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58" r:id="rId5"/>
    <p:sldId id="260" r:id="rId6"/>
    <p:sldId id="264" r:id="rId7"/>
    <p:sldId id="265" r:id="rId8"/>
    <p:sldId id="262" r:id="rId9"/>
    <p:sldId id="272" r:id="rId10"/>
    <p:sldId id="268" r:id="rId11"/>
    <p:sldId id="274" r:id="rId12"/>
    <p:sldId id="261" r:id="rId13"/>
    <p:sldId id="275" r:id="rId14"/>
    <p:sldId id="266" r:id="rId15"/>
    <p:sldId id="273" r:id="rId16"/>
    <p:sldId id="263" r:id="rId17"/>
    <p:sldId id="270" r:id="rId18"/>
    <p:sldId id="271" r:id="rId19"/>
    <p:sldId id="267" r:id="rId20"/>
    <p:sldId id="269"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96" autoAdjust="0"/>
  </p:normalViewPr>
  <p:slideViewPr>
    <p:cSldViewPr>
      <p:cViewPr varScale="1">
        <p:scale>
          <a:sx n="49" d="100"/>
          <a:sy n="49" d="100"/>
        </p:scale>
        <p:origin x="23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EAACC-C0B8-43A5-B68B-C3999154AD4D}" type="datetimeFigureOut">
              <a:rPr lang="en-US" smtClean="0"/>
              <a:pPr/>
              <a:t>5/5/2016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7AE48-A195-483E-A34B-333D0138443F}" type="slidenum">
              <a:rPr lang="en-US" smtClean="0"/>
              <a:pPr/>
              <a:t>‹#›</a:t>
            </a:fld>
            <a:endParaRPr lang="en-US" dirty="0"/>
          </a:p>
        </p:txBody>
      </p:sp>
    </p:spTree>
    <p:extLst>
      <p:ext uri="{BB962C8B-B14F-4D97-AF65-F5344CB8AC3E}">
        <p14:creationId xmlns:p14="http://schemas.microsoft.com/office/powerpoint/2010/main" val="226918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utorialspoint.com/cprogramming/cprogramming_interview_questions.htm"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freejobalert.com/c-interview-questions/2891/" TargetMode="External"/><Relationship Id="rId5" Type="http://schemas.openxmlformats.org/officeDocument/2006/relationships/hyperlink" Target="http://www.careerarm.com/3854-c-interview-questions/" TargetMode="External"/><Relationship Id="rId4" Type="http://schemas.openxmlformats.org/officeDocument/2006/relationships/hyperlink" Target="http://fresh2refresh.com/c-interview-questions-answer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3"/>
              </a:rPr>
              <a:t>http://www.tutorialspoint.com/cprogramming/cprogramming_interview_questions.htm</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4"/>
              </a:rPr>
              <a:t>http://fresh2refresh.com/c-interview-questions-answers\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hlinkClick r:id="rId5"/>
              </a:rPr>
              <a:t>http://www.careerarm.com/3854-c-interview-questions/</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hlinkClick r:id="rId6"/>
              </a:rPr>
              <a:t>fresher interview questions and answers on c</a:t>
            </a:r>
            <a:r>
              <a:rPr lang="en-US" sz="1200"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hlinkClick r:id="rId6"/>
              </a:rPr>
              <a:t>http://www.freejobalert.com/c-interview-questions/2891/#ixzz47UK3OByK</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a:t>
            </a:fld>
            <a:endParaRPr lang="en-US" dirty="0"/>
          </a:p>
        </p:txBody>
      </p:sp>
    </p:spTree>
    <p:extLst>
      <p:ext uri="{BB962C8B-B14F-4D97-AF65-F5344CB8AC3E}">
        <p14:creationId xmlns:p14="http://schemas.microsoft.com/office/powerpoint/2010/main" val="399220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C tokens are the basic buildings blocks in C language which are constructed together to write a C program.</a:t>
            </a:r>
          </a:p>
          <a:p>
            <a:pPr lvl="0"/>
            <a:r>
              <a:rPr lang="en-US" sz="1200" kern="1200" dirty="0" smtClean="0">
                <a:solidFill>
                  <a:schemeClr val="tx1"/>
                </a:solidFill>
                <a:latin typeface="+mn-lt"/>
                <a:ea typeface="+mn-ea"/>
                <a:cs typeface="+mn-cs"/>
              </a:rPr>
              <a:t>Each and every smallest individual unit in a C program are known as C tokens.</a:t>
            </a:r>
            <a:endParaRPr lang="en-US" sz="1200" b="1"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 tokens are of six types. They are,</a:t>
            </a:r>
          </a:p>
          <a:p>
            <a:pPr lvl="0"/>
            <a:r>
              <a:rPr lang="en-US" sz="1200" kern="1200" dirty="0" smtClean="0">
                <a:solidFill>
                  <a:schemeClr val="tx1"/>
                </a:solidFill>
                <a:latin typeface="+mn-lt"/>
                <a:ea typeface="+mn-ea"/>
                <a:cs typeface="+mn-cs"/>
              </a:rPr>
              <a:t>Keywords                (eg: int, while),</a:t>
            </a:r>
          </a:p>
          <a:p>
            <a:pPr lvl="0"/>
            <a:r>
              <a:rPr lang="en-US" sz="1200" kern="1200" dirty="0" smtClean="0">
                <a:solidFill>
                  <a:schemeClr val="tx1"/>
                </a:solidFill>
                <a:latin typeface="+mn-lt"/>
                <a:ea typeface="+mn-ea"/>
                <a:cs typeface="+mn-cs"/>
              </a:rPr>
              <a:t>Identifiers               (eg: main, total),</a:t>
            </a:r>
          </a:p>
          <a:p>
            <a:pPr lvl="0"/>
            <a:r>
              <a:rPr lang="en-US" sz="1200" kern="1200" dirty="0" smtClean="0">
                <a:solidFill>
                  <a:schemeClr val="tx1"/>
                </a:solidFill>
                <a:latin typeface="+mn-lt"/>
                <a:ea typeface="+mn-ea"/>
                <a:cs typeface="+mn-cs"/>
              </a:rPr>
              <a:t>Constants               (eg: 10, 20),</a:t>
            </a:r>
          </a:p>
          <a:p>
            <a:pPr lvl="0"/>
            <a:r>
              <a:rPr lang="en-US" sz="1200" kern="1200" dirty="0" smtClean="0">
                <a:solidFill>
                  <a:schemeClr val="tx1"/>
                </a:solidFill>
                <a:latin typeface="+mn-lt"/>
                <a:ea typeface="+mn-ea"/>
                <a:cs typeface="+mn-cs"/>
              </a:rPr>
              <a:t>Strings                    (eg: “total”, “hello”),</a:t>
            </a:r>
          </a:p>
          <a:p>
            <a:pPr lvl="0"/>
            <a:r>
              <a:rPr lang="en-US" sz="1200" kern="1200" dirty="0" smtClean="0">
                <a:solidFill>
                  <a:schemeClr val="tx1"/>
                </a:solidFill>
                <a:latin typeface="+mn-lt"/>
                <a:ea typeface="+mn-ea"/>
                <a:cs typeface="+mn-cs"/>
              </a:rPr>
              <a:t>Special symbols        (eg: (), {}),</a:t>
            </a:r>
          </a:p>
          <a:p>
            <a:pPr lvl="0"/>
            <a:r>
              <a:rPr lang="en-US" sz="1200" kern="1200" dirty="0" smtClean="0">
                <a:solidFill>
                  <a:schemeClr val="tx1"/>
                </a:solidFill>
                <a:latin typeface="+mn-lt"/>
                <a:ea typeface="+mn-ea"/>
                <a:cs typeface="+mn-cs"/>
              </a:rPr>
              <a:t>Operators                (eg: +,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10</a:t>
            </a:fld>
            <a:endParaRPr lang="en-US" dirty="0"/>
          </a:p>
        </p:txBody>
      </p:sp>
    </p:spTree>
    <p:extLst>
      <p:ext uri="{BB962C8B-B14F-4D97-AF65-F5344CB8AC3E}">
        <p14:creationId xmlns:p14="http://schemas.microsoft.com/office/powerpoint/2010/main" val="195485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 symbols which are used to perform logical and mathematical operations in a C program are called C operators.</a:t>
            </a:r>
          </a:p>
          <a:p>
            <a:pPr lvl="0"/>
            <a:r>
              <a:rPr lang="en-US" sz="1200" kern="1200" dirty="0" smtClean="0">
                <a:solidFill>
                  <a:schemeClr val="tx1"/>
                </a:solidFill>
                <a:latin typeface="+mn-lt"/>
                <a:ea typeface="+mn-ea"/>
                <a:cs typeface="+mn-cs"/>
              </a:rPr>
              <a:t>These C operators join individual constants and variables to form expressions. Operators, functions, constants and variables are combined together to form expressions.</a:t>
            </a:r>
          </a:p>
          <a:p>
            <a:r>
              <a:rPr lang="en-US" sz="1200" kern="1200" dirty="0" smtClean="0">
                <a:solidFill>
                  <a:schemeClr val="tx1"/>
                </a:solidFill>
                <a:latin typeface="+mn-lt"/>
                <a:ea typeface="+mn-ea"/>
                <a:cs typeface="+mn-cs"/>
              </a:rPr>
              <a:t>C language offers many types of operators. They are,</a:t>
            </a:r>
          </a:p>
          <a:p>
            <a:pPr lvl="0"/>
            <a:r>
              <a:rPr lang="en-US" sz="1200" kern="1200" dirty="0" smtClean="0">
                <a:solidFill>
                  <a:schemeClr val="tx1"/>
                </a:solidFill>
                <a:latin typeface="+mn-lt"/>
                <a:ea typeface="+mn-ea"/>
                <a:cs typeface="+mn-cs"/>
              </a:rPr>
              <a:t>Arithmetic operators</a:t>
            </a:r>
          </a:p>
          <a:p>
            <a:pPr lvl="0"/>
            <a:r>
              <a:rPr lang="en-US" sz="1200" kern="1200" dirty="0" smtClean="0">
                <a:solidFill>
                  <a:schemeClr val="tx1"/>
                </a:solidFill>
                <a:latin typeface="+mn-lt"/>
                <a:ea typeface="+mn-ea"/>
                <a:cs typeface="+mn-cs"/>
              </a:rPr>
              <a:t>Assignment operators</a:t>
            </a:r>
          </a:p>
          <a:p>
            <a:pPr lvl="0"/>
            <a:r>
              <a:rPr lang="en-US" sz="1200" kern="1200" dirty="0" smtClean="0">
                <a:solidFill>
                  <a:schemeClr val="tx1"/>
                </a:solidFill>
                <a:latin typeface="+mn-lt"/>
                <a:ea typeface="+mn-ea"/>
                <a:cs typeface="+mn-cs"/>
              </a:rPr>
              <a:t>Relational operators</a:t>
            </a:r>
          </a:p>
          <a:p>
            <a:pPr lvl="0"/>
            <a:r>
              <a:rPr lang="en-US" sz="1200" kern="1200" dirty="0" smtClean="0">
                <a:solidFill>
                  <a:schemeClr val="tx1"/>
                </a:solidFill>
                <a:latin typeface="+mn-lt"/>
                <a:ea typeface="+mn-ea"/>
                <a:cs typeface="+mn-cs"/>
              </a:rPr>
              <a:t>Logical operators</a:t>
            </a:r>
          </a:p>
          <a:p>
            <a:pPr lvl="0"/>
            <a:r>
              <a:rPr lang="en-US" sz="1200" kern="1200" dirty="0" smtClean="0">
                <a:solidFill>
                  <a:schemeClr val="tx1"/>
                </a:solidFill>
                <a:latin typeface="+mn-lt"/>
                <a:ea typeface="+mn-ea"/>
                <a:cs typeface="+mn-cs"/>
              </a:rPr>
              <a:t>Bit wise operators</a:t>
            </a:r>
          </a:p>
          <a:p>
            <a:pPr lvl="0"/>
            <a:r>
              <a:rPr lang="en-US" sz="1200" kern="1200" dirty="0" smtClean="0">
                <a:solidFill>
                  <a:schemeClr val="tx1"/>
                </a:solidFill>
                <a:latin typeface="+mn-lt"/>
                <a:ea typeface="+mn-ea"/>
                <a:cs typeface="+mn-cs"/>
              </a:rPr>
              <a:t>Conditional operators (ternary operators)</a:t>
            </a:r>
          </a:p>
          <a:p>
            <a:pPr lvl="0"/>
            <a:r>
              <a:rPr lang="en-US" sz="1200" kern="1200" dirty="0" smtClean="0">
                <a:solidFill>
                  <a:schemeClr val="tx1"/>
                </a:solidFill>
                <a:latin typeface="+mn-lt"/>
                <a:ea typeface="+mn-ea"/>
                <a:cs typeface="+mn-cs"/>
              </a:rPr>
              <a:t>Increment/decrement operators</a:t>
            </a:r>
          </a:p>
          <a:p>
            <a:pPr lvl="0"/>
            <a:r>
              <a:rPr lang="en-US" sz="1200" kern="1200" dirty="0" smtClean="0">
                <a:solidFill>
                  <a:schemeClr val="tx1"/>
                </a:solidFill>
                <a:latin typeface="+mn-lt"/>
                <a:ea typeface="+mn-ea"/>
                <a:cs typeface="+mn-cs"/>
              </a:rPr>
              <a:t>Special operators</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11</a:t>
            </a:fld>
            <a:endParaRPr lang="en-US" dirty="0"/>
          </a:p>
        </p:txBody>
      </p:sp>
    </p:spTree>
    <p:extLst>
      <p:ext uri="{BB962C8B-B14F-4D97-AF65-F5344CB8AC3E}">
        <p14:creationId xmlns:p14="http://schemas.microsoft.com/office/powerpoint/2010/main" val="3111241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printf() is an inbuilt library function in C which is available in C library by default. This function is declared and related macros are defined in “stdio.h” header file.</a:t>
            </a:r>
          </a:p>
          <a:p>
            <a:pPr lvl="0"/>
            <a:r>
              <a:rPr lang="en-US" sz="1200" kern="1200" dirty="0" smtClean="0">
                <a:solidFill>
                  <a:schemeClr val="tx1"/>
                </a:solidFill>
                <a:latin typeface="+mn-lt"/>
                <a:ea typeface="+mn-ea"/>
                <a:cs typeface="+mn-cs"/>
              </a:rPr>
              <a:t>printf() function is used to print the “character, string, float, integer, octal and hexadecimal values” onto the output screen.</a:t>
            </a:r>
          </a:p>
          <a:p>
            <a:pPr lvl="0"/>
            <a:endParaRPr lang="en-US" sz="1200" b="1" i="1"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scanf() function is an inbuilt library function in C which is available in C library by default. This function is declared and related macros are defined in “stdio.h” header file.</a:t>
            </a:r>
          </a:p>
          <a:p>
            <a:pPr lvl="0"/>
            <a:r>
              <a:rPr lang="en-US" sz="1200" kern="1200" dirty="0" smtClean="0">
                <a:solidFill>
                  <a:schemeClr val="tx1"/>
                </a:solidFill>
                <a:latin typeface="+mn-lt"/>
                <a:ea typeface="+mn-ea"/>
                <a:cs typeface="+mn-cs"/>
              </a:rPr>
              <a:t>scanf() function is used to read character, string, numeric data from keyboard.</a:t>
            </a:r>
          </a:p>
          <a:p>
            <a:r>
              <a:rPr lang="en-US" dirty="0" smtClean="0"/>
              <a:t>scanf("format string",argument_list);</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12</a:t>
            </a:fld>
            <a:endParaRPr lang="en-US" dirty="0"/>
          </a:p>
        </p:txBody>
      </p:sp>
    </p:spTree>
    <p:extLst>
      <p:ext uri="{BB962C8B-B14F-4D97-AF65-F5344CB8AC3E}">
        <p14:creationId xmlns:p14="http://schemas.microsoft.com/office/powerpoint/2010/main" val="65245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Loop control statements in C are used to perform looping operations until the given condition is true. Control comes out of the loop statements once condition becomes false.</a:t>
            </a:r>
          </a:p>
          <a:p>
            <a:pPr lvl="0"/>
            <a:r>
              <a:rPr lang="en-US" sz="1200" kern="1200" dirty="0" smtClean="0">
                <a:solidFill>
                  <a:schemeClr val="tx1"/>
                </a:solidFill>
                <a:latin typeface="+mn-lt"/>
                <a:ea typeface="+mn-ea"/>
                <a:cs typeface="+mn-cs"/>
              </a:rPr>
              <a:t>There are 3 types of loop control statements in C language. They are,</a:t>
            </a:r>
          </a:p>
          <a:p>
            <a:pPr lvl="0"/>
            <a:r>
              <a:rPr lang="en-US" sz="1200" kern="1200" dirty="0" smtClean="0">
                <a:solidFill>
                  <a:schemeClr val="tx1"/>
                </a:solidFill>
                <a:latin typeface="+mn-lt"/>
                <a:ea typeface="+mn-ea"/>
                <a:cs typeface="+mn-cs"/>
              </a:rPr>
              <a:t>for</a:t>
            </a:r>
          </a:p>
          <a:p>
            <a:pPr lvl="0"/>
            <a:r>
              <a:rPr lang="en-US" sz="1200" kern="1200" dirty="0" smtClean="0">
                <a:solidFill>
                  <a:schemeClr val="tx1"/>
                </a:solidFill>
                <a:latin typeface="+mn-lt"/>
                <a:ea typeface="+mn-ea"/>
                <a:cs typeface="+mn-cs"/>
              </a:rPr>
              <a:t>while</a:t>
            </a:r>
          </a:p>
          <a:p>
            <a:pPr lvl="0"/>
            <a:r>
              <a:rPr lang="en-US" sz="1200" kern="1200" dirty="0" smtClean="0">
                <a:solidFill>
                  <a:schemeClr val="tx1"/>
                </a:solidFill>
                <a:latin typeface="+mn-lt"/>
                <a:ea typeface="+mn-ea"/>
                <a:cs typeface="+mn-cs"/>
              </a:rPr>
              <a:t>do-while</a:t>
            </a:r>
          </a:p>
          <a:p>
            <a:pPr lvl="0"/>
            <a:r>
              <a:rPr lang="en-US" sz="1200" kern="1200" dirty="0" smtClean="0">
                <a:solidFill>
                  <a:schemeClr val="tx1"/>
                </a:solidFill>
                <a:latin typeface="+mn-lt"/>
                <a:ea typeface="+mn-ea"/>
                <a:cs typeface="+mn-cs"/>
              </a:rPr>
              <a:t>While loop is executed only when given condition is true.</a:t>
            </a:r>
          </a:p>
          <a:p>
            <a:pPr lvl="0"/>
            <a:r>
              <a:rPr lang="en-US" sz="1200" kern="1200" dirty="0" smtClean="0">
                <a:solidFill>
                  <a:schemeClr val="tx1"/>
                </a:solidFill>
                <a:latin typeface="+mn-lt"/>
                <a:ea typeface="+mn-ea"/>
                <a:cs typeface="+mn-cs"/>
              </a:rPr>
              <a:t>Whereas, do-while loop is executed for first time irrespective of the condition. After executing while loop for first time, then condition is checked.</a:t>
            </a:r>
          </a:p>
          <a:p>
            <a:pPr lvl="0"/>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13</a:t>
            </a:fld>
            <a:endParaRPr lang="en-US" dirty="0"/>
          </a:p>
        </p:txBody>
      </p:sp>
    </p:spTree>
    <p:extLst>
      <p:ext uri="{BB962C8B-B14F-4D97-AF65-F5344CB8AC3E}">
        <p14:creationId xmlns:p14="http://schemas.microsoft.com/office/powerpoint/2010/main" val="99996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smtClean="0"/>
              <a:t>Array</a:t>
            </a:r>
            <a:r>
              <a:rPr lang="en-US" dirty="0" smtClean="0"/>
              <a:t> in C language is a </a:t>
            </a:r>
            <a:r>
              <a:rPr lang="en-US" i="1" dirty="0" smtClean="0"/>
              <a:t>collection</a:t>
            </a:r>
            <a:r>
              <a:rPr lang="en-US" dirty="0" smtClean="0"/>
              <a:t> or </a:t>
            </a:r>
            <a:r>
              <a:rPr lang="en-US" i="1" dirty="0" smtClean="0"/>
              <a:t>group</a:t>
            </a:r>
            <a:r>
              <a:rPr lang="en-US" dirty="0" smtClean="0"/>
              <a:t> of elements (data). All the elements of c array are </a:t>
            </a:r>
            <a:r>
              <a:rPr lang="en-US" i="1" dirty="0" smtClean="0"/>
              <a:t>homogeneous</a:t>
            </a:r>
            <a:r>
              <a:rPr lang="en-US" dirty="0" smtClean="0"/>
              <a:t> (similar). It has contiguous memory location.</a:t>
            </a:r>
          </a:p>
          <a:p>
            <a:r>
              <a:rPr lang="en-US" dirty="0" smtClean="0"/>
              <a:t>C array is beneficial if you have to store similar elements. Suppose you have to store marks of 50 students, one way to do this is allotting 50 variables. So it will be typical and hard to manage. For example we can not access the value of these variables with only 1 or 2 lines of code.</a:t>
            </a:r>
          </a:p>
          <a:p>
            <a:r>
              <a:rPr lang="en-US" dirty="0" smtClean="0"/>
              <a:t>Another way to do this is array. By using array, we can access the elements easily. Only few lines of code is required to access the elements of array.</a:t>
            </a:r>
          </a:p>
          <a:p>
            <a:r>
              <a:rPr lang="en-US" b="1" dirty="0" smtClean="0"/>
              <a:t>Advantage of C Array</a:t>
            </a:r>
          </a:p>
          <a:p>
            <a:r>
              <a:rPr lang="en-US" b="1" dirty="0" smtClean="0"/>
              <a:t>1) Code Optimization</a:t>
            </a:r>
            <a:r>
              <a:rPr lang="en-US" dirty="0" smtClean="0"/>
              <a:t>: Less code to the access the data.</a:t>
            </a:r>
          </a:p>
          <a:p>
            <a:r>
              <a:rPr lang="en-US" b="1" dirty="0" smtClean="0"/>
              <a:t>2) Easy to traverse data</a:t>
            </a:r>
            <a:r>
              <a:rPr lang="en-US" dirty="0" smtClean="0"/>
              <a:t>: By using the for loop, we can retrieve the elements of an array easily.</a:t>
            </a:r>
          </a:p>
          <a:p>
            <a:r>
              <a:rPr lang="en-US" b="1" dirty="0" smtClean="0"/>
              <a:t>3) Easy to sort data</a:t>
            </a:r>
            <a:r>
              <a:rPr lang="en-US" dirty="0" smtClean="0"/>
              <a:t>: To sort the elements of array, we need a few lines of code only.</a:t>
            </a:r>
          </a:p>
          <a:p>
            <a:r>
              <a:rPr lang="en-US" b="1" dirty="0" smtClean="0"/>
              <a:t>4) Random Access</a:t>
            </a:r>
            <a:r>
              <a:rPr lang="en-US" dirty="0" smtClean="0"/>
              <a:t>: We can access any element randomly using the array.</a:t>
            </a:r>
          </a:p>
          <a:p>
            <a:r>
              <a:rPr lang="en-US" b="1" dirty="0" smtClean="0"/>
              <a:t>Disadvantage of C Array</a:t>
            </a:r>
          </a:p>
          <a:p>
            <a:r>
              <a:rPr lang="en-US" b="1" dirty="0" smtClean="0"/>
              <a:t>1) Fixed Size</a:t>
            </a:r>
            <a:r>
              <a:rPr lang="en-US" dirty="0" smtClean="0"/>
              <a:t>: Whatever size, we define at the time of declaration of array, we can't exceed the limit. So, it doesn't grow the size dynamically like LinkedList which we will learn later.</a:t>
            </a:r>
          </a:p>
          <a:p>
            <a:r>
              <a:rPr lang="en-US" b="1" dirty="0" smtClean="0"/>
              <a:t>Declaration of C Array</a:t>
            </a:r>
          </a:p>
          <a:p>
            <a:r>
              <a:rPr lang="en-US" dirty="0" smtClean="0"/>
              <a:t>We can declare an array in the c language in the following way.</a:t>
            </a:r>
          </a:p>
          <a:p>
            <a:r>
              <a:rPr lang="en-US" dirty="0" smtClean="0"/>
              <a:t>data_type array_name[array_size];  </a:t>
            </a:r>
          </a:p>
          <a:p>
            <a:r>
              <a:rPr lang="en-US" dirty="0" smtClean="0"/>
              <a:t>Now, let us see the example to declare array.</a:t>
            </a:r>
          </a:p>
          <a:p>
            <a:r>
              <a:rPr lang="en-US" dirty="0" smtClean="0"/>
              <a:t>int marks[5];  </a:t>
            </a:r>
          </a:p>
          <a:p>
            <a:r>
              <a:rPr lang="en-US" dirty="0" smtClean="0"/>
              <a:t>Here, int is the </a:t>
            </a:r>
            <a:r>
              <a:rPr lang="en-US" i="1" dirty="0" smtClean="0"/>
              <a:t>data_type</a:t>
            </a:r>
            <a:r>
              <a:rPr lang="en-US" dirty="0" smtClean="0"/>
              <a:t>, marks is the </a:t>
            </a:r>
            <a:r>
              <a:rPr lang="en-US" i="1" dirty="0" smtClean="0"/>
              <a:t>array_name</a:t>
            </a:r>
            <a:r>
              <a:rPr lang="en-US" dirty="0" smtClean="0"/>
              <a:t> and 5 is the </a:t>
            </a:r>
            <a:r>
              <a:rPr lang="en-US" i="1" dirty="0" smtClean="0"/>
              <a:t>array_size</a:t>
            </a:r>
            <a:r>
              <a:rPr lang="en-US" dirty="0" smtClean="0"/>
              <a:t>.</a:t>
            </a:r>
          </a:p>
          <a:p>
            <a:r>
              <a:rPr lang="en-US" b="1" dirty="0" smtClean="0"/>
              <a:t>Initialization of C Array</a:t>
            </a:r>
          </a:p>
          <a:p>
            <a:r>
              <a:rPr lang="en-US" dirty="0" smtClean="0"/>
              <a:t>A simple way to initialize array is by index. Notice that </a:t>
            </a:r>
            <a:r>
              <a:rPr lang="en-US" b="1" dirty="0" smtClean="0"/>
              <a:t>array index starts from 0</a:t>
            </a:r>
            <a:r>
              <a:rPr lang="en-US" dirty="0" smtClean="0"/>
              <a:t> and ends with [SIZE - 1].</a:t>
            </a:r>
          </a:p>
          <a:p>
            <a:r>
              <a:rPr lang="en-US" dirty="0" smtClean="0"/>
              <a:t>marks[0]=80;//initialization of array  </a:t>
            </a:r>
          </a:p>
          <a:p>
            <a:r>
              <a:rPr lang="en-US" dirty="0" smtClean="0"/>
              <a:t>marks[1]=60;  </a:t>
            </a:r>
          </a:p>
          <a:p>
            <a:r>
              <a:rPr lang="en-US" dirty="0" smtClean="0"/>
              <a:t>marks[2]=70;  </a:t>
            </a:r>
          </a:p>
          <a:p>
            <a:r>
              <a:rPr lang="en-US" dirty="0" smtClean="0"/>
              <a:t>marks[3]=85;  </a:t>
            </a:r>
          </a:p>
          <a:p>
            <a:r>
              <a:rPr lang="en-US" dirty="0" smtClean="0"/>
              <a:t>marks[4]=75;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14</a:t>
            </a:fld>
            <a:endParaRPr lang="en-US" dirty="0"/>
          </a:p>
        </p:txBody>
      </p:sp>
    </p:spTree>
    <p:extLst>
      <p:ext uri="{BB962C8B-B14F-4D97-AF65-F5344CB8AC3E}">
        <p14:creationId xmlns:p14="http://schemas.microsoft.com/office/powerpoint/2010/main" val="390747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string in C is an array of char values terminated by a special null character value '\0'. For example, here is a statically declared string that is initialized to "hi": char str[3]; // need space for chars in str, plus for terminating '\0' char str[0] = 'h'; str[1] = 'i'; str[2] = '\0'; printf("%s\n", str); // prints hi to stdout </a:t>
            </a:r>
            <a:r>
              <a:rPr lang="en-US" b="1" dirty="0" smtClean="0"/>
              <a:t>C library functions for strings (string.h)</a:t>
            </a:r>
          </a:p>
          <a:p>
            <a:r>
              <a:rPr lang="en-US" dirty="0" smtClean="0"/>
              <a:t>C provides a library for strings. C string library functions do not allocate space for the strings they manipulate, nor do they check that you pass in valid strings; it is up to your program to allocate space for the strings that the C string library will use. Calling string library functions with bad address values will cause a segfault or "strange" memory access errors. </a:t>
            </a:r>
          </a:p>
          <a:p>
            <a:r>
              <a:rPr lang="en-US" b="1" dirty="0" smtClean="0"/>
              <a:t>strcpy(s1, s2);</a:t>
            </a:r>
            <a:endParaRPr lang="en-US" dirty="0" smtClean="0"/>
          </a:p>
          <a:p>
            <a:r>
              <a:rPr lang="en-US" dirty="0" smtClean="0"/>
              <a:t>Copies string s2 into string s1.</a:t>
            </a:r>
          </a:p>
          <a:p>
            <a:r>
              <a:rPr lang="en-US" dirty="0" smtClean="0"/>
              <a:t>2 </a:t>
            </a:r>
            <a:r>
              <a:rPr lang="en-US" b="1" dirty="0" smtClean="0"/>
              <a:t>strcat(s1, s2);</a:t>
            </a:r>
            <a:endParaRPr lang="en-US" dirty="0" smtClean="0"/>
          </a:p>
          <a:p>
            <a:r>
              <a:rPr lang="en-US" dirty="0" smtClean="0"/>
              <a:t>Concatenates string s2 onto the end of string s1.</a:t>
            </a:r>
          </a:p>
          <a:p>
            <a:r>
              <a:rPr lang="en-US" dirty="0" smtClean="0"/>
              <a:t>3 </a:t>
            </a:r>
            <a:r>
              <a:rPr lang="en-US" b="1" dirty="0" smtClean="0"/>
              <a:t>strlen(s1);</a:t>
            </a:r>
            <a:endParaRPr lang="en-US" dirty="0" smtClean="0"/>
          </a:p>
          <a:p>
            <a:r>
              <a:rPr lang="en-US" dirty="0" smtClean="0"/>
              <a:t>Returns the length of string s1.</a:t>
            </a:r>
          </a:p>
          <a:p>
            <a:r>
              <a:rPr lang="en-US" dirty="0" smtClean="0"/>
              <a:t>4 </a:t>
            </a:r>
            <a:r>
              <a:rPr lang="en-US" b="1" dirty="0" smtClean="0"/>
              <a:t>strcmp(s1, s2);</a:t>
            </a:r>
            <a:endParaRPr lang="en-US" dirty="0" smtClean="0"/>
          </a:p>
          <a:p>
            <a:r>
              <a:rPr lang="en-US" dirty="0" smtClean="0"/>
              <a:t>Returns 0 if s1 and s2 are the same; less than 0 if s1&lt;s2; greater than 0 if s1&gt;s2.</a:t>
            </a:r>
          </a:p>
          <a:p>
            <a:r>
              <a:rPr lang="en-US" dirty="0" smtClean="0"/>
              <a:t>5 </a:t>
            </a:r>
            <a:r>
              <a:rPr lang="en-US" b="1" dirty="0" smtClean="0"/>
              <a:t>strchr(s1, ch);</a:t>
            </a:r>
            <a:endParaRPr lang="en-US" dirty="0" smtClean="0"/>
          </a:p>
          <a:p>
            <a:r>
              <a:rPr lang="en-US" dirty="0" smtClean="0"/>
              <a:t>Returns a pointer to the first occurrence of character ch in string s1.</a:t>
            </a:r>
          </a:p>
          <a:p>
            <a:r>
              <a:rPr lang="en-US" dirty="0" smtClean="0"/>
              <a:t>6 </a:t>
            </a:r>
            <a:r>
              <a:rPr lang="en-US" b="1" dirty="0" smtClean="0"/>
              <a:t>strstr(s1, s2);</a:t>
            </a:r>
            <a:endParaRPr lang="en-US" dirty="0" smtClean="0"/>
          </a:p>
          <a:p>
            <a:r>
              <a:rPr lang="en-US" dirty="0" smtClean="0"/>
              <a:t>Returns a pointer to the first occurrence of string s2 in string s1.</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15</a:t>
            </a:fld>
            <a:endParaRPr lang="en-US" dirty="0"/>
          </a:p>
        </p:txBody>
      </p:sp>
    </p:spTree>
    <p:extLst>
      <p:ext uri="{BB962C8B-B14F-4D97-AF65-F5344CB8AC3E}">
        <p14:creationId xmlns:p14="http://schemas.microsoft.com/office/powerpoint/2010/main" val="28640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a:t>
            </a:r>
            <a:r>
              <a:rPr lang="en-US" b="1" dirty="0" smtClean="0"/>
              <a:t>function in C language</a:t>
            </a:r>
            <a:r>
              <a:rPr lang="en-US" dirty="0" smtClean="0"/>
              <a:t> is also known as </a:t>
            </a:r>
            <a:r>
              <a:rPr lang="en-US" i="1" dirty="0" smtClean="0"/>
              <a:t>procedure</a:t>
            </a:r>
            <a:r>
              <a:rPr lang="en-US" dirty="0" smtClean="0"/>
              <a:t> or </a:t>
            </a:r>
            <a:r>
              <a:rPr lang="en-US" i="1" dirty="0" smtClean="0"/>
              <a:t>subroutine</a:t>
            </a:r>
            <a:r>
              <a:rPr lang="en-US" dirty="0" smtClean="0"/>
              <a:t> in other programming languages.</a:t>
            </a:r>
          </a:p>
          <a:p>
            <a:r>
              <a:rPr lang="en-US" dirty="0" smtClean="0"/>
              <a:t>To perform any task, we can create function. A function can be called many times. It provides </a:t>
            </a:r>
            <a:r>
              <a:rPr lang="en-US" i="1" dirty="0" smtClean="0"/>
              <a:t>modularity</a:t>
            </a:r>
            <a:r>
              <a:rPr lang="en-US" dirty="0" smtClean="0"/>
              <a:t> and code </a:t>
            </a:r>
            <a:r>
              <a:rPr lang="en-US" i="1" dirty="0" smtClean="0"/>
              <a:t>reusability</a:t>
            </a:r>
            <a:r>
              <a:rPr lang="en-US" dirty="0" smtClean="0"/>
              <a:t>.</a:t>
            </a:r>
          </a:p>
          <a:p>
            <a:r>
              <a:rPr lang="en-US" b="1" dirty="0" smtClean="0"/>
              <a:t>Advantage of functions in C</a:t>
            </a:r>
          </a:p>
          <a:p>
            <a:r>
              <a:rPr lang="en-US" dirty="0" smtClean="0"/>
              <a:t>There are many advantages of functions.</a:t>
            </a:r>
          </a:p>
          <a:p>
            <a:r>
              <a:rPr lang="en-US" b="1" dirty="0" smtClean="0"/>
              <a:t>1) Code Reusability</a:t>
            </a:r>
          </a:p>
          <a:p>
            <a:r>
              <a:rPr lang="en-US" dirty="0" smtClean="0"/>
              <a:t>By creating functions in C, you can call it many times. So we don't need to write the same code again and again.</a:t>
            </a:r>
          </a:p>
          <a:p>
            <a:r>
              <a:rPr lang="en-US" b="1" dirty="0" smtClean="0"/>
              <a:t>2) Code optimization</a:t>
            </a:r>
          </a:p>
          <a:p>
            <a:r>
              <a:rPr lang="en-US" dirty="0" smtClean="0"/>
              <a:t>It makes the code optimized, we don't need to write much code.</a:t>
            </a:r>
          </a:p>
          <a:p>
            <a:r>
              <a:rPr lang="en-US" dirty="0" smtClean="0"/>
              <a:t>Suppose, you have to check 3 numbers (781, 883 and 531) whether it is prime number or not. Without using function, you need to write the prime number logic 3 times. So, there is repetition of code.</a:t>
            </a:r>
          </a:p>
          <a:p>
            <a:r>
              <a:rPr lang="en-US" dirty="0" smtClean="0"/>
              <a:t>But if you use functions, you need to write the logic only once and you can reuse it several times.</a:t>
            </a:r>
          </a:p>
          <a:p>
            <a:r>
              <a:rPr lang="en-US" b="1" dirty="0" smtClean="0"/>
              <a:t>Syntax to declare function in C</a:t>
            </a:r>
          </a:p>
          <a:p>
            <a:r>
              <a:rPr lang="en-US" dirty="0" smtClean="0"/>
              <a:t>The syntax of creating function in c language is given below:</a:t>
            </a:r>
          </a:p>
          <a:p>
            <a:r>
              <a:rPr lang="en-US" dirty="0" smtClean="0"/>
              <a:t>return_type function_name(data_type parameter...){  </a:t>
            </a:r>
          </a:p>
          <a:p>
            <a:r>
              <a:rPr lang="en-US" dirty="0" smtClean="0"/>
              <a:t>//code to be executed  </a:t>
            </a:r>
          </a:p>
          <a:p>
            <a:r>
              <a:rPr lang="en-US" dirty="0" smtClean="0"/>
              <a:t>}  </a:t>
            </a:r>
          </a:p>
          <a:p>
            <a:r>
              <a:rPr lang="en-US" b="1" dirty="0" smtClean="0"/>
              <a:t>Syntax to call function in C</a:t>
            </a:r>
          </a:p>
          <a:p>
            <a:r>
              <a:rPr lang="en-US" dirty="0" smtClean="0"/>
              <a:t>The syntax of calling function in c language is given below:</a:t>
            </a:r>
          </a:p>
          <a:p>
            <a:r>
              <a:rPr lang="en-US" dirty="0" smtClean="0"/>
              <a:t>variable=function_name(arguments...);  </a:t>
            </a:r>
          </a:p>
          <a:p>
            <a:r>
              <a:rPr lang="en-US" b="1" dirty="0" smtClean="0"/>
              <a:t>1) variable:</a:t>
            </a:r>
            <a:r>
              <a:rPr lang="en-US" dirty="0" smtClean="0"/>
              <a:t> The variable is not mandatory. If function return type is </a:t>
            </a:r>
            <a:r>
              <a:rPr lang="en-US" i="1" dirty="0" smtClean="0"/>
              <a:t>void</a:t>
            </a:r>
            <a:r>
              <a:rPr lang="en-US" dirty="0" smtClean="0"/>
              <a:t>, you must not provide the variable because void functions doesn't return any value.</a:t>
            </a:r>
          </a:p>
          <a:p>
            <a:r>
              <a:rPr lang="en-US" b="1" dirty="0" smtClean="0"/>
              <a:t>2) function_name:</a:t>
            </a:r>
            <a:r>
              <a:rPr lang="en-US" dirty="0" smtClean="0"/>
              <a:t> The function_name is name of the function to be called.</a:t>
            </a:r>
          </a:p>
          <a:p>
            <a:r>
              <a:rPr lang="en-US" b="1" dirty="0" smtClean="0"/>
              <a:t>3) arguments:</a:t>
            </a:r>
            <a:r>
              <a:rPr lang="en-US" dirty="0" smtClean="0"/>
              <a:t> You need to provide same number of arguments as defined in the function at the time of declaration or definition.</a:t>
            </a:r>
          </a:p>
          <a:p>
            <a:r>
              <a:rPr lang="en-US" dirty="0" smtClean="0"/>
              <a:t>When </a:t>
            </a:r>
            <a:r>
              <a:rPr lang="en-US" i="1" dirty="0" smtClean="0"/>
              <a:t>function is called within the same function</a:t>
            </a:r>
            <a:r>
              <a:rPr lang="en-US" dirty="0" smtClean="0"/>
              <a:t>, it is known as </a:t>
            </a:r>
            <a:r>
              <a:rPr lang="en-US" b="1" dirty="0" smtClean="0"/>
              <a:t>recursion</a:t>
            </a:r>
            <a:r>
              <a:rPr lang="en-US" dirty="0" smtClean="0"/>
              <a:t> in C. The function which calls the same function, is known as </a:t>
            </a:r>
            <a:r>
              <a:rPr lang="en-US" b="1" dirty="0" smtClean="0"/>
              <a:t>recursive function</a:t>
            </a:r>
            <a:r>
              <a:rPr lang="en-US" dirty="0" smtClean="0"/>
              <a:t>.</a:t>
            </a:r>
          </a:p>
          <a:p>
            <a:r>
              <a:rPr lang="en-US" dirty="0" smtClean="0"/>
              <a:t>A function that calls itself, and doesn't perform any task after function call, is know as </a:t>
            </a:r>
            <a:r>
              <a:rPr lang="en-US" b="1" dirty="0" smtClean="0"/>
              <a:t>tail recursion</a:t>
            </a:r>
            <a:r>
              <a:rPr lang="en-US" dirty="0" smtClean="0"/>
              <a:t>. In tail recursion, we generally call the same function with return statement. An example of tail recursion is given below.</a:t>
            </a:r>
          </a:p>
          <a:p>
            <a:r>
              <a:rPr lang="en-US" dirty="0" smtClean="0"/>
              <a:t>Let's see a simple example of recursion.</a:t>
            </a:r>
          </a:p>
          <a:p>
            <a:r>
              <a:rPr lang="en-US" dirty="0" smtClean="0"/>
              <a:t>recursionfunction(){  </a:t>
            </a:r>
          </a:p>
          <a:p>
            <a:r>
              <a:rPr lang="en-US" dirty="0" smtClean="0"/>
              <a:t>  </a:t>
            </a:r>
          </a:p>
          <a:p>
            <a:r>
              <a:rPr lang="en-US" dirty="0" smtClean="0"/>
              <a:t>recursionfunction();//calling self function  </a:t>
            </a:r>
          </a:p>
          <a:p>
            <a:r>
              <a:rPr lang="en-US" dirty="0" smtClean="0"/>
              <a:t>  </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16</a:t>
            </a:fld>
            <a:endParaRPr lang="en-US" dirty="0"/>
          </a:p>
        </p:txBody>
      </p:sp>
    </p:spTree>
    <p:extLst>
      <p:ext uri="{BB962C8B-B14F-4D97-AF65-F5344CB8AC3E}">
        <p14:creationId xmlns:p14="http://schemas.microsoft.com/office/powerpoint/2010/main" val="777024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Structure in c language</a:t>
            </a:r>
            <a:r>
              <a:rPr lang="en-US" dirty="0" smtClean="0"/>
              <a:t> is </a:t>
            </a:r>
            <a:r>
              <a:rPr lang="en-US" i="1" dirty="0" smtClean="0"/>
              <a:t>a user defined datatype</a:t>
            </a:r>
            <a:r>
              <a:rPr lang="en-US" dirty="0" smtClean="0"/>
              <a:t> that allows you to hold different type of elements. </a:t>
            </a:r>
          </a:p>
          <a:p>
            <a:r>
              <a:rPr lang="en-US" dirty="0" smtClean="0"/>
              <a:t>Each element of a structure is called a member.</a:t>
            </a:r>
          </a:p>
          <a:p>
            <a:r>
              <a:rPr lang="en-US" dirty="0" smtClean="0"/>
              <a:t>It works like a template in C++ and class in Java. You can have different type of elements in it.</a:t>
            </a:r>
          </a:p>
          <a:p>
            <a:r>
              <a:rPr lang="en-US" dirty="0" smtClean="0"/>
              <a:t>It is widely used to store student information, employee information, product information, book information etc.</a:t>
            </a:r>
          </a:p>
          <a:p>
            <a:r>
              <a:rPr lang="en-US" b="1" dirty="0" smtClean="0"/>
              <a:t>Defining structure</a:t>
            </a:r>
          </a:p>
          <a:p>
            <a:r>
              <a:rPr lang="en-US" dirty="0" smtClean="0"/>
              <a:t>The </a:t>
            </a:r>
            <a:r>
              <a:rPr lang="en-US" b="1" dirty="0" smtClean="0"/>
              <a:t>struct</a:t>
            </a:r>
            <a:r>
              <a:rPr lang="en-US" dirty="0" smtClean="0"/>
              <a:t> keyword is used to define structure. Let's see the syntax to define structure in c.</a:t>
            </a:r>
          </a:p>
          <a:p>
            <a:r>
              <a:rPr lang="en-US" dirty="0" smtClean="0"/>
              <a:t>struct structure_name   </a:t>
            </a:r>
          </a:p>
          <a:p>
            <a:r>
              <a:rPr lang="en-US" dirty="0" smtClean="0"/>
              <a:t>{  </a:t>
            </a:r>
          </a:p>
          <a:p>
            <a:r>
              <a:rPr lang="en-US" dirty="0" smtClean="0"/>
              <a:t>    data_type member1;  </a:t>
            </a:r>
          </a:p>
          <a:p>
            <a:r>
              <a:rPr lang="en-US" dirty="0" smtClean="0"/>
              <a:t>    data_type member2;  </a:t>
            </a:r>
          </a:p>
          <a:p>
            <a:r>
              <a:rPr lang="en-US" dirty="0" smtClean="0"/>
              <a:t>    .  </a:t>
            </a:r>
          </a:p>
          <a:p>
            <a:r>
              <a:rPr lang="en-US" dirty="0" smtClean="0"/>
              <a:t>    .  </a:t>
            </a:r>
          </a:p>
          <a:p>
            <a:r>
              <a:rPr lang="en-US" dirty="0" smtClean="0"/>
              <a:t>    data_type memeberN;  </a:t>
            </a:r>
          </a:p>
          <a:p>
            <a:r>
              <a:rPr lang="en-US" dirty="0" smtClean="0"/>
              <a:t>};  </a:t>
            </a:r>
          </a:p>
          <a:p>
            <a:r>
              <a:rPr lang="en-US" dirty="0" smtClean="0"/>
              <a:t>Let's see the example to define structure for employee in c.</a:t>
            </a:r>
          </a:p>
          <a:p>
            <a:r>
              <a:rPr lang="en-US" dirty="0" smtClean="0"/>
              <a:t>struct employee  </a:t>
            </a:r>
          </a:p>
          <a:p>
            <a:r>
              <a:rPr lang="en-US" dirty="0" smtClean="0"/>
              <a:t>{   int id;  </a:t>
            </a:r>
          </a:p>
          <a:p>
            <a:r>
              <a:rPr lang="en-US" dirty="0" smtClean="0"/>
              <a:t>    char name[50];  </a:t>
            </a:r>
          </a:p>
          <a:p>
            <a:r>
              <a:rPr lang="en-US" dirty="0" smtClean="0"/>
              <a:t>    float salary;  </a:t>
            </a:r>
          </a:p>
          <a:p>
            <a:r>
              <a:rPr lang="en-US" dirty="0" smtClean="0"/>
              <a:t>};  </a:t>
            </a:r>
          </a:p>
          <a:p>
            <a:r>
              <a:rPr lang="en-US" dirty="0" smtClean="0"/>
              <a:t>Here, </a:t>
            </a:r>
            <a:r>
              <a:rPr lang="en-US" b="1" dirty="0" smtClean="0"/>
              <a:t>struct</a:t>
            </a:r>
            <a:r>
              <a:rPr lang="en-US" dirty="0" smtClean="0"/>
              <a:t> is the keyword, </a:t>
            </a:r>
            <a:r>
              <a:rPr lang="en-US" b="1" dirty="0" smtClean="0"/>
              <a:t>employee</a:t>
            </a:r>
            <a:r>
              <a:rPr lang="en-US" dirty="0" smtClean="0"/>
              <a:t> is the tag name of structure; </a:t>
            </a:r>
            <a:r>
              <a:rPr lang="en-US" b="1" dirty="0" smtClean="0"/>
              <a:t>id</a:t>
            </a:r>
            <a:r>
              <a:rPr lang="en-US" dirty="0" smtClean="0"/>
              <a:t>, </a:t>
            </a:r>
            <a:r>
              <a:rPr lang="en-US" b="1" dirty="0" smtClean="0"/>
              <a:t>name</a:t>
            </a:r>
            <a:r>
              <a:rPr lang="en-US" dirty="0" smtClean="0"/>
              <a:t> and </a:t>
            </a:r>
            <a:r>
              <a:rPr lang="en-US" b="1" dirty="0" smtClean="0"/>
              <a:t>salary</a:t>
            </a:r>
            <a:r>
              <a:rPr lang="en-US" dirty="0" smtClean="0"/>
              <a:t> are the members or fields of the structure. Let's understand it by the diagram given below:</a:t>
            </a:r>
          </a:p>
          <a:p>
            <a:r>
              <a:rPr lang="en-US" b="1" dirty="0" smtClean="0"/>
              <a:t>Declaring structure variable</a:t>
            </a:r>
          </a:p>
          <a:p>
            <a:r>
              <a:rPr lang="en-US" dirty="0" smtClean="0"/>
              <a:t>We can declare variable for the structure, so that we can access the member of structure easily. There are two ways to declare structure variable:</a:t>
            </a:r>
          </a:p>
          <a:p>
            <a:r>
              <a:rPr lang="en-US" dirty="0" smtClean="0"/>
              <a:t>By struct keyword within main() function</a:t>
            </a:r>
          </a:p>
          <a:p>
            <a:r>
              <a:rPr lang="en-US" dirty="0" smtClean="0"/>
              <a:t>By declaring variable at the time of defining structure.</a:t>
            </a:r>
          </a:p>
          <a:p>
            <a:r>
              <a:rPr lang="en-US" b="1" dirty="0" smtClean="0"/>
              <a:t>1st way:</a:t>
            </a:r>
            <a:endParaRPr lang="en-US" dirty="0" smtClean="0"/>
          </a:p>
          <a:p>
            <a:r>
              <a:rPr lang="en-US" dirty="0" smtClean="0"/>
              <a:t>Let's see the example to declare structure variable by struct keyword. It should be declared within the main function.</a:t>
            </a:r>
          </a:p>
          <a:p>
            <a:r>
              <a:rPr lang="en-US" dirty="0" smtClean="0"/>
              <a:t>struct employee  </a:t>
            </a:r>
          </a:p>
          <a:p>
            <a:r>
              <a:rPr lang="en-US" dirty="0" smtClean="0"/>
              <a:t>{   int id;  </a:t>
            </a:r>
          </a:p>
          <a:p>
            <a:r>
              <a:rPr lang="en-US" dirty="0" smtClean="0"/>
              <a:t>    char name[50];  </a:t>
            </a:r>
          </a:p>
          <a:p>
            <a:r>
              <a:rPr lang="en-US" dirty="0" smtClean="0"/>
              <a:t>    float salary;  </a:t>
            </a:r>
          </a:p>
          <a:p>
            <a:r>
              <a:rPr lang="en-US" dirty="0" smtClean="0"/>
              <a:t>};  </a:t>
            </a:r>
          </a:p>
          <a:p>
            <a:r>
              <a:rPr lang="en-US" dirty="0" smtClean="0"/>
              <a:t>Now write given code inside the main() function.</a:t>
            </a:r>
          </a:p>
          <a:p>
            <a:r>
              <a:rPr lang="en-US" dirty="0" smtClean="0"/>
              <a:t>struct employee e1, e2;  </a:t>
            </a:r>
          </a:p>
          <a:p>
            <a:r>
              <a:rPr lang="en-US" b="1" dirty="0" smtClean="0"/>
              <a:t>2nd way:</a:t>
            </a:r>
            <a:endParaRPr lang="en-US" dirty="0" smtClean="0"/>
          </a:p>
          <a:p>
            <a:r>
              <a:rPr lang="en-US" dirty="0" smtClean="0"/>
              <a:t>Let's see another way to declare variable at the time of defining structure.</a:t>
            </a:r>
          </a:p>
          <a:p>
            <a:r>
              <a:rPr lang="en-US" dirty="0" smtClean="0"/>
              <a:t>struct employee  </a:t>
            </a:r>
          </a:p>
          <a:p>
            <a:r>
              <a:rPr lang="en-US" dirty="0" smtClean="0"/>
              <a:t>{   int id;  </a:t>
            </a:r>
          </a:p>
          <a:p>
            <a:r>
              <a:rPr lang="en-US" dirty="0" smtClean="0"/>
              <a:t>    char name[50];  </a:t>
            </a:r>
          </a:p>
          <a:p>
            <a:r>
              <a:rPr lang="en-US" dirty="0" smtClean="0"/>
              <a:t>    float salary;  </a:t>
            </a:r>
          </a:p>
          <a:p>
            <a:r>
              <a:rPr lang="en-US" dirty="0" smtClean="0"/>
              <a:t>}e1,e2;  </a:t>
            </a:r>
          </a:p>
          <a:p>
            <a:r>
              <a:rPr lang="en-US" b="1" dirty="0" smtClean="0"/>
              <a:t>Which approach is good</a:t>
            </a:r>
          </a:p>
          <a:p>
            <a:r>
              <a:rPr lang="en-US" dirty="0" smtClean="0"/>
              <a:t>But if no. of variable are not fixed, use 1st approach. It provides you flexibility to declare the structure variable many times.</a:t>
            </a:r>
          </a:p>
          <a:p>
            <a:r>
              <a:rPr lang="en-US" dirty="0" smtClean="0"/>
              <a:t>If no. of variables are fixed, use 2nd approach. It saves your code to declare variable in main() fuction.</a:t>
            </a:r>
          </a:p>
          <a:p>
            <a:r>
              <a:rPr lang="en-US" b="1" dirty="0" smtClean="0"/>
              <a:t>Accessing members of structure</a:t>
            </a:r>
          </a:p>
          <a:p>
            <a:r>
              <a:rPr lang="en-US" dirty="0" smtClean="0"/>
              <a:t>There are two ways to access structure members:</a:t>
            </a:r>
          </a:p>
          <a:p>
            <a:r>
              <a:rPr lang="en-US" dirty="0" smtClean="0"/>
              <a:t>By . (member or dot operator)</a:t>
            </a:r>
          </a:p>
          <a:p>
            <a:r>
              <a:rPr lang="en-US" dirty="0" smtClean="0"/>
              <a:t>By -&gt; (structure pointer operator) </a:t>
            </a:r>
          </a:p>
          <a:p>
            <a:r>
              <a:rPr lang="en-US" dirty="0" smtClean="0"/>
              <a:t>Let's see the code to access the </a:t>
            </a:r>
            <a:r>
              <a:rPr lang="en-US" i="1" dirty="0" smtClean="0"/>
              <a:t>id</a:t>
            </a:r>
            <a:r>
              <a:rPr lang="en-US" dirty="0" smtClean="0"/>
              <a:t> member of </a:t>
            </a:r>
            <a:r>
              <a:rPr lang="en-US" i="1" dirty="0" smtClean="0"/>
              <a:t>p1</a:t>
            </a:r>
            <a:r>
              <a:rPr lang="en-US" dirty="0" smtClean="0"/>
              <a:t> variable by . (member) operator.</a:t>
            </a:r>
          </a:p>
          <a:p>
            <a:r>
              <a:rPr lang="en-US" dirty="0" smtClean="0"/>
              <a:t>p1.id </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17</a:t>
            </a:fld>
            <a:endParaRPr lang="en-US" dirty="0"/>
          </a:p>
        </p:txBody>
      </p:sp>
    </p:spTree>
    <p:extLst>
      <p:ext uri="{BB962C8B-B14F-4D97-AF65-F5344CB8AC3E}">
        <p14:creationId xmlns:p14="http://schemas.microsoft.com/office/powerpoint/2010/main" val="2532772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Like structure, </a:t>
            </a:r>
            <a:r>
              <a:rPr lang="en-US" b="1" dirty="0" smtClean="0"/>
              <a:t>Union in c language</a:t>
            </a:r>
            <a:r>
              <a:rPr lang="en-US" dirty="0" smtClean="0"/>
              <a:t> is </a:t>
            </a:r>
            <a:r>
              <a:rPr lang="en-US" i="1" dirty="0" smtClean="0"/>
              <a:t>a user defined datatype</a:t>
            </a:r>
            <a:r>
              <a:rPr lang="en-US" dirty="0" smtClean="0"/>
              <a:t> that is used to hold different type of elements. </a:t>
            </a:r>
          </a:p>
          <a:p>
            <a:r>
              <a:rPr lang="en-US" dirty="0" smtClean="0"/>
              <a:t>But it doesn't occupy sum of all members size. It occupies the memory of largest member only. It shares memory of largest member.</a:t>
            </a:r>
          </a:p>
          <a:p>
            <a:r>
              <a:rPr lang="en-US" b="1" dirty="0" smtClean="0"/>
              <a:t>Advantage of union over structure</a:t>
            </a:r>
          </a:p>
          <a:p>
            <a:r>
              <a:rPr lang="en-US" dirty="0" smtClean="0"/>
              <a:t>It </a:t>
            </a:r>
            <a:r>
              <a:rPr lang="en-US" b="1" dirty="0" smtClean="0"/>
              <a:t>occupies less memory</a:t>
            </a:r>
            <a:r>
              <a:rPr lang="en-US" dirty="0" smtClean="0"/>
              <a:t> because it occupies the memory of largest member only.</a:t>
            </a:r>
          </a:p>
          <a:p>
            <a:r>
              <a:rPr lang="en-US" b="1" dirty="0" smtClean="0"/>
              <a:t>Disadvantage of union over structure</a:t>
            </a:r>
          </a:p>
          <a:p>
            <a:r>
              <a:rPr lang="en-US" dirty="0" smtClean="0"/>
              <a:t>It can </a:t>
            </a:r>
            <a:r>
              <a:rPr lang="en-US" b="1" dirty="0" smtClean="0"/>
              <a:t>store data in one member only</a:t>
            </a:r>
            <a:r>
              <a:rPr lang="en-US" dirty="0" smtClean="0"/>
              <a:t>.</a:t>
            </a:r>
          </a:p>
          <a:p>
            <a:r>
              <a:rPr lang="en-US" b="1" dirty="0" smtClean="0"/>
              <a:t>Defining union</a:t>
            </a:r>
          </a:p>
          <a:p>
            <a:r>
              <a:rPr lang="en-US" dirty="0" smtClean="0"/>
              <a:t>The </a:t>
            </a:r>
            <a:r>
              <a:rPr lang="en-US" b="1" dirty="0" smtClean="0"/>
              <a:t>union</a:t>
            </a:r>
            <a:r>
              <a:rPr lang="en-US" dirty="0" smtClean="0"/>
              <a:t> keyword is used to define union. Let's see the syntax to define union in c.</a:t>
            </a:r>
          </a:p>
          <a:p>
            <a:r>
              <a:rPr lang="en-US" dirty="0" smtClean="0"/>
              <a:t>union union_name   </a:t>
            </a:r>
          </a:p>
          <a:p>
            <a:r>
              <a:rPr lang="en-US" dirty="0" smtClean="0"/>
              <a:t>{  </a:t>
            </a:r>
          </a:p>
          <a:p>
            <a:r>
              <a:rPr lang="en-US" dirty="0" smtClean="0"/>
              <a:t>    data_type member1;  </a:t>
            </a:r>
          </a:p>
          <a:p>
            <a:r>
              <a:rPr lang="en-US" dirty="0" smtClean="0"/>
              <a:t>    data_type member2;  </a:t>
            </a:r>
          </a:p>
          <a:p>
            <a:r>
              <a:rPr lang="en-US" dirty="0" smtClean="0"/>
              <a:t>    .  </a:t>
            </a:r>
          </a:p>
          <a:p>
            <a:r>
              <a:rPr lang="en-US" dirty="0" smtClean="0"/>
              <a:t>    .  </a:t>
            </a:r>
          </a:p>
          <a:p>
            <a:r>
              <a:rPr lang="en-US" dirty="0" smtClean="0"/>
              <a:t>    data_type memeberN;  </a:t>
            </a:r>
          </a:p>
          <a:p>
            <a:r>
              <a:rPr lang="en-US" dirty="0" smtClean="0"/>
              <a:t>};  </a:t>
            </a:r>
          </a:p>
          <a:p>
            <a:r>
              <a:rPr lang="en-US" dirty="0" smtClean="0"/>
              <a:t>Let's see the example to define union for employee in c.</a:t>
            </a:r>
          </a:p>
          <a:p>
            <a:r>
              <a:rPr lang="en-US" dirty="0" smtClean="0"/>
              <a:t>union employee  </a:t>
            </a:r>
          </a:p>
          <a:p>
            <a:r>
              <a:rPr lang="en-US" dirty="0" smtClean="0"/>
              <a:t>{   int id;  </a:t>
            </a:r>
          </a:p>
          <a:p>
            <a:r>
              <a:rPr lang="en-US" dirty="0" smtClean="0"/>
              <a:t>    char name[50];  </a:t>
            </a:r>
          </a:p>
          <a:p>
            <a:r>
              <a:rPr lang="en-US" dirty="0" smtClean="0"/>
              <a:t>    float salary;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18</a:t>
            </a:fld>
            <a:endParaRPr lang="en-US" dirty="0"/>
          </a:p>
        </p:txBody>
      </p:sp>
    </p:spTree>
    <p:extLst>
      <p:ext uri="{BB962C8B-B14F-4D97-AF65-F5344CB8AC3E}">
        <p14:creationId xmlns:p14="http://schemas.microsoft.com/office/powerpoint/2010/main" val="163335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t>pointer in C language</a:t>
            </a:r>
            <a:r>
              <a:rPr lang="en-US" dirty="0" smtClean="0"/>
              <a:t> is a variable, it is also known as locator or indicator that points to an address of a value.</a:t>
            </a:r>
          </a:p>
          <a:p>
            <a:r>
              <a:rPr lang="en-US" b="1" dirty="0" smtClean="0"/>
              <a:t>Advantage of pointer</a:t>
            </a:r>
          </a:p>
          <a:p>
            <a:r>
              <a:rPr lang="en-US" dirty="0" smtClean="0"/>
              <a:t>1) Pointer </a:t>
            </a:r>
            <a:r>
              <a:rPr lang="en-US" b="1" dirty="0" smtClean="0"/>
              <a:t>reduces the code</a:t>
            </a:r>
            <a:r>
              <a:rPr lang="en-US" dirty="0" smtClean="0"/>
              <a:t> and </a:t>
            </a:r>
            <a:r>
              <a:rPr lang="en-US" b="1" dirty="0" smtClean="0"/>
              <a:t>improves the performance</a:t>
            </a:r>
            <a:r>
              <a:rPr lang="en-US" dirty="0" smtClean="0"/>
              <a:t>, it is used to retrieving strings, trees etc. and used with arrays, structures and functions.</a:t>
            </a:r>
          </a:p>
          <a:p>
            <a:r>
              <a:rPr lang="en-US" dirty="0" smtClean="0"/>
              <a:t>2) We can </a:t>
            </a:r>
            <a:r>
              <a:rPr lang="en-US" b="1" dirty="0" smtClean="0"/>
              <a:t>return multiple values from function</a:t>
            </a:r>
            <a:r>
              <a:rPr lang="en-US" dirty="0" smtClean="0"/>
              <a:t> using pointer.</a:t>
            </a:r>
          </a:p>
          <a:p>
            <a:r>
              <a:rPr lang="en-US" dirty="0" smtClean="0"/>
              <a:t>3) It makes you able to </a:t>
            </a:r>
            <a:r>
              <a:rPr lang="en-US" b="1" dirty="0" smtClean="0"/>
              <a:t>access any memory location</a:t>
            </a:r>
            <a:r>
              <a:rPr lang="en-US" dirty="0" smtClean="0"/>
              <a:t> in the computer's memory.</a:t>
            </a:r>
          </a:p>
          <a:p>
            <a:r>
              <a:rPr lang="en-US" b="1" dirty="0" smtClean="0"/>
              <a:t>Usage of pointer</a:t>
            </a:r>
          </a:p>
          <a:p>
            <a:r>
              <a:rPr lang="en-US" dirty="0" smtClean="0"/>
              <a:t>There are many usage of pointers in c language.</a:t>
            </a:r>
          </a:p>
          <a:p>
            <a:r>
              <a:rPr lang="en-US" b="1" dirty="0" smtClean="0"/>
              <a:t>1) Dynamic memory allocation</a:t>
            </a:r>
          </a:p>
          <a:p>
            <a:r>
              <a:rPr lang="en-US" dirty="0" smtClean="0"/>
              <a:t>In c language, we can dynamically allocate memory using malloc() and calloc() functions where pointer is used.</a:t>
            </a:r>
          </a:p>
          <a:p>
            <a:r>
              <a:rPr lang="en-US" b="1" dirty="0" smtClean="0"/>
              <a:t>2) Arrays, Functions and Structures</a:t>
            </a:r>
          </a:p>
          <a:p>
            <a:r>
              <a:rPr lang="en-US" dirty="0" smtClean="0"/>
              <a:t>Pointers in c language are widely used in arrays, functions and structures. It reduces the code and improves the performance.</a:t>
            </a:r>
          </a:p>
          <a:p>
            <a:r>
              <a:rPr lang="en-US" b="1" dirty="0" smtClean="0"/>
              <a:t>Symbols used in pointer</a:t>
            </a:r>
          </a:p>
          <a:p>
            <a:r>
              <a:rPr lang="en-US" dirty="0" smtClean="0"/>
              <a:t>SymbolNameDescription &amp; (ampersand sign)address of operatordetermines the address of a variable. * (asterisk sign)indirection operatoraccesses the value at the address. </a:t>
            </a:r>
            <a:r>
              <a:rPr lang="en-US" b="1" dirty="0" smtClean="0"/>
              <a:t>Address Of Operator</a:t>
            </a:r>
          </a:p>
          <a:p>
            <a:r>
              <a:rPr lang="en-US" dirty="0" smtClean="0"/>
              <a:t>The address of operator '&amp;' returns the address of a variable. But, we need to use %u to display the address of a variable.</a:t>
            </a:r>
          </a:p>
          <a:p>
            <a:r>
              <a:rPr lang="en-US" dirty="0" smtClean="0"/>
              <a:t>#include &lt;stdio.h&gt;      </a:t>
            </a:r>
          </a:p>
          <a:p>
            <a:r>
              <a:rPr lang="en-US" dirty="0" smtClean="0"/>
              <a:t>#include &lt;conio.h&gt;    </a:t>
            </a:r>
          </a:p>
          <a:p>
            <a:r>
              <a:rPr lang="en-US" dirty="0" smtClean="0"/>
              <a:t>void main(){      </a:t>
            </a:r>
          </a:p>
          <a:p>
            <a:r>
              <a:rPr lang="en-US" dirty="0" smtClean="0"/>
              <a:t>int number=50;    </a:t>
            </a:r>
          </a:p>
          <a:p>
            <a:r>
              <a:rPr lang="en-US" dirty="0" smtClean="0"/>
              <a:t>clrscr();      </a:t>
            </a:r>
          </a:p>
          <a:p>
            <a:r>
              <a:rPr lang="en-US" dirty="0" smtClean="0"/>
              <a:t>printf("value of number is %d, address of number is %u",number,&amp;number);  </a:t>
            </a:r>
          </a:p>
          <a:p>
            <a:r>
              <a:rPr lang="en-US" dirty="0" smtClean="0"/>
              <a:t>getch();      </a:t>
            </a:r>
          </a:p>
          <a:p>
            <a:r>
              <a:rPr lang="en-US" dirty="0" smtClean="0"/>
              <a:t>}      </a:t>
            </a:r>
          </a:p>
          <a:p>
            <a:r>
              <a:rPr lang="en-US" b="1" dirty="0" smtClean="0"/>
              <a:t>Output</a:t>
            </a:r>
          </a:p>
          <a:p>
            <a:r>
              <a:rPr lang="en-US" dirty="0" smtClean="0"/>
              <a:t>value of number is 50, address of number is fff4 </a:t>
            </a:r>
          </a:p>
          <a:p>
            <a:r>
              <a:rPr lang="en-US" b="1" dirty="0" smtClean="0"/>
              <a:t>Declaring a pointer</a:t>
            </a:r>
          </a:p>
          <a:p>
            <a:r>
              <a:rPr lang="en-US" dirty="0" smtClean="0"/>
              <a:t>The pointer in c language can be declared using * (asterisk symbol).</a:t>
            </a:r>
          </a:p>
          <a:p>
            <a:r>
              <a:rPr lang="en-US" dirty="0" smtClean="0"/>
              <a:t>int *a;//pointer to int  </a:t>
            </a:r>
          </a:p>
          <a:p>
            <a:r>
              <a:rPr lang="en-US" dirty="0" smtClean="0"/>
              <a:t>char *c;//pointer to char  </a:t>
            </a:r>
          </a:p>
          <a:p>
            <a:r>
              <a:rPr lang="en-US" b="1" dirty="0" smtClean="0"/>
              <a:t>NULL Pointer</a:t>
            </a:r>
          </a:p>
          <a:p>
            <a:r>
              <a:rPr lang="en-US" dirty="0" smtClean="0"/>
              <a:t>A pointer that is not assigned any value but NULL is known as NULL pointer. If you don't have any address to be specified in the pointer at the time of declaration, you can assign NULL value. It will a better approach.</a:t>
            </a:r>
          </a:p>
          <a:p>
            <a:r>
              <a:rPr lang="en-US" dirty="0" smtClean="0"/>
              <a:t>int *p=NULL; </a:t>
            </a:r>
          </a:p>
          <a:p>
            <a:r>
              <a:rPr lang="en-US" dirty="0" smtClean="0"/>
              <a:t>In most the libraries, the value of pointer is 0 (zero). In C pointer to pointer concept, a pointer refers to the address of another pointer.</a:t>
            </a:r>
          </a:p>
          <a:p>
            <a:r>
              <a:rPr lang="en-US" dirty="0" smtClean="0"/>
              <a:t>In c language, a pointer can point to the address of another pointer which points to the address of a value. Let's understand it by the diagram given below:</a:t>
            </a:r>
          </a:p>
          <a:p>
            <a:r>
              <a:rPr lang="en-US" dirty="0" smtClean="0"/>
              <a:t>Let's see the syntax of pointer to pointer.</a:t>
            </a:r>
          </a:p>
          <a:p>
            <a:r>
              <a:rPr lang="en-US" dirty="0" smtClean="0"/>
              <a:t>int **p2;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19</a:t>
            </a:fld>
            <a:endParaRPr lang="en-US" dirty="0"/>
          </a:p>
        </p:txBody>
      </p:sp>
    </p:spTree>
    <p:extLst>
      <p:ext uri="{BB962C8B-B14F-4D97-AF65-F5344CB8AC3E}">
        <p14:creationId xmlns:p14="http://schemas.microsoft.com/office/powerpoint/2010/main" val="169210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 programming language is a standardized programming language developed in the early 1970s by Ken Thompson and Dennis Ritchie for use on the UNIX operating system. It has since spread to many other operating systems, and is one of the most widely used programming languages. C is prized for its efficiency, and is the most popular programming language for writing system software, though it is also used for writing applications.</a:t>
            </a:r>
            <a:r>
              <a:rPr lang="en-US" dirty="0" smtClean="0"/>
              <a:t> C is considered as a middle level language because it </a:t>
            </a:r>
            <a:r>
              <a:rPr lang="en-US" b="1" dirty="0" smtClean="0"/>
              <a:t>supports the feature of both low-level and high level language</a:t>
            </a:r>
            <a:r>
              <a:rPr lang="en-US" dirty="0" smtClean="0"/>
              <a:t>.</a:t>
            </a:r>
            <a:r>
              <a:rPr lang="en-US" sz="1200" kern="1200" dirty="0" smtClean="0">
                <a:solidFill>
                  <a:schemeClr val="tx1"/>
                </a:solidFill>
                <a:latin typeface="+mn-lt"/>
                <a:ea typeface="+mn-ea"/>
                <a:cs typeface="+mn-cs"/>
              </a:rPr>
              <a:t> C is one of the most widely used programming languages of all time and there are very few computer architectures for which a C compiler does not exist. C has greatly influenced many other popular programming languages, most notably C++, which began as an extension to 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 language has been developed using assembly level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 language is more user friendly than machine level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2</a:t>
            </a:fld>
            <a:endParaRPr lang="en-US" dirty="0"/>
          </a:p>
        </p:txBody>
      </p:sp>
    </p:spTree>
    <p:extLst>
      <p:ext uri="{BB962C8B-B14F-4D97-AF65-F5344CB8AC3E}">
        <p14:creationId xmlns:p14="http://schemas.microsoft.com/office/powerpoint/2010/main" val="1574039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concept of </a:t>
            </a:r>
            <a:r>
              <a:rPr lang="en-US" b="1" dirty="0" smtClean="0"/>
              <a:t>dynamic memory allocation in c language</a:t>
            </a:r>
            <a:r>
              <a:rPr lang="en-US" dirty="0" smtClean="0"/>
              <a:t> </a:t>
            </a:r>
            <a:r>
              <a:rPr lang="en-US" i="1" dirty="0" smtClean="0"/>
              <a:t>enables the C programmer to allocate memory at runtime</a:t>
            </a:r>
            <a:r>
              <a:rPr lang="en-US" dirty="0" smtClean="0"/>
              <a:t>. Dynamic memory allocation in c language is possible by 4 functions of stdlib.h header file.</a:t>
            </a:r>
          </a:p>
          <a:p>
            <a:r>
              <a:rPr lang="en-US" dirty="0" smtClean="0"/>
              <a:t>malloc()</a:t>
            </a:r>
          </a:p>
          <a:p>
            <a:r>
              <a:rPr lang="en-US" dirty="0" smtClean="0"/>
              <a:t>calloc()</a:t>
            </a:r>
          </a:p>
          <a:p>
            <a:r>
              <a:rPr lang="en-US" dirty="0" smtClean="0"/>
              <a:t>realloc()</a:t>
            </a:r>
          </a:p>
          <a:p>
            <a:r>
              <a:rPr lang="en-US" dirty="0" smtClean="0"/>
              <a:t>free()</a:t>
            </a:r>
          </a:p>
          <a:p>
            <a:r>
              <a:rPr lang="en-US" dirty="0" smtClean="0"/>
              <a:t>Before learning above functions, let's understand the difference between static memory allocation and dynamic memory allocation.</a:t>
            </a:r>
          </a:p>
          <a:p>
            <a:r>
              <a:rPr lang="en-US" dirty="0" smtClean="0"/>
              <a:t>static memory allocationdynamic memory allocation memory is allocated at compile time.memory is allocated at run time. memory can't be increased while executing program.memory can be increased while executing program. used in array.used in linked list. Now let's have a quick look at the methods used for dynamic memory allocation.</a:t>
            </a:r>
          </a:p>
          <a:p>
            <a:r>
              <a:rPr lang="en-US" b="1" dirty="0" smtClean="0"/>
              <a:t>malloc()</a:t>
            </a:r>
            <a:r>
              <a:rPr lang="en-US" dirty="0" smtClean="0"/>
              <a:t>allocates single block of requested memory. </a:t>
            </a:r>
            <a:r>
              <a:rPr lang="en-US" b="1" dirty="0" smtClean="0"/>
              <a:t>calloc()</a:t>
            </a:r>
            <a:r>
              <a:rPr lang="en-US" dirty="0" smtClean="0"/>
              <a:t>allocates multiple block of requested memory. </a:t>
            </a:r>
            <a:r>
              <a:rPr lang="en-US" b="1" dirty="0" smtClean="0"/>
              <a:t>realloc()</a:t>
            </a:r>
            <a:r>
              <a:rPr lang="en-US" dirty="0" smtClean="0"/>
              <a:t>reallocates the memory occupied by malloc() or calloc() functions. </a:t>
            </a:r>
            <a:r>
              <a:rPr lang="en-US" b="1" dirty="0" smtClean="0"/>
              <a:t>free()</a:t>
            </a:r>
            <a:r>
              <a:rPr lang="en-US" dirty="0" smtClean="0"/>
              <a:t>frees the dynamically allocated memory. </a:t>
            </a:r>
            <a:r>
              <a:rPr lang="en-US" b="1" dirty="0" smtClean="0"/>
              <a:t>malloc() function in C</a:t>
            </a:r>
          </a:p>
          <a:p>
            <a:r>
              <a:rPr lang="en-US" dirty="0" smtClean="0"/>
              <a:t>The malloc() function allocates single block of requested memory.</a:t>
            </a:r>
          </a:p>
          <a:p>
            <a:r>
              <a:rPr lang="en-US" dirty="0" smtClean="0"/>
              <a:t>It doesn't initialize memory at execution time, so it has garbage value initially.</a:t>
            </a:r>
          </a:p>
          <a:p>
            <a:r>
              <a:rPr lang="en-US" dirty="0" smtClean="0"/>
              <a:t>It returns NULL if memory is not sufficient.</a:t>
            </a:r>
          </a:p>
          <a:p>
            <a:r>
              <a:rPr lang="en-US" dirty="0" smtClean="0"/>
              <a:t>The syntax of malloc() function is given below:</a:t>
            </a:r>
          </a:p>
          <a:p>
            <a:r>
              <a:rPr lang="en-US" dirty="0" smtClean="0"/>
              <a:t>ptr=(cast-type*)malloc(byte-size)  </a:t>
            </a:r>
          </a:p>
          <a:p>
            <a:r>
              <a:rPr lang="en-US" b="1" dirty="0" smtClean="0"/>
              <a:t>calloc() function in C</a:t>
            </a:r>
          </a:p>
          <a:p>
            <a:r>
              <a:rPr lang="en-US" dirty="0" smtClean="0"/>
              <a:t>The calloc() function allocates multiple block of requested memory.</a:t>
            </a:r>
          </a:p>
          <a:p>
            <a:r>
              <a:rPr lang="en-US" dirty="0" smtClean="0"/>
              <a:t>It initially initialize all bytes to zero.</a:t>
            </a:r>
          </a:p>
          <a:p>
            <a:r>
              <a:rPr lang="en-US" dirty="0" smtClean="0"/>
              <a:t>It returns NULL if memory is not sufficient.</a:t>
            </a:r>
          </a:p>
          <a:p>
            <a:r>
              <a:rPr lang="en-US" dirty="0" smtClean="0"/>
              <a:t>The syntax of calloc() function is given below:</a:t>
            </a:r>
          </a:p>
          <a:p>
            <a:r>
              <a:rPr lang="en-US" dirty="0" smtClean="0"/>
              <a:t>ptr=(cast-type*)calloc(number, byte-size)  </a:t>
            </a:r>
          </a:p>
          <a:p>
            <a:r>
              <a:rPr lang="en-US" b="1" dirty="0" smtClean="0"/>
              <a:t>realloc() function in C</a:t>
            </a:r>
          </a:p>
          <a:p>
            <a:r>
              <a:rPr lang="en-US" dirty="0" smtClean="0"/>
              <a:t>If memory is not sufficient for malloc() or calloc(), you can reallocate the memory by realloc() function. In short, it changes the memory size.</a:t>
            </a:r>
          </a:p>
          <a:p>
            <a:r>
              <a:rPr lang="en-US" dirty="0" smtClean="0"/>
              <a:t>Let's see the syntax of realloc() function.</a:t>
            </a:r>
          </a:p>
          <a:p>
            <a:r>
              <a:rPr lang="en-US" dirty="0" smtClean="0"/>
              <a:t>ptr=realloc(ptr, new-size)  </a:t>
            </a:r>
          </a:p>
          <a:p>
            <a:r>
              <a:rPr lang="en-US" b="1" dirty="0" smtClean="0"/>
              <a:t>free() function in C</a:t>
            </a:r>
          </a:p>
          <a:p>
            <a:r>
              <a:rPr lang="en-US" dirty="0" smtClean="0"/>
              <a:t>The memory occupied by malloc() or calloc() functions must be released by calling free() function. Otherwise, it will consume memory until program exit.</a:t>
            </a:r>
          </a:p>
          <a:p>
            <a:r>
              <a:rPr lang="en-US" dirty="0" smtClean="0"/>
              <a:t>Let's see the syntax of free() function.</a:t>
            </a:r>
          </a:p>
          <a:p>
            <a:r>
              <a:rPr lang="en-US" dirty="0" smtClean="0"/>
              <a:t>free(ptr)  </a:t>
            </a:r>
          </a:p>
          <a:p>
            <a:r>
              <a:rPr lang="en-US" dirty="0" smtClean="0"/>
              <a:t>ptr=(cast-type*)malloc(byte-size)  </a:t>
            </a:r>
          </a:p>
        </p:txBody>
      </p:sp>
      <p:sp>
        <p:nvSpPr>
          <p:cNvPr id="4" name="Slide Number Placeholder 3"/>
          <p:cNvSpPr>
            <a:spLocks noGrp="1"/>
          </p:cNvSpPr>
          <p:nvPr>
            <p:ph type="sldNum" sz="quarter" idx="10"/>
          </p:nvPr>
        </p:nvSpPr>
        <p:spPr/>
        <p:txBody>
          <a:bodyPr/>
          <a:lstStyle/>
          <a:p>
            <a:fld id="{25A7AE48-A195-483E-A34B-333D0138443F}" type="slidenum">
              <a:rPr lang="en-US" smtClean="0"/>
              <a:pPr/>
              <a:t>20</a:t>
            </a:fld>
            <a:endParaRPr lang="en-US" dirty="0"/>
          </a:p>
        </p:txBody>
      </p:sp>
    </p:spTree>
    <p:extLst>
      <p:ext uri="{BB962C8B-B14F-4D97-AF65-F5344CB8AC3E}">
        <p14:creationId xmlns:p14="http://schemas.microsoft.com/office/powerpoint/2010/main" val="2058619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1.</a:t>
            </a:r>
          </a:p>
          <a:p>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main(void)</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printf</a:t>
            </a:r>
            <a:r>
              <a:rPr lang="en-US" sz="1200" kern="1200" dirty="0" smtClean="0">
                <a:solidFill>
                  <a:schemeClr val="tx1"/>
                </a:solidFill>
                <a:effectLst/>
                <a:latin typeface="+mn-lt"/>
                <a:ea typeface="+mn-ea"/>
                <a:cs typeface="+mn-cs"/>
              </a:rPr>
              <a:t>("Hello World")) ;</a:t>
            </a: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p>
          <a:p>
            <a:r>
              <a:rPr lang="en-US" sz="1200" kern="1200" dirty="0" smtClean="0">
                <a:solidFill>
                  <a:schemeClr val="tx1"/>
                </a:solidFill>
                <a:effectLst/>
                <a:latin typeface="+mn-lt"/>
                <a:ea typeface="+mn-ea"/>
                <a:cs typeface="+mn-cs"/>
              </a:rPr>
              <a:t>NULL is used to indicate that the pointer doesn’t point to a valid location. Ideally, we should initialize pointers as NULL if we don’t know their value at the time of declaration. Also, we should make a pointer NULL when memory pointed by it is </a:t>
            </a:r>
            <a:r>
              <a:rPr lang="en-US" sz="1200" kern="1200" dirty="0" err="1" smtClean="0">
                <a:solidFill>
                  <a:schemeClr val="tx1"/>
                </a:solidFill>
                <a:effectLst/>
                <a:latin typeface="+mn-lt"/>
                <a:ea typeface="+mn-ea"/>
                <a:cs typeface="+mn-cs"/>
              </a:rPr>
              <a:t>deallocated</a:t>
            </a:r>
            <a:r>
              <a:rPr lang="en-US" sz="1200" kern="1200" dirty="0" smtClean="0">
                <a:solidFill>
                  <a:schemeClr val="tx1"/>
                </a:solidFill>
                <a:effectLst/>
                <a:latin typeface="+mn-lt"/>
                <a:ea typeface="+mn-ea"/>
                <a:cs typeface="+mn-cs"/>
              </a:rPr>
              <a:t> in the middle of a program.</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a:t>
            </a:r>
          </a:p>
          <a:p>
            <a:pPr fontAlgn="base"/>
            <a:r>
              <a:rPr lang="en-US" sz="1200" kern="1200" dirty="0" smtClean="0">
                <a:solidFill>
                  <a:schemeClr val="tx1"/>
                </a:solidFill>
                <a:effectLst/>
                <a:latin typeface="+mn-lt"/>
                <a:ea typeface="+mn-ea"/>
                <a:cs typeface="+mn-cs"/>
              </a:rPr>
              <a:t>Dangling Pointer is a pointer that doesn’t point to a valid memory location. Dangling pointers arise when an object is deleted or </a:t>
            </a:r>
            <a:r>
              <a:rPr lang="en-US" sz="1200" kern="1200" dirty="0" err="1" smtClean="0">
                <a:solidFill>
                  <a:schemeClr val="tx1"/>
                </a:solidFill>
                <a:effectLst/>
                <a:latin typeface="+mn-lt"/>
                <a:ea typeface="+mn-ea"/>
                <a:cs typeface="+mn-cs"/>
              </a:rPr>
              <a:t>deallocated</a:t>
            </a:r>
            <a:r>
              <a:rPr lang="en-US" sz="1200" kern="1200" dirty="0" smtClean="0">
                <a:solidFill>
                  <a:schemeClr val="tx1"/>
                </a:solidFill>
                <a:effectLst/>
                <a:latin typeface="+mn-lt"/>
                <a:ea typeface="+mn-ea"/>
                <a:cs typeface="+mn-cs"/>
              </a:rPr>
              <a:t>, without modifying the value of the pointer, so that the pointer still points to the memory location of the </a:t>
            </a:r>
            <a:r>
              <a:rPr lang="en-US" sz="1200" kern="1200" dirty="0" err="1" smtClean="0">
                <a:solidFill>
                  <a:schemeClr val="tx1"/>
                </a:solidFill>
                <a:effectLst/>
                <a:latin typeface="+mn-lt"/>
                <a:ea typeface="+mn-ea"/>
                <a:cs typeface="+mn-cs"/>
              </a:rPr>
              <a:t>deallocated</a:t>
            </a:r>
            <a:r>
              <a:rPr lang="en-US" sz="1200" kern="1200" dirty="0" smtClean="0">
                <a:solidFill>
                  <a:schemeClr val="tx1"/>
                </a:solidFill>
                <a:effectLst/>
                <a:latin typeface="+mn-lt"/>
                <a:ea typeface="+mn-ea"/>
                <a:cs typeface="+mn-cs"/>
              </a:rPr>
              <a:t> memory. Following are examples.</a:t>
            </a:r>
          </a:p>
          <a:p>
            <a:r>
              <a:rPr lang="en-US" sz="1200" kern="1200" dirty="0" smtClean="0">
                <a:solidFill>
                  <a:schemeClr val="tx1"/>
                </a:solidFill>
                <a:effectLst/>
                <a:latin typeface="+mn-lt"/>
                <a:ea typeface="+mn-ea"/>
                <a:cs typeface="+mn-cs"/>
              </a:rPr>
              <a:t>// EXAMPLE 1</a:t>
            </a:r>
          </a:p>
          <a:p>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malloc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free(</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 is a dangling pointer now and operations like following are invalid</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 = 10;  // or </a:t>
            </a:r>
            <a:r>
              <a:rPr lang="en-US" sz="1200" kern="1200" dirty="0" err="1" smtClean="0">
                <a:solidFill>
                  <a:schemeClr val="tx1"/>
                </a:solidFill>
                <a:effectLst/>
                <a:latin typeface="+mn-lt"/>
                <a:ea typeface="+mn-ea"/>
                <a:cs typeface="+mn-cs"/>
              </a:rPr>
              <a:t>printf</a:t>
            </a:r>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p>
          <a:p>
            <a:pPr fontAlgn="base"/>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Memory leak occurs when programmers create a memory in heap and forget to delete it. Memory leaks are particularly serious issues for programs like daemons and servers which by definition never terminate.</a:t>
            </a:r>
          </a:p>
          <a:p>
            <a:r>
              <a:rPr lang="en-US" sz="1200" kern="1200" dirty="0" smtClean="0">
                <a:solidFill>
                  <a:schemeClr val="tx1"/>
                </a:solidFill>
                <a:effectLst/>
                <a:latin typeface="+mn-lt"/>
                <a:ea typeface="+mn-ea"/>
                <a:cs typeface="+mn-cs"/>
              </a:rPr>
              <a:t>/* Function with memory leak */</a:t>
            </a:r>
          </a:p>
          <a:p>
            <a:r>
              <a:rPr lang="en-US" sz="1200" kern="1200" dirty="0" smtClean="0">
                <a:solidFill>
                  <a:schemeClr val="tx1"/>
                </a:solidFill>
                <a:effectLst/>
                <a:latin typeface="+mn-lt"/>
                <a:ea typeface="+mn-ea"/>
                <a:cs typeface="+mn-cs"/>
              </a:rPr>
              <a:t>#include &lt;</a:t>
            </a:r>
            <a:r>
              <a:rPr lang="en-US" sz="1200" kern="1200" dirty="0" err="1" smtClean="0">
                <a:solidFill>
                  <a:schemeClr val="tx1"/>
                </a:solidFill>
                <a:effectLst/>
                <a:latin typeface="+mn-lt"/>
                <a:ea typeface="+mn-ea"/>
                <a:cs typeface="+mn-cs"/>
              </a:rPr>
              <a:t>stdlib.h</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void f()</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malloc</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Do some work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return; /* Return without freeing </a:t>
            </a:r>
            <a:r>
              <a:rPr lang="en-US" sz="1200" kern="1200" dirty="0" err="1" smtClean="0">
                <a:solidFill>
                  <a:schemeClr val="tx1"/>
                </a:solidFill>
                <a:effectLst/>
                <a:latin typeface="+mn-lt"/>
                <a:ea typeface="+mn-ea"/>
                <a:cs typeface="+mn-cs"/>
              </a:rPr>
              <a:t>ptr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5.</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expression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returns the old value and then increments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expression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increments the value and returns new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6.</a:t>
            </a:r>
          </a:p>
          <a:p>
            <a:r>
              <a:rPr lang="en-US" sz="1200" kern="1200" dirty="0" smtClean="0">
                <a:solidFill>
                  <a:schemeClr val="tx1"/>
                </a:solidFill>
                <a:effectLst/>
                <a:latin typeface="+mn-lt"/>
                <a:ea typeface="+mn-ea"/>
                <a:cs typeface="+mn-cs"/>
              </a:rPr>
              <a:t>l-value or location value refers to an expression that can be used on left side of assignment operator. For example in expression “a = 3″, a is l-value and 3 is </a:t>
            </a:r>
            <a:r>
              <a:rPr lang="en-US" sz="1200" kern="1200" dirty="0" err="1" smtClean="0">
                <a:solidFill>
                  <a:schemeClr val="tx1"/>
                </a:solidFill>
                <a:effectLst/>
                <a:latin typeface="+mn-lt"/>
                <a:ea typeface="+mn-ea"/>
                <a:cs typeface="+mn-cs"/>
              </a:rPr>
              <a:t>r-value</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l-values are of two types: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nonmodifiable</a:t>
            </a:r>
            <a:r>
              <a:rPr lang="en-US" sz="1200" kern="1200" dirty="0" smtClean="0">
                <a:solidFill>
                  <a:schemeClr val="tx1"/>
                </a:solidFill>
                <a:effectLst/>
                <a:latin typeface="+mn-lt"/>
                <a:ea typeface="+mn-ea"/>
                <a:cs typeface="+mn-cs"/>
              </a:rPr>
              <a:t> l-value” represent a l-value that can not be modified. </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variables are “</a:t>
            </a:r>
            <a:r>
              <a:rPr lang="en-US" sz="1200" kern="1200" dirty="0" err="1" smtClean="0">
                <a:solidFill>
                  <a:schemeClr val="tx1"/>
                </a:solidFill>
                <a:effectLst/>
                <a:latin typeface="+mn-lt"/>
                <a:ea typeface="+mn-ea"/>
                <a:cs typeface="+mn-cs"/>
              </a:rPr>
              <a:t>nonmodifiable</a:t>
            </a:r>
            <a:r>
              <a:rPr lang="en-US" sz="1200" kern="1200" dirty="0" smtClean="0">
                <a:solidFill>
                  <a:schemeClr val="tx1"/>
                </a:solidFill>
                <a:effectLst/>
                <a:latin typeface="+mn-lt"/>
                <a:ea typeface="+mn-ea"/>
                <a:cs typeface="+mn-cs"/>
              </a:rPr>
              <a:t> l-value”.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“modifiable l-value” represent a l-value that can be modified.</a:t>
            </a:r>
          </a:p>
        </p:txBody>
      </p:sp>
      <p:sp>
        <p:nvSpPr>
          <p:cNvPr id="4" name="Slide Number Placeholder 3"/>
          <p:cNvSpPr>
            <a:spLocks noGrp="1"/>
          </p:cNvSpPr>
          <p:nvPr>
            <p:ph type="sldNum" sz="quarter" idx="10"/>
          </p:nvPr>
        </p:nvSpPr>
        <p:spPr/>
        <p:txBody>
          <a:bodyPr/>
          <a:lstStyle/>
          <a:p>
            <a:fld id="{25A7AE48-A195-483E-A34B-333D0138443F}" type="slidenum">
              <a:rPr lang="en-US" smtClean="0"/>
              <a:pPr/>
              <a:t>21</a:t>
            </a:fld>
            <a:endParaRPr lang="en-US" dirty="0"/>
          </a:p>
        </p:txBody>
      </p:sp>
    </p:spTree>
    <p:extLst>
      <p:ext uri="{BB962C8B-B14F-4D97-AF65-F5344CB8AC3E}">
        <p14:creationId xmlns:p14="http://schemas.microsoft.com/office/powerpoint/2010/main" val="2862236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base"/>
            <a:r>
              <a:rPr lang="en-US" sz="1200" kern="1200" dirty="0" smtClean="0">
                <a:solidFill>
                  <a:schemeClr val="tx1"/>
                </a:solidFill>
                <a:effectLst/>
                <a:latin typeface="+mn-lt"/>
                <a:ea typeface="+mn-ea"/>
                <a:cs typeface="+mn-cs"/>
              </a:rPr>
              <a:t>We can use recursion for this purpose.</a:t>
            </a:r>
          </a:p>
          <a:p>
            <a:r>
              <a:rPr lang="en-US" sz="1200" kern="1200" dirty="0" smtClean="0">
                <a:solidFill>
                  <a:schemeClr val="tx1"/>
                </a:solidFill>
                <a:effectLst/>
                <a:latin typeface="+mn-lt"/>
                <a:ea typeface="+mn-ea"/>
                <a:cs typeface="+mn-cs"/>
              </a:rPr>
              <a:t>/* Prints numbers from 1 to n */</a:t>
            </a:r>
          </a:p>
          <a:p>
            <a:r>
              <a:rPr lang="en-US" sz="1200" kern="1200" dirty="0" smtClean="0">
                <a:solidFill>
                  <a:schemeClr val="tx1"/>
                </a:solidFill>
                <a:effectLst/>
                <a:latin typeface="+mn-lt"/>
                <a:ea typeface="+mn-ea"/>
                <a:cs typeface="+mn-cs"/>
              </a:rPr>
              <a:t>void </a:t>
            </a:r>
            <a:r>
              <a:rPr lang="en-US" sz="1200" kern="1200" dirty="0" err="1" smtClean="0">
                <a:solidFill>
                  <a:schemeClr val="tx1"/>
                </a:solidFill>
                <a:effectLst/>
                <a:latin typeface="+mn-lt"/>
                <a:ea typeface="+mn-ea"/>
                <a:cs typeface="+mn-cs"/>
              </a:rPr>
              <a:t>printNos</a:t>
            </a:r>
            <a:r>
              <a:rPr lang="en-US" sz="1200" kern="1200" dirty="0" smtClean="0">
                <a:solidFill>
                  <a:schemeClr val="tx1"/>
                </a:solidFill>
                <a:effectLst/>
                <a:latin typeface="+mn-lt"/>
                <a:ea typeface="+mn-ea"/>
                <a:cs typeface="+mn-cs"/>
              </a:rPr>
              <a:t>(unsigned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n)</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if(n &gt; 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printNos</a:t>
            </a:r>
            <a:r>
              <a:rPr lang="en-US" sz="1200" kern="1200" dirty="0" smtClean="0">
                <a:solidFill>
                  <a:schemeClr val="tx1"/>
                </a:solidFill>
                <a:effectLst/>
                <a:latin typeface="+mn-lt"/>
                <a:ea typeface="+mn-ea"/>
                <a:cs typeface="+mn-cs"/>
              </a:rPr>
              <a:t>(n-1);</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printf</a:t>
            </a:r>
            <a:r>
              <a:rPr lang="en-US" sz="1200" kern="1200" dirty="0" smtClean="0">
                <a:solidFill>
                  <a:schemeClr val="tx1"/>
                </a:solidFill>
                <a:effectLst/>
                <a:latin typeface="+mn-lt"/>
                <a:ea typeface="+mn-ea"/>
                <a:cs typeface="+mn-cs"/>
              </a:rPr>
              <a:t>("%d ",  n);</a:t>
            </a:r>
          </a:p>
          <a:p>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a:t>
            </a:r>
          </a:p>
          <a:p>
            <a:endParaRPr lang="en-US" dirty="0" smtClean="0"/>
          </a:p>
          <a:p>
            <a:r>
              <a:rPr lang="en-US" dirty="0" smtClean="0"/>
              <a:t>8.</a:t>
            </a:r>
            <a:r>
              <a:rPr lang="en-US" sz="1200" kern="1200" dirty="0" smtClean="0">
                <a:solidFill>
                  <a:schemeClr val="tx1"/>
                </a:solidFill>
                <a:effectLst/>
                <a:latin typeface="+mn-lt"/>
                <a:ea typeface="+mn-ea"/>
                <a:cs typeface="+mn-cs"/>
              </a:rPr>
              <a:t> The volatile keyword is intended to prevent the compiler from applying any optimizations on objects that can change in ways that cannot be determined by the compiler.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Objects declared as volatile are omitted from optimization because their values can be changed by code outside the scope of current code at any time.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9. When using Call by Value, you are sending the value of a variable as parameter to a function, whereas Call by Reference sends the address of the variable. Also, under Call by Value, the value in the parameter is not affected by whatever operation that takes place, while in the case of Call by Reference, values can be affected by the process within the function.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a:t>
            </a:r>
            <a:r>
              <a:rPr lang="en-US" sz="1200" kern="1200" dirty="0" smtClean="0">
                <a:solidFill>
                  <a:schemeClr val="tx1"/>
                </a:solidFill>
                <a:effectLst/>
                <a:latin typeface="+mn-lt"/>
                <a:ea typeface="+mn-ea"/>
                <a:cs typeface="+mn-cs"/>
              </a:rPr>
              <a:t> No.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data type is capable of storing values from -32768 to 32767. To store 32768, you can use “long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instead. You can also use “unsigned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assuming you don’t intend to store negative values.</a:t>
            </a:r>
          </a:p>
          <a:p>
            <a:endParaRPr lang="en-US" dirty="0" smtClean="0"/>
          </a:p>
          <a:p>
            <a:r>
              <a:rPr lang="en-US" dirty="0" smtClean="0"/>
              <a:t>11.</a:t>
            </a:r>
            <a:r>
              <a:rPr lang="en-US" sz="1200" kern="1200" dirty="0" smtClean="0">
                <a:solidFill>
                  <a:schemeClr val="tx1"/>
                </a:solidFill>
                <a:effectLst/>
                <a:latin typeface="+mn-lt"/>
                <a:ea typeface="+mn-ea"/>
                <a:cs typeface="+mn-cs"/>
              </a:rPr>
              <a:t> An ampersand &amp; symbol must be placed before the variable name </a:t>
            </a:r>
            <a:r>
              <a:rPr lang="en-US" sz="1200" kern="1200" dirty="0" err="1" smtClean="0">
                <a:solidFill>
                  <a:schemeClr val="tx1"/>
                </a:solidFill>
                <a:effectLst/>
                <a:latin typeface="+mn-lt"/>
                <a:ea typeface="+mn-ea"/>
                <a:cs typeface="+mn-cs"/>
              </a:rPr>
              <a:t>whatnumber</a:t>
            </a:r>
            <a:r>
              <a:rPr lang="en-US" sz="1200" kern="1200" dirty="0" smtClean="0">
                <a:solidFill>
                  <a:schemeClr val="tx1"/>
                </a:solidFill>
                <a:effectLst/>
                <a:latin typeface="+mn-lt"/>
                <a:ea typeface="+mn-ea"/>
                <a:cs typeface="+mn-cs"/>
              </a:rPr>
              <a:t>. Placing &amp; means whatever integer value is entered by the user is stored at the “address” of the variable name. This is a common mistake for programmers, often leading to logical errors.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12. Random numbers are generated in C using the rand() command. For example: </a:t>
            </a:r>
            <a:r>
              <a:rPr lang="en-US" sz="1200" kern="1200" dirty="0" err="1" smtClean="0">
                <a:solidFill>
                  <a:schemeClr val="tx1"/>
                </a:solidFill>
                <a:effectLst/>
                <a:latin typeface="+mn-lt"/>
                <a:ea typeface="+mn-ea"/>
                <a:cs typeface="+mn-cs"/>
              </a:rPr>
              <a:t>anyNum</a:t>
            </a:r>
            <a:r>
              <a:rPr lang="en-US" sz="1200" kern="1200" dirty="0" smtClean="0">
                <a:solidFill>
                  <a:schemeClr val="tx1"/>
                </a:solidFill>
                <a:effectLst/>
                <a:latin typeface="+mn-lt"/>
                <a:ea typeface="+mn-ea"/>
                <a:cs typeface="+mn-cs"/>
              </a:rPr>
              <a:t> = rand() will generate any integer number beginning from 0, assuming that </a:t>
            </a:r>
            <a:r>
              <a:rPr lang="en-US" sz="1200" kern="1200" dirty="0" err="1" smtClean="0">
                <a:solidFill>
                  <a:schemeClr val="tx1"/>
                </a:solidFill>
                <a:effectLst/>
                <a:latin typeface="+mn-lt"/>
                <a:ea typeface="+mn-ea"/>
                <a:cs typeface="+mn-cs"/>
              </a:rPr>
              <a:t>anyNum</a:t>
            </a:r>
            <a:r>
              <a:rPr lang="en-US" sz="1200" kern="1200" dirty="0" smtClean="0">
                <a:solidFill>
                  <a:schemeClr val="tx1"/>
                </a:solidFill>
                <a:effectLst/>
                <a:latin typeface="+mn-lt"/>
                <a:ea typeface="+mn-ea"/>
                <a:cs typeface="+mn-cs"/>
              </a:rPr>
              <a:t> is a variable of type integer.</a:t>
            </a:r>
          </a:p>
          <a:p>
            <a:endParaRPr lang="en-US" dirty="0" smtClean="0"/>
          </a:p>
        </p:txBody>
      </p:sp>
      <p:sp>
        <p:nvSpPr>
          <p:cNvPr id="4" name="Slide Number Placeholder 3"/>
          <p:cNvSpPr>
            <a:spLocks noGrp="1"/>
          </p:cNvSpPr>
          <p:nvPr>
            <p:ph type="sldNum" sz="quarter" idx="10"/>
          </p:nvPr>
        </p:nvSpPr>
        <p:spPr/>
        <p:txBody>
          <a:bodyPr/>
          <a:lstStyle/>
          <a:p>
            <a:fld id="{25A7AE48-A195-483E-A34B-333D0138443F}" type="slidenum">
              <a:rPr lang="en-US" smtClean="0"/>
              <a:pPr/>
              <a:t>22</a:t>
            </a:fld>
            <a:endParaRPr lang="en-US" dirty="0"/>
          </a:p>
        </p:txBody>
      </p:sp>
    </p:spTree>
    <p:extLst>
      <p:ext uri="{BB962C8B-B14F-4D97-AF65-F5344CB8AC3E}">
        <p14:creationId xmlns:p14="http://schemas.microsoft.com/office/powerpoint/2010/main" val="368678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13.</a:t>
            </a:r>
            <a:r>
              <a:rPr lang="en-US" sz="1200" kern="1200" dirty="0" smtClean="0">
                <a:solidFill>
                  <a:schemeClr val="tx1"/>
                </a:solidFill>
                <a:effectLst/>
                <a:latin typeface="+mn-lt"/>
                <a:ea typeface="+mn-ea"/>
                <a:cs typeface="+mn-cs"/>
              </a:rPr>
              <a:t> Comments are a great way to put some remarks or description in a program. It can serves as a reminder on what the program is all about, or a description on why a certain code or function was placed there in the first place. Comments begin with /* and ended by */ characters. Comments can be a single line, or can even span several lines. It can be placed anywhere in the program.</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14. Debugging is the process of identifying errors within a program. During program compilation, errors that are found will stop the program from executing completely. At this state, the programmer would look into the possible portions where the error occurred. Debugging ensures the removal of errors, and plays an important role in ensuring that the expected program output is met.</a:t>
            </a:r>
          </a:p>
          <a:p>
            <a:endParaRPr lang="en-US" dirty="0" smtClean="0"/>
          </a:p>
          <a:p>
            <a:r>
              <a:rPr lang="en-US" dirty="0" smtClean="0"/>
              <a:t>15. The &amp;&amp; is also referred to as AND operator. When using this operator, all conditions specified must be TRUE before the next action can be performed. If you have 10 conditions and all but 1 fails to evaluate as TRUE, the entire condition statement is already evaluated as FALSE.</a:t>
            </a:r>
          </a:p>
          <a:p>
            <a:endParaRPr lang="en-US" dirty="0" smtClean="0"/>
          </a:p>
          <a:p>
            <a:endParaRPr lang="en-US" dirty="0" smtClean="0"/>
          </a:p>
          <a:p>
            <a:r>
              <a:rPr lang="en-US" dirty="0" smtClean="0"/>
              <a:t>16.There is no single command or function in C that can check if a number is odd or even. However, this can be accomplished by dividing that number by 2, then checking the remainder. If the remainder is 0, then that number is even, otherwise, it is odd. </a:t>
            </a:r>
          </a:p>
          <a:p>
            <a:endParaRPr lang="en-US" dirty="0" smtClean="0"/>
          </a:p>
          <a:p>
            <a:r>
              <a:rPr lang="en-US" dirty="0" smtClean="0"/>
              <a:t>17.This format is used for two things: to set the number of spaces allotted for the output number and to set the number of decimal places. The number before the decimal point is for the allotted space, in this case it would allot 10 spaces for the output number. If the number of space occupied by the output number is less than 10, addition space characters will be inserted before the actual output number. The number after the decimal point sets the number of decimal places, in this case, it’s 2 decimal spaces. </a:t>
            </a:r>
          </a:p>
          <a:p>
            <a:endParaRPr lang="en-US" dirty="0" smtClean="0"/>
          </a:p>
          <a:p>
            <a:r>
              <a:rPr lang="en-US" dirty="0" smtClean="0"/>
              <a:t>18.The || is also known as the OR operator in C programming. </a:t>
            </a:r>
            <a:r>
              <a:rPr lang="en-US" smtClean="0"/>
              <a:t>When using || to evaluate logical conditions, any condition that evaluates to TRUE will render the entire condition statement as TRUE.</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23</a:t>
            </a:fld>
            <a:endParaRPr lang="en-US" dirty="0"/>
          </a:p>
        </p:txBody>
      </p:sp>
    </p:spTree>
    <p:extLst>
      <p:ext uri="{BB962C8B-B14F-4D97-AF65-F5344CB8AC3E}">
        <p14:creationId xmlns:p14="http://schemas.microsoft.com/office/powerpoint/2010/main" val="2881516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19.</a:t>
            </a:r>
            <a:r>
              <a:rPr lang="en-US" sz="1200" kern="1200" dirty="0" smtClean="0">
                <a:solidFill>
                  <a:schemeClr val="tx1"/>
                </a:solidFill>
                <a:effectLst/>
                <a:latin typeface="+mn-lt"/>
                <a:ea typeface="+mn-ea"/>
                <a:cs typeface="+mn-cs"/>
              </a:rPr>
              <a:t> Preprocessor directives are placed at the beginning of every C program. This is where library files are specified, which would depend on what functions are to be used in the program. Another use of preprocessor directives is the declaration of </a:t>
            </a:r>
            <a:r>
              <a:rPr lang="en-US" sz="1200" kern="1200" dirty="0" err="1" smtClean="0">
                <a:solidFill>
                  <a:schemeClr val="tx1"/>
                </a:solidFill>
                <a:effectLst/>
                <a:latin typeface="+mn-lt"/>
                <a:ea typeface="+mn-ea"/>
                <a:cs typeface="+mn-cs"/>
              </a:rPr>
              <a:t>constants.Preprocessor</a:t>
            </a:r>
            <a:r>
              <a:rPr lang="en-US" sz="1200" kern="1200" dirty="0" smtClean="0">
                <a:solidFill>
                  <a:schemeClr val="tx1"/>
                </a:solidFill>
                <a:effectLst/>
                <a:latin typeface="+mn-lt"/>
                <a:ea typeface="+mn-ea"/>
                <a:cs typeface="+mn-cs"/>
              </a:rPr>
              <a:t> directives begin with the # symbol.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a:t>
            </a:r>
            <a:r>
              <a:rPr lang="en-US" sz="1200" u="sng" kern="1200" dirty="0" smtClean="0">
                <a:solidFill>
                  <a:schemeClr val="tx1"/>
                </a:solidFill>
                <a:effectLst/>
                <a:latin typeface="+mn-lt"/>
                <a:ea typeface="+mn-ea"/>
                <a:cs typeface="+mn-cs"/>
              </a:rPr>
              <a:t> A linked list is composed of nodes that are connected with another. In C programming, linked lists are created using pointers. Using linked lists is one efficient way of utilizing memory for storage.</a:t>
            </a:r>
            <a:endParaRPr lang="en-US" sz="1200" kern="1200" dirty="0" smtClean="0">
              <a:solidFill>
                <a:schemeClr val="tx1"/>
              </a:solidFill>
              <a:effectLst/>
              <a:latin typeface="+mn-lt"/>
              <a:ea typeface="+mn-ea"/>
              <a:cs typeface="+mn-cs"/>
            </a:endParaRPr>
          </a:p>
          <a:p>
            <a:endParaRPr lang="en-US" dirty="0" smtClean="0"/>
          </a:p>
          <a:p>
            <a:pPr fontAlgn="base"/>
            <a:r>
              <a:rPr lang="en-US" sz="1200" u="sng" kern="1200" dirty="0" smtClean="0">
                <a:solidFill>
                  <a:schemeClr val="tx1"/>
                </a:solidFill>
                <a:effectLst/>
                <a:latin typeface="+mn-lt"/>
                <a:ea typeface="+mn-ea"/>
                <a:cs typeface="+mn-cs"/>
              </a:rPr>
              <a:t>21.In C programming, there is a data structure known as queue. In this structure, data is stored and accessed using FIFO format, or First-In-First-Out. A queue represents a line wherein the first data that was stored will be the first one that is accessible as well.</a:t>
            </a:r>
            <a:endParaRPr lang="en-US" sz="1200" u="none" kern="1200" dirty="0" smtClean="0">
              <a:solidFill>
                <a:schemeClr val="tx1"/>
              </a:solidFill>
              <a:effectLst/>
              <a:latin typeface="+mn-lt"/>
              <a:ea typeface="+mn-ea"/>
              <a:cs typeface="+mn-cs"/>
            </a:endParaRPr>
          </a:p>
          <a:p>
            <a:pPr fontAlgn="base"/>
            <a:endParaRPr lang="en-US" sz="1200" u="none" kern="1200" dirty="0" smtClean="0">
              <a:solidFill>
                <a:schemeClr val="tx1"/>
              </a:solidFill>
              <a:effectLst/>
              <a:latin typeface="+mn-lt"/>
              <a:ea typeface="+mn-ea"/>
              <a:cs typeface="+mn-cs"/>
            </a:endParaRPr>
          </a:p>
          <a:p>
            <a:pPr fontAlgn="base"/>
            <a:r>
              <a:rPr lang="en-US" sz="1200" u="none" kern="1200" dirty="0" smtClean="0">
                <a:solidFill>
                  <a:schemeClr val="tx1"/>
                </a:solidFill>
                <a:effectLst/>
                <a:latin typeface="+mn-lt"/>
                <a:ea typeface="+mn-ea"/>
                <a:cs typeface="+mn-cs"/>
              </a:rPr>
              <a:t>22.</a:t>
            </a:r>
            <a:r>
              <a:rPr lang="en-US" sz="1200" u="sng" kern="1200" dirty="0" smtClean="0">
                <a:solidFill>
                  <a:schemeClr val="tx1"/>
                </a:solidFill>
                <a:effectLst/>
                <a:latin typeface="+mn-lt"/>
                <a:ea typeface="+mn-ea"/>
                <a:cs typeface="+mn-cs"/>
              </a:rPr>
              <a:t>Binary trees are actually an extension of the concept of linked lists. A binary tree has two pointers, a left one and a right one. Each side can further branch to form additional nodes, which each node having two pointers as well.</a:t>
            </a:r>
            <a:endParaRPr lang="en-US" sz="1200"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a:t>
            </a:r>
            <a:r>
              <a:rPr lang="en-US" sz="1200" u="sng" kern="1200" dirty="0" smtClean="0">
                <a:solidFill>
                  <a:schemeClr val="tx1"/>
                </a:solidFill>
                <a:effectLst/>
                <a:latin typeface="+mn-lt"/>
                <a:ea typeface="+mn-ea"/>
                <a:cs typeface="+mn-cs"/>
              </a:rPr>
              <a:t> An endless loop can mean two things. One is that it was designed to loop continuously until the condition within the loop is met, after which a break function would cause the program to step out of the loop. Another idea of an endless loop is when an incorrect loop condition was written, causing the loop to run erroneously forever. Endless loops are oftentimes referred to as infinite loops.</a:t>
            </a:r>
            <a:endParaRPr lang="en-US" sz="1200"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24.</a:t>
            </a:r>
            <a:r>
              <a:rPr lang="en-US" sz="1200" u="sng" kern="1200" dirty="0" smtClean="0">
                <a:solidFill>
                  <a:schemeClr val="tx1"/>
                </a:solidFill>
                <a:effectLst/>
                <a:latin typeface="+mn-lt"/>
                <a:ea typeface="+mn-ea"/>
                <a:cs typeface="+mn-cs"/>
              </a:rPr>
              <a:t> The word void is a reserved word in C language. You cannot use reserved words as a user-defined variable.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24</a:t>
            </a:fld>
            <a:endParaRPr lang="en-US" dirty="0"/>
          </a:p>
        </p:txBody>
      </p:sp>
    </p:spTree>
    <p:extLst>
      <p:ext uri="{BB962C8B-B14F-4D97-AF65-F5344CB8AC3E}">
        <p14:creationId xmlns:p14="http://schemas.microsoft.com/office/powerpoint/2010/main" val="2649016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fontAlgn="base"/>
            <a:r>
              <a:rPr lang="en-US" sz="1200" u="sng" kern="1200" dirty="0" smtClean="0">
                <a:solidFill>
                  <a:schemeClr val="tx1"/>
                </a:solidFill>
                <a:effectLst/>
                <a:latin typeface="+mn-lt"/>
                <a:ea typeface="+mn-ea"/>
                <a:cs typeface="+mn-cs"/>
              </a:rPr>
              <a:t>25.Assuming that INT is a variable of type float, this statement is valid. One may think that INT is a reserved word and must not be used for other purposes. However, recall that reserved words are express in lowercase, so the C compiler will not interpret this as a reserved word.</a:t>
            </a:r>
            <a:endParaRPr lang="en-US" sz="1200" kern="1200" dirty="0" smtClean="0">
              <a:solidFill>
                <a:schemeClr val="tx1"/>
              </a:solidFill>
              <a:effectLst/>
              <a:latin typeface="+mn-lt"/>
              <a:ea typeface="+mn-ea"/>
              <a:cs typeface="+mn-cs"/>
            </a:endParaRPr>
          </a:p>
          <a:p>
            <a:pPr fontAlgn="base"/>
            <a:endParaRPr lang="en-US" sz="1200" u="sng" kern="1200" dirty="0" smtClean="0">
              <a:solidFill>
                <a:schemeClr val="tx1"/>
              </a:solidFill>
              <a:effectLst/>
              <a:latin typeface="+mn-lt"/>
              <a:ea typeface="+mn-ea"/>
              <a:cs typeface="+mn-cs"/>
            </a:endParaRPr>
          </a:p>
          <a:p>
            <a:pPr fontAlgn="base"/>
            <a:r>
              <a:rPr lang="en-US" sz="1200" u="sng" kern="1200" dirty="0" smtClean="0">
                <a:solidFill>
                  <a:schemeClr val="tx1"/>
                </a:solidFill>
                <a:effectLst/>
                <a:latin typeface="+mn-lt"/>
                <a:ea typeface="+mn-ea"/>
                <a:cs typeface="+mn-cs"/>
              </a:rPr>
              <a:t>26.When you create and use functions that need to perform an action on some given values, you need to pass these given values to that function. The values that are being passed into the called function are referred to as actual arguments.</a:t>
            </a:r>
            <a:r>
              <a:rPr lang="en-US" sz="1200" b="1"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27.</a:t>
            </a:r>
            <a:r>
              <a:rPr lang="en-US" sz="1200" u="sng" kern="1200" dirty="0" smtClean="0">
                <a:solidFill>
                  <a:schemeClr val="tx1"/>
                </a:solidFill>
                <a:effectLst/>
                <a:latin typeface="+mn-lt"/>
                <a:ea typeface="+mn-ea"/>
                <a:cs typeface="+mn-cs"/>
              </a:rPr>
              <a:t> In using functions in a C program, formal parameters contain the values that were passed by the calling function. The values are substituted in these formal parameters and used in whatever operations as indicated within the main body of the called function.</a:t>
            </a:r>
            <a:endParaRPr lang="en-US" sz="1200" kern="1200" dirty="0" smtClean="0">
              <a:solidFill>
                <a:schemeClr val="tx1"/>
              </a:solidFill>
              <a:effectLst/>
              <a:latin typeface="+mn-lt"/>
              <a:ea typeface="+mn-ea"/>
              <a:cs typeface="+mn-cs"/>
            </a:endParaRPr>
          </a:p>
          <a:p>
            <a:pPr fontAlgn="base"/>
            <a:r>
              <a:rPr lang="en-US" dirty="0" smtClean="0"/>
              <a:t>28.</a:t>
            </a:r>
            <a:r>
              <a:rPr lang="en-US" sz="1200" u="sng" kern="1200" dirty="0" smtClean="0">
                <a:solidFill>
                  <a:schemeClr val="tx1"/>
                </a:solidFill>
                <a:effectLst/>
                <a:latin typeface="+mn-lt"/>
                <a:ea typeface="+mn-ea"/>
                <a:cs typeface="+mn-cs"/>
              </a:rPr>
              <a:t> These are errors that occur while the program is being executed. One common instance wherein run-time errors can happen is when you are trying to divide a number by zero. When run-time errors occur, program execution will pause, showing which program line caused the error.</a:t>
            </a:r>
            <a:r>
              <a:rPr lang="en-US" sz="1200" b="1" u="sng" kern="1200" dirty="0" smtClean="0">
                <a:solidFill>
                  <a:schemeClr val="tx1"/>
                </a:solidFill>
                <a:effectLst/>
                <a:latin typeface="+mn-lt"/>
                <a:ea typeface="+mn-ea"/>
                <a:cs typeface="+mn-cs"/>
              </a:rPr>
              <a:t> </a:t>
            </a:r>
            <a:endParaRPr lang="en-US" sz="1200" b="0" u="none" kern="1200" dirty="0" smtClean="0">
              <a:solidFill>
                <a:schemeClr val="tx1"/>
              </a:solidFill>
              <a:effectLst/>
              <a:latin typeface="+mn-lt"/>
              <a:ea typeface="+mn-ea"/>
              <a:cs typeface="+mn-cs"/>
            </a:endParaRPr>
          </a:p>
          <a:p>
            <a:pPr fontAlgn="base"/>
            <a:endParaRPr lang="en-US" sz="1200" kern="1200" dirty="0" smtClean="0">
              <a:solidFill>
                <a:schemeClr val="tx1"/>
              </a:solidFill>
              <a:effectLst/>
              <a:latin typeface="+mn-lt"/>
              <a:ea typeface="+mn-ea"/>
              <a:cs typeface="+mn-cs"/>
            </a:endParaRPr>
          </a:p>
          <a:p>
            <a:pPr fontAlgn="base"/>
            <a:r>
              <a:rPr lang="en-US" sz="1200" u="sng" kern="1200" dirty="0" smtClean="0">
                <a:solidFill>
                  <a:schemeClr val="tx1"/>
                </a:solidFill>
                <a:effectLst/>
                <a:latin typeface="+mn-lt"/>
                <a:ea typeface="+mn-ea"/>
                <a:cs typeface="+mn-cs"/>
              </a:rPr>
              <a:t>29.These 2 functions basically perform the same action, which is to get the absolute value of the given value. Abs() is used for integer values, while </a:t>
            </a:r>
            <a:r>
              <a:rPr lang="en-US" sz="1200" u="sng" kern="1200" dirty="0" err="1" smtClean="0">
                <a:solidFill>
                  <a:schemeClr val="tx1"/>
                </a:solidFill>
                <a:effectLst/>
                <a:latin typeface="+mn-lt"/>
                <a:ea typeface="+mn-ea"/>
                <a:cs typeface="+mn-cs"/>
              </a:rPr>
              <a:t>fabs</a:t>
            </a:r>
            <a:r>
              <a:rPr lang="en-US" sz="1200" u="sng" kern="1200" dirty="0" smtClean="0">
                <a:solidFill>
                  <a:schemeClr val="tx1"/>
                </a:solidFill>
                <a:effectLst/>
                <a:latin typeface="+mn-lt"/>
                <a:ea typeface="+mn-ea"/>
                <a:cs typeface="+mn-cs"/>
              </a:rPr>
              <a:t>() is used for floating type numbers. Also, the prototype for abs() is under &lt;</a:t>
            </a:r>
            <a:r>
              <a:rPr lang="en-US" sz="1200" u="sng" kern="1200" dirty="0" err="1" smtClean="0">
                <a:solidFill>
                  <a:schemeClr val="tx1"/>
                </a:solidFill>
                <a:effectLst/>
                <a:latin typeface="+mn-lt"/>
                <a:ea typeface="+mn-ea"/>
                <a:cs typeface="+mn-cs"/>
              </a:rPr>
              <a:t>stdlib.h</a:t>
            </a:r>
            <a:r>
              <a:rPr lang="en-US" sz="1200" u="sng" kern="1200" dirty="0" smtClean="0">
                <a:solidFill>
                  <a:schemeClr val="tx1"/>
                </a:solidFill>
                <a:effectLst/>
                <a:latin typeface="+mn-lt"/>
                <a:ea typeface="+mn-ea"/>
                <a:cs typeface="+mn-cs"/>
              </a:rPr>
              <a:t>&gt;, while </a:t>
            </a:r>
            <a:r>
              <a:rPr lang="en-US" sz="1200" u="sng" kern="1200" dirty="0" err="1" smtClean="0">
                <a:solidFill>
                  <a:schemeClr val="tx1"/>
                </a:solidFill>
                <a:effectLst/>
                <a:latin typeface="+mn-lt"/>
                <a:ea typeface="+mn-ea"/>
                <a:cs typeface="+mn-cs"/>
              </a:rPr>
              <a:t>fabs</a:t>
            </a:r>
            <a:r>
              <a:rPr lang="en-US" sz="1200" u="sng" kern="1200" dirty="0" smtClean="0">
                <a:solidFill>
                  <a:schemeClr val="tx1"/>
                </a:solidFill>
                <a:effectLst/>
                <a:latin typeface="+mn-lt"/>
                <a:ea typeface="+mn-ea"/>
                <a:cs typeface="+mn-cs"/>
              </a:rPr>
              <a:t>() is under &lt;</a:t>
            </a:r>
            <a:r>
              <a:rPr lang="en-US" sz="1200" u="sng" kern="1200" dirty="0" err="1" smtClean="0">
                <a:solidFill>
                  <a:schemeClr val="tx1"/>
                </a:solidFill>
                <a:effectLst/>
                <a:latin typeface="+mn-lt"/>
                <a:ea typeface="+mn-ea"/>
                <a:cs typeface="+mn-cs"/>
              </a:rPr>
              <a:t>math.h</a:t>
            </a:r>
            <a:r>
              <a:rPr lang="en-US" sz="1200" u="sng" kern="1200" dirty="0" smtClean="0">
                <a:solidFill>
                  <a:schemeClr val="tx1"/>
                </a:solidFill>
                <a:effectLst/>
                <a:latin typeface="+mn-lt"/>
                <a:ea typeface="+mn-ea"/>
                <a:cs typeface="+mn-cs"/>
              </a:rPr>
              <a:t>&gt;.</a:t>
            </a:r>
          </a:p>
          <a:p>
            <a:pPr fontAlgn="base"/>
            <a:endParaRPr lang="en-US" sz="1200" u="sng"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30. Enumerated types allow the programmer to use more meaningful words as values to a variable. Each item in the enumerated type variable is actually associated with a numeric code. For example, one can create an enumerated type variable named DAYS whose values are Monday, Tuesday… Sunday.</a:t>
            </a:r>
            <a:r>
              <a:rPr lang="en-US" sz="1200" b="1"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fontAlgn="base"/>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25</a:t>
            </a:fld>
            <a:endParaRPr lang="en-US" dirty="0"/>
          </a:p>
        </p:txBody>
      </p:sp>
    </p:spTree>
    <p:extLst>
      <p:ext uri="{BB962C8B-B14F-4D97-AF65-F5344CB8AC3E}">
        <p14:creationId xmlns:p14="http://schemas.microsoft.com/office/powerpoint/2010/main" val="1781565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31.Yes, that is allowed in C programming. You just need to include the entire function prototype into the parameter field of the other function where it is to be used.</a:t>
            </a:r>
            <a:endParaRPr lang="en-US" sz="1200" kern="1200" dirty="0" smtClean="0">
              <a:solidFill>
                <a:schemeClr val="tx1"/>
              </a:solidFill>
              <a:effectLst/>
              <a:latin typeface="+mn-lt"/>
              <a:ea typeface="+mn-ea"/>
              <a:cs typeface="+mn-cs"/>
            </a:endParaRPr>
          </a:p>
          <a:p>
            <a:endParaRPr lang="en-US"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32.</a:t>
            </a:r>
            <a:r>
              <a:rPr lang="en-US" sz="1200" u="sng" kern="1200" dirty="0" smtClean="0">
                <a:solidFill>
                  <a:schemeClr val="tx1"/>
                </a:solidFill>
                <a:effectLst/>
                <a:latin typeface="+mn-lt"/>
                <a:ea typeface="+mn-ea"/>
                <a:cs typeface="+mn-cs"/>
              </a:rPr>
              <a:t> Multidimensional arrays are capable of storing data in a two or more dimensional structure. For example, you can use a 2 dimensional array to store the current position of pieces in a chess game, or position of players in a tic-tac-toe program.</a:t>
            </a:r>
            <a:endParaRPr lang="en-US" sz="1200" kern="1200" dirty="0" smtClean="0">
              <a:solidFill>
                <a:schemeClr val="tx1"/>
              </a:solidFill>
              <a:effectLst/>
              <a:latin typeface="+mn-lt"/>
              <a:ea typeface="+mn-ea"/>
              <a:cs typeface="+mn-cs"/>
            </a:endParaRPr>
          </a:p>
          <a:p>
            <a:endParaRPr lang="en-US"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33.</a:t>
            </a:r>
            <a:r>
              <a:rPr lang="en-US" sz="1200" u="sng" kern="1200" dirty="0" smtClean="0">
                <a:solidFill>
                  <a:schemeClr val="tx1"/>
                </a:solidFill>
                <a:effectLst/>
                <a:latin typeface="+mn-lt"/>
                <a:ea typeface="+mn-ea"/>
                <a:cs typeface="+mn-cs"/>
              </a:rPr>
              <a:t> Both functions will accept a character input value from the user. When using </a:t>
            </a:r>
            <a:r>
              <a:rPr lang="en-US" sz="1200" u="sng" kern="1200" dirty="0" err="1" smtClean="0">
                <a:solidFill>
                  <a:schemeClr val="tx1"/>
                </a:solidFill>
                <a:effectLst/>
                <a:latin typeface="+mn-lt"/>
                <a:ea typeface="+mn-ea"/>
                <a:cs typeface="+mn-cs"/>
              </a:rPr>
              <a:t>getch</a:t>
            </a:r>
            <a:r>
              <a:rPr lang="en-US" sz="1200" u="sng" kern="1200" dirty="0" smtClean="0">
                <a:solidFill>
                  <a:schemeClr val="tx1"/>
                </a:solidFill>
                <a:effectLst/>
                <a:latin typeface="+mn-lt"/>
                <a:ea typeface="+mn-ea"/>
                <a:cs typeface="+mn-cs"/>
              </a:rPr>
              <a:t>(), the key that was pressed will not appear on the screen, and is automatically captured and assigned to a variable. When using </a:t>
            </a:r>
            <a:r>
              <a:rPr lang="en-US" sz="1200" u="sng" kern="1200" dirty="0" err="1" smtClean="0">
                <a:solidFill>
                  <a:schemeClr val="tx1"/>
                </a:solidFill>
                <a:effectLst/>
                <a:latin typeface="+mn-lt"/>
                <a:ea typeface="+mn-ea"/>
                <a:cs typeface="+mn-cs"/>
              </a:rPr>
              <a:t>getche</a:t>
            </a:r>
            <a:r>
              <a:rPr lang="en-US" sz="1200" u="sng" kern="1200" dirty="0" smtClean="0">
                <a:solidFill>
                  <a:schemeClr val="tx1"/>
                </a:solidFill>
                <a:effectLst/>
                <a:latin typeface="+mn-lt"/>
                <a:ea typeface="+mn-ea"/>
                <a:cs typeface="+mn-cs"/>
              </a:rPr>
              <a:t>(), the key that was pressed by the user will appear on the screen, while at the same time being assigned to a variable.</a:t>
            </a:r>
            <a:r>
              <a:rPr lang="en-US" sz="1200" b="1"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34.</a:t>
            </a:r>
            <a:r>
              <a:rPr lang="en-US" sz="1200" u="sng" kern="1200" dirty="0" smtClean="0">
                <a:solidFill>
                  <a:schemeClr val="tx1"/>
                </a:solidFill>
                <a:effectLst/>
                <a:latin typeface="+mn-lt"/>
                <a:ea typeface="+mn-ea"/>
                <a:cs typeface="+mn-cs"/>
              </a:rPr>
              <a:t> The </a:t>
            </a:r>
            <a:r>
              <a:rPr lang="en-US" sz="1200" u="sng" kern="1200" dirty="0" err="1" smtClean="0">
                <a:solidFill>
                  <a:schemeClr val="tx1"/>
                </a:solidFill>
                <a:effectLst/>
                <a:latin typeface="+mn-lt"/>
                <a:ea typeface="+mn-ea"/>
                <a:cs typeface="+mn-cs"/>
              </a:rPr>
              <a:t>strcat</a:t>
            </a:r>
            <a:r>
              <a:rPr lang="en-US" sz="1200" u="sng" kern="1200" dirty="0" smtClean="0">
                <a:solidFill>
                  <a:schemeClr val="tx1"/>
                </a:solidFill>
                <a:effectLst/>
                <a:latin typeface="+mn-lt"/>
                <a:ea typeface="+mn-ea"/>
                <a:cs typeface="+mn-cs"/>
              </a:rPr>
              <a:t> function. It takes two parameters, the source string and the string value to be appended to the source string.</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35.</a:t>
            </a:r>
            <a:r>
              <a:rPr lang="en-US" sz="1200" u="sng" kern="1200" dirty="0" smtClean="0">
                <a:solidFill>
                  <a:schemeClr val="tx1"/>
                </a:solidFill>
                <a:effectLst/>
                <a:latin typeface="+mn-lt"/>
                <a:ea typeface="+mn-ea"/>
                <a:cs typeface="+mn-cs"/>
              </a:rPr>
              <a:t> The gets() function allows a full line data entry from the user. When the user presses the enter key to end the input, the entire line of characters is stored to a string variable. Note that the enter key is not included in the variable, but instead a null terminator is placed after the last character.</a:t>
            </a:r>
            <a:endParaRPr lang="en-US" sz="1200" kern="1200" dirty="0" smtClean="0">
              <a:solidFill>
                <a:schemeClr val="tx1"/>
              </a:solidFill>
              <a:effectLst/>
              <a:latin typeface="+mn-lt"/>
              <a:ea typeface="+mn-ea"/>
              <a:cs typeface="+mn-cs"/>
            </a:endParaRPr>
          </a:p>
          <a:p>
            <a:endParaRPr lang="en-US" u="sng" dirty="0" smtClean="0"/>
          </a:p>
          <a:p>
            <a:r>
              <a:rPr lang="en-US" u="sng" dirty="0" smtClean="0"/>
              <a:t>36.</a:t>
            </a:r>
            <a:r>
              <a:rPr lang="en-US" sz="1200" u="sng" kern="1200" dirty="0" smtClean="0">
                <a:solidFill>
                  <a:schemeClr val="tx1"/>
                </a:solidFill>
                <a:effectLst/>
                <a:latin typeface="+mn-lt"/>
                <a:ea typeface="+mn-ea"/>
                <a:cs typeface="+mn-cs"/>
              </a:rPr>
              <a:t> Yes, use the </a:t>
            </a:r>
            <a:r>
              <a:rPr lang="en-US" sz="1200" u="sng" kern="1200" dirty="0" err="1" smtClean="0">
                <a:solidFill>
                  <a:schemeClr val="tx1"/>
                </a:solidFill>
                <a:effectLst/>
                <a:latin typeface="+mn-lt"/>
                <a:ea typeface="+mn-ea"/>
                <a:cs typeface="+mn-cs"/>
              </a:rPr>
              <a:t>qsort</a:t>
            </a:r>
            <a:r>
              <a:rPr lang="en-US" sz="1200" u="sng" kern="1200" dirty="0" smtClean="0">
                <a:solidFill>
                  <a:schemeClr val="tx1"/>
                </a:solidFill>
                <a:effectLst/>
                <a:latin typeface="+mn-lt"/>
                <a:ea typeface="+mn-ea"/>
                <a:cs typeface="+mn-cs"/>
              </a:rPr>
              <a:t>() function. </a:t>
            </a:r>
            <a:r>
              <a:rPr lang="en-US" sz="1200" u="sng" kern="1200" smtClean="0">
                <a:solidFill>
                  <a:schemeClr val="tx1"/>
                </a:solidFill>
                <a:effectLst/>
                <a:latin typeface="+mn-lt"/>
                <a:ea typeface="+mn-ea"/>
                <a:cs typeface="+mn-cs"/>
              </a:rPr>
              <a:t>It is also possible to create user defined functions for sorting, such as those based on the balloon sort and bubble sort algorithm</a:t>
            </a:r>
            <a:endParaRPr lang="en-US" u="sng"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26</a:t>
            </a:fld>
            <a:endParaRPr lang="en-US" dirty="0"/>
          </a:p>
        </p:txBody>
      </p:sp>
    </p:spTree>
    <p:extLst>
      <p:ext uri="{BB962C8B-B14F-4D97-AF65-F5344CB8AC3E}">
        <p14:creationId xmlns:p14="http://schemas.microsoft.com/office/powerpoint/2010/main" val="166571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1) Simple</a:t>
            </a:r>
          </a:p>
          <a:p>
            <a:r>
              <a:rPr lang="en-US" dirty="0" smtClean="0"/>
              <a:t>C is a simple language in the sense that it provides </a:t>
            </a:r>
            <a:r>
              <a:rPr lang="en-US" b="1" dirty="0" smtClean="0"/>
              <a:t>structured approach</a:t>
            </a:r>
            <a:r>
              <a:rPr lang="en-US" dirty="0" smtClean="0"/>
              <a:t> (to break the problem into parts), </a:t>
            </a:r>
            <a:r>
              <a:rPr lang="en-US" b="1" dirty="0" smtClean="0"/>
              <a:t>rich set of library functions</a:t>
            </a:r>
            <a:r>
              <a:rPr lang="en-US" dirty="0" smtClean="0"/>
              <a:t>, </a:t>
            </a:r>
            <a:r>
              <a:rPr lang="en-US" b="1" dirty="0" smtClean="0"/>
              <a:t>data types</a:t>
            </a:r>
            <a:r>
              <a:rPr lang="en-US" dirty="0" smtClean="0"/>
              <a:t> etc.</a:t>
            </a:r>
          </a:p>
          <a:p>
            <a:r>
              <a:rPr lang="en-US" b="1" dirty="0" smtClean="0"/>
              <a:t>2) Machine Independent or Portable</a:t>
            </a:r>
          </a:p>
          <a:p>
            <a:r>
              <a:rPr lang="en-US" dirty="0" smtClean="0"/>
              <a:t>Unlike assembly language, c programs </a:t>
            </a:r>
            <a:r>
              <a:rPr lang="en-US" b="1" dirty="0" smtClean="0"/>
              <a:t>can be executed in many machines</a:t>
            </a:r>
            <a:r>
              <a:rPr lang="en-US" dirty="0" smtClean="0"/>
              <a:t> with little bit or no change. But it is not platform-independent.</a:t>
            </a:r>
          </a:p>
          <a:p>
            <a:r>
              <a:rPr lang="en-US" b="1" dirty="0" smtClean="0"/>
              <a:t>3) Mid-level prorgramming language</a:t>
            </a:r>
          </a:p>
          <a:p>
            <a:r>
              <a:rPr lang="en-US" dirty="0" smtClean="0"/>
              <a:t>C is </a:t>
            </a:r>
            <a:r>
              <a:rPr lang="en-US" b="1" dirty="0" smtClean="0"/>
              <a:t>also used to do low level programming</a:t>
            </a:r>
            <a:r>
              <a:rPr lang="en-US" dirty="0" smtClean="0"/>
              <a:t>. It is used to develop system applications such as kernel, driver etc. It </a:t>
            </a:r>
            <a:r>
              <a:rPr lang="en-US" b="1" dirty="0" smtClean="0"/>
              <a:t>also supports the feature of high level language</a:t>
            </a:r>
            <a:r>
              <a:rPr lang="en-US" dirty="0" smtClean="0"/>
              <a:t>. That is why it is known as mid-level language.</a:t>
            </a:r>
          </a:p>
          <a:p>
            <a:r>
              <a:rPr lang="en-US" b="1" dirty="0" smtClean="0"/>
              <a:t>4) Structured prorgramming language</a:t>
            </a:r>
          </a:p>
          <a:p>
            <a:r>
              <a:rPr lang="en-US" dirty="0" smtClean="0"/>
              <a:t>C is a structured programming language in the sense that </a:t>
            </a:r>
            <a:r>
              <a:rPr lang="en-US" b="1" dirty="0" smtClean="0"/>
              <a:t>we can break the program into parts using functions</a:t>
            </a:r>
            <a:r>
              <a:rPr lang="en-US" dirty="0" smtClean="0"/>
              <a:t>. So, it is easy to understand and modify.</a:t>
            </a:r>
          </a:p>
          <a:p>
            <a:r>
              <a:rPr lang="en-US" b="1" dirty="0" smtClean="0"/>
              <a:t>5) Rich Library</a:t>
            </a:r>
          </a:p>
          <a:p>
            <a:r>
              <a:rPr lang="en-US" dirty="0" smtClean="0"/>
              <a:t>C </a:t>
            </a:r>
            <a:r>
              <a:rPr lang="en-US" b="1" dirty="0" smtClean="0"/>
              <a:t>provides a lot of inbuilt functions</a:t>
            </a:r>
            <a:r>
              <a:rPr lang="en-US" dirty="0" smtClean="0"/>
              <a:t> that makes the development fast.</a:t>
            </a:r>
          </a:p>
          <a:p>
            <a:r>
              <a:rPr lang="en-US" b="1" dirty="0" smtClean="0"/>
              <a:t>6) Memory Management</a:t>
            </a:r>
          </a:p>
          <a:p>
            <a:r>
              <a:rPr lang="en-US" dirty="0" smtClean="0"/>
              <a:t>It supports the feature of </a:t>
            </a:r>
            <a:r>
              <a:rPr lang="en-US" b="1" dirty="0" smtClean="0"/>
              <a:t>dynamic memory allocation</a:t>
            </a:r>
            <a:r>
              <a:rPr lang="en-US" dirty="0" smtClean="0"/>
              <a:t>. In C language, we can free the allocated memory at any time by calling the </a:t>
            </a:r>
            <a:r>
              <a:rPr lang="en-US" b="1" dirty="0" smtClean="0"/>
              <a:t>free()</a:t>
            </a:r>
            <a:r>
              <a:rPr lang="en-US" dirty="0" smtClean="0"/>
              <a:t> function. </a:t>
            </a:r>
          </a:p>
          <a:p>
            <a:r>
              <a:rPr lang="en-US" b="1" dirty="0" smtClean="0"/>
              <a:t>7) Speed</a:t>
            </a:r>
          </a:p>
          <a:p>
            <a:r>
              <a:rPr lang="en-US" dirty="0" smtClean="0"/>
              <a:t>The compilation and execution time of C language is fast.</a:t>
            </a:r>
          </a:p>
          <a:p>
            <a:r>
              <a:rPr lang="en-US" b="1" dirty="0" smtClean="0"/>
              <a:t>8) Pointer</a:t>
            </a:r>
          </a:p>
          <a:p>
            <a:r>
              <a:rPr lang="en-US" dirty="0" smtClean="0"/>
              <a:t>C provides the feature of pointers. We can directly interact with the memory by using the pointers. We </a:t>
            </a:r>
            <a:r>
              <a:rPr lang="en-US" b="1" dirty="0" smtClean="0"/>
              <a:t>can use pointers for memory, structures, functions, array</a:t>
            </a:r>
            <a:r>
              <a:rPr lang="en-US" dirty="0" smtClean="0"/>
              <a:t> etc.</a:t>
            </a:r>
          </a:p>
          <a:p>
            <a:r>
              <a:rPr lang="en-US" b="1" dirty="0" smtClean="0"/>
              <a:t>9) Recursion</a:t>
            </a:r>
          </a:p>
          <a:p>
            <a:r>
              <a:rPr lang="en-US" dirty="0" smtClean="0"/>
              <a:t>In c, we </a:t>
            </a:r>
            <a:r>
              <a:rPr lang="en-US" b="1" dirty="0" smtClean="0"/>
              <a:t>can call the function within the function</a:t>
            </a:r>
            <a:r>
              <a:rPr lang="en-US" dirty="0" smtClean="0"/>
              <a:t>. It provides code reusability for every function.</a:t>
            </a:r>
          </a:p>
          <a:p>
            <a:r>
              <a:rPr lang="en-US" b="1" dirty="0" smtClean="0"/>
              <a:t>10) Extensible</a:t>
            </a:r>
          </a:p>
          <a:p>
            <a:r>
              <a:rPr lang="en-US" dirty="0" smtClean="0"/>
              <a:t>C language is extensible because it </a:t>
            </a:r>
            <a:r>
              <a:rPr lang="en-US" b="1" dirty="0" smtClean="0"/>
              <a:t>can easily adopt new features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3</a:t>
            </a:fld>
            <a:endParaRPr lang="en-US" dirty="0"/>
          </a:p>
        </p:txBody>
      </p:sp>
    </p:spTree>
    <p:extLst>
      <p:ext uri="{BB962C8B-B14F-4D97-AF65-F5344CB8AC3E}">
        <p14:creationId xmlns:p14="http://schemas.microsoft.com/office/powerpoint/2010/main" val="123159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C Program Structure</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C program basically has the following form: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1)Preprocessor Commands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2)Type definitions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3)Function prototypes -- declare function types and variables passed to function.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4) Variables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5)Functions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We must have a main() function. </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4</a:t>
            </a:fld>
            <a:endParaRPr lang="en-US" dirty="0"/>
          </a:p>
        </p:txBody>
      </p:sp>
    </p:spTree>
    <p:extLst>
      <p:ext uri="{BB962C8B-B14F-4D97-AF65-F5344CB8AC3E}">
        <p14:creationId xmlns:p14="http://schemas.microsoft.com/office/powerpoint/2010/main" val="3176275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Compiler is a program that converts human readable code into machine readable code. This process is called compilation.</a:t>
            </a:r>
          </a:p>
          <a:p>
            <a:pPr lvl="0"/>
            <a:r>
              <a:rPr lang="en-US" sz="1200" kern="1200" dirty="0" smtClean="0">
                <a:solidFill>
                  <a:schemeClr val="tx1"/>
                </a:solidFill>
                <a:latin typeface="+mn-lt"/>
                <a:ea typeface="+mn-ea"/>
                <a:cs typeface="+mn-cs"/>
              </a:rPr>
              <a:t>IDE is nothing but Integrated Development Environment. IDE is a tool that provides user interface with compilers to create, compile and execute C programs.</a:t>
            </a:r>
          </a:p>
          <a:p>
            <a:pPr lvl="0"/>
            <a:r>
              <a:rPr lang="en-US" sz="1200" kern="1200" dirty="0" smtClean="0">
                <a:solidFill>
                  <a:schemeClr val="tx1"/>
                </a:solidFill>
                <a:latin typeface="+mn-lt"/>
                <a:ea typeface="+mn-ea"/>
                <a:cs typeface="+mn-cs"/>
              </a:rPr>
              <a:t>Example: Turbo C++, Borland C++ and DevC++. These provide Integrated Development Environment with compiler for both C and C++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Assembler is a program that converts assembly level language (low level language) into machine level language.</a:t>
            </a:r>
          </a:p>
          <a:p>
            <a:pPr lvl="0"/>
            <a:r>
              <a:rPr lang="en-US" sz="1200" kern="1200" dirty="0" smtClean="0">
                <a:solidFill>
                  <a:schemeClr val="tx1"/>
                </a:solidFill>
                <a:latin typeface="+mn-lt"/>
                <a:ea typeface="+mn-ea"/>
                <a:cs typeface="+mn-cs"/>
              </a:rPr>
              <a:t>Compiler compiles entire C source code into machine code. Whereas, interpreters converts source code into intermediate code and then this intermediate code is executed line by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5</a:t>
            </a:fld>
            <a:endParaRPr lang="en-US" dirty="0"/>
          </a:p>
        </p:txBody>
      </p:sp>
    </p:spTree>
    <p:extLst>
      <p:ext uri="{BB962C8B-B14F-4D97-AF65-F5344CB8AC3E}">
        <p14:creationId xmlns:p14="http://schemas.microsoft.com/office/powerpoint/2010/main" val="142841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Header file is a file that contains function declaration and macro definition for C in-built library functions.</a:t>
            </a:r>
          </a:p>
          <a:p>
            <a:pPr lvl="0"/>
            <a:r>
              <a:rPr lang="en-US" sz="1200" kern="1200" dirty="0" smtClean="0">
                <a:solidFill>
                  <a:schemeClr val="tx1"/>
                </a:solidFill>
                <a:latin typeface="+mn-lt"/>
                <a:ea typeface="+mn-ea"/>
                <a:cs typeface="+mn-cs"/>
              </a:rPr>
              <a:t>All C standard library functions are declared in many header files which are saved as file_name.h.</a:t>
            </a:r>
          </a:p>
          <a:p>
            <a:pPr lvl="0"/>
            <a:r>
              <a:rPr lang="en-US" sz="1200" kern="1200" dirty="0" smtClean="0">
                <a:solidFill>
                  <a:schemeClr val="tx1"/>
                </a:solidFill>
                <a:latin typeface="+mn-lt"/>
                <a:ea typeface="+mn-ea"/>
                <a:cs typeface="+mn-cs"/>
              </a:rPr>
              <a:t>We are including these header files in our C program using “#include &lt;file_name.h&gt;” command to make use of the functions those are declared in the header files.</a:t>
            </a:r>
          </a:p>
          <a:p>
            <a:r>
              <a:rPr lang="en-US" sz="1200" kern="1200" dirty="0" smtClean="0">
                <a:solidFill>
                  <a:schemeClr val="tx1"/>
                </a:solidFill>
                <a:latin typeface="+mn-lt"/>
                <a:ea typeface="+mn-ea"/>
                <a:cs typeface="+mn-cs"/>
              </a:rPr>
              <a:t>When we include header files in our C program using “#include &lt;filename.h&gt;” command, all C code of the header files are included in C program. Then, this C program is compiled by compiler and executed</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6</a:t>
            </a:fld>
            <a:endParaRPr lang="en-US" dirty="0"/>
          </a:p>
        </p:txBody>
      </p:sp>
    </p:spTree>
    <p:extLst>
      <p:ext uri="{BB962C8B-B14F-4D97-AF65-F5344CB8AC3E}">
        <p14:creationId xmlns:p14="http://schemas.microsoft.com/office/powerpoint/2010/main" val="173432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Data types in C language are defined as the </a:t>
            </a:r>
            <a:r>
              <a:rPr lang="en-US" dirty="0" smtClean="0"/>
              <a:t>data storage format </a:t>
            </a:r>
            <a:r>
              <a:rPr lang="en-US" sz="1200" kern="1200" dirty="0" smtClean="0">
                <a:solidFill>
                  <a:schemeClr val="tx1"/>
                </a:solidFill>
                <a:latin typeface="+mn-lt"/>
                <a:ea typeface="+mn-ea"/>
                <a:cs typeface="+mn-cs"/>
              </a:rPr>
              <a:t>that a variable can store a data to perform a specific operation.</a:t>
            </a:r>
          </a:p>
          <a:p>
            <a:pPr lvl="0"/>
            <a:r>
              <a:rPr lang="en-US" sz="1200" kern="1200" dirty="0" smtClean="0">
                <a:solidFill>
                  <a:schemeClr val="tx1"/>
                </a:solidFill>
                <a:latin typeface="+mn-lt"/>
                <a:ea typeface="+mn-ea"/>
                <a:cs typeface="+mn-cs"/>
              </a:rPr>
              <a:t>Data types are used to define a variable before to use in a program . Size of variable, constant and array are determined by data types.</a:t>
            </a:r>
          </a:p>
          <a:p>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7</a:t>
            </a:fld>
            <a:endParaRPr lang="en-US" dirty="0"/>
          </a:p>
        </p:txBody>
      </p:sp>
    </p:spTree>
    <p:extLst>
      <p:ext uri="{BB962C8B-B14F-4D97-AF65-F5344CB8AC3E}">
        <p14:creationId xmlns:p14="http://schemas.microsoft.com/office/powerpoint/2010/main" val="200610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A </a:t>
            </a:r>
            <a:r>
              <a:rPr lang="en-US" b="1" dirty="0" smtClean="0"/>
              <a:t>variable</a:t>
            </a:r>
            <a:r>
              <a:rPr lang="en-US" dirty="0" smtClean="0"/>
              <a:t> is a name of memory location. It is used to store data. Its value can be changed and it can be reused many times.</a:t>
            </a:r>
          </a:p>
          <a:p>
            <a:r>
              <a:rPr lang="en-US" dirty="0" smtClean="0"/>
              <a:t>It is a way to represent memory location through symbol so that it can be easily identified.</a:t>
            </a:r>
          </a:p>
          <a:p>
            <a:r>
              <a:rPr lang="en-US" dirty="0" smtClean="0"/>
              <a:t>Let's see the syntax to declare a variable:</a:t>
            </a:r>
          </a:p>
          <a:p>
            <a:r>
              <a:rPr lang="en-US" dirty="0" smtClean="0"/>
              <a:t>type variable_list;  </a:t>
            </a:r>
          </a:p>
          <a:p>
            <a:r>
              <a:rPr lang="en-US" b="1" dirty="0" smtClean="0"/>
              <a:t>Local Variable</a:t>
            </a:r>
          </a:p>
          <a:p>
            <a:r>
              <a:rPr lang="en-US" dirty="0" smtClean="0"/>
              <a:t>A variable that is declared inside the function or block is called local variable.</a:t>
            </a:r>
          </a:p>
          <a:p>
            <a:r>
              <a:rPr lang="en-US" dirty="0" smtClean="0"/>
              <a:t>It must be declared at the start of the block.</a:t>
            </a:r>
          </a:p>
          <a:p>
            <a:r>
              <a:rPr lang="en-US" dirty="0" smtClean="0"/>
              <a:t>void function1(){  </a:t>
            </a:r>
          </a:p>
          <a:p>
            <a:r>
              <a:rPr lang="en-US" dirty="0" smtClean="0"/>
              <a:t>int x=10;//local variable  </a:t>
            </a:r>
          </a:p>
          <a:p>
            <a:r>
              <a:rPr lang="en-US" dirty="0" smtClean="0"/>
              <a:t>}  </a:t>
            </a:r>
          </a:p>
          <a:p>
            <a:r>
              <a:rPr lang="en-US" dirty="0" smtClean="0"/>
              <a:t>You must have to initialize the local variable before it is used.</a:t>
            </a:r>
          </a:p>
          <a:p>
            <a:r>
              <a:rPr lang="en-US" b="1" dirty="0" smtClean="0"/>
              <a:t>Global Variable</a:t>
            </a:r>
          </a:p>
          <a:p>
            <a:r>
              <a:rPr lang="en-US" dirty="0" smtClean="0"/>
              <a:t>A variable that is declared outside the function or block is called global variable. Any function can change the value of the global variable. It is available to all the functions.</a:t>
            </a:r>
          </a:p>
          <a:p>
            <a:r>
              <a:rPr lang="en-US" dirty="0" smtClean="0"/>
              <a:t>It must be declared at the start of the block.</a:t>
            </a:r>
          </a:p>
          <a:p>
            <a:r>
              <a:rPr lang="en-US" dirty="0" smtClean="0"/>
              <a:t>int value=20;//global variable  </a:t>
            </a:r>
          </a:p>
          <a:p>
            <a:r>
              <a:rPr lang="en-US" dirty="0" smtClean="0"/>
              <a:t>void function1(){  </a:t>
            </a:r>
          </a:p>
          <a:p>
            <a:r>
              <a:rPr lang="en-US" dirty="0" smtClean="0"/>
              <a:t>int x=10;//local variable  </a:t>
            </a:r>
          </a:p>
          <a:p>
            <a:r>
              <a:rPr lang="en-US" dirty="0" smtClean="0"/>
              <a:t>}  </a:t>
            </a:r>
          </a:p>
          <a:p>
            <a:r>
              <a:rPr lang="en-US" b="1" dirty="0" smtClean="0"/>
              <a:t>Static Variable</a:t>
            </a:r>
          </a:p>
          <a:p>
            <a:r>
              <a:rPr lang="en-US" dirty="0" smtClean="0"/>
              <a:t>A variable that is declared with static keyword is called static variable.</a:t>
            </a:r>
          </a:p>
          <a:p>
            <a:r>
              <a:rPr lang="en-US" dirty="0" smtClean="0"/>
              <a:t>It retains its value between multiple function calls.</a:t>
            </a:r>
          </a:p>
          <a:p>
            <a:r>
              <a:rPr lang="en-US" dirty="0" smtClean="0"/>
              <a:t>void function1(){  </a:t>
            </a:r>
          </a:p>
          <a:p>
            <a:r>
              <a:rPr lang="en-US" dirty="0" smtClean="0"/>
              <a:t>int x=10;//local variable  </a:t>
            </a:r>
          </a:p>
          <a:p>
            <a:r>
              <a:rPr lang="en-US" dirty="0" smtClean="0"/>
              <a:t>static int y=10;//static variable  </a:t>
            </a:r>
          </a:p>
          <a:p>
            <a:r>
              <a:rPr lang="en-US" dirty="0" smtClean="0"/>
              <a:t>x=x+1;  </a:t>
            </a:r>
          </a:p>
          <a:p>
            <a:r>
              <a:rPr lang="en-US" dirty="0" smtClean="0"/>
              <a:t>y=y+1;  </a:t>
            </a:r>
          </a:p>
          <a:p>
            <a:r>
              <a:rPr lang="en-US" dirty="0" smtClean="0"/>
              <a:t>printf("%d,%d",x,y);  </a:t>
            </a:r>
          </a:p>
          <a:p>
            <a:r>
              <a:rPr lang="en-US" dirty="0" smtClean="0"/>
              <a:t>}  </a:t>
            </a:r>
          </a:p>
          <a:p>
            <a:r>
              <a:rPr lang="en-US" dirty="0" smtClean="0"/>
              <a:t>If you call this function many times, </a:t>
            </a:r>
            <a:r>
              <a:rPr lang="en-US" b="1" dirty="0" smtClean="0"/>
              <a:t>local variable will print the same value</a:t>
            </a:r>
            <a:r>
              <a:rPr lang="en-US" dirty="0" smtClean="0"/>
              <a:t> for each function call e.g, 11,11,11 and so on. But </a:t>
            </a:r>
            <a:r>
              <a:rPr lang="en-US" b="1" dirty="0" smtClean="0"/>
              <a:t>static variable will print the incremented value</a:t>
            </a:r>
            <a:r>
              <a:rPr lang="en-US" dirty="0" smtClean="0"/>
              <a:t> in each function call e.g. 11, 12, 13 and so on.</a:t>
            </a:r>
          </a:p>
          <a:p>
            <a:r>
              <a:rPr lang="en-US" b="1" dirty="0" smtClean="0"/>
              <a:t>Automatic Variable</a:t>
            </a:r>
          </a:p>
          <a:p>
            <a:r>
              <a:rPr lang="en-US" dirty="0" smtClean="0"/>
              <a:t>All variables in C that is declared inside the block, are automatic variables by default. By we can explicitly declare automatic variable using </a:t>
            </a:r>
            <a:r>
              <a:rPr lang="en-US" b="1" dirty="0" smtClean="0"/>
              <a:t>auto keyword</a:t>
            </a:r>
            <a:r>
              <a:rPr lang="en-US" dirty="0" smtClean="0"/>
              <a:t>.</a:t>
            </a:r>
          </a:p>
          <a:p>
            <a:r>
              <a:rPr lang="en-US" dirty="0" smtClean="0"/>
              <a:t>void main(){  </a:t>
            </a:r>
          </a:p>
          <a:p>
            <a:r>
              <a:rPr lang="en-US" dirty="0" smtClean="0"/>
              <a:t>int x=10;//local variable (also automatic)  </a:t>
            </a:r>
          </a:p>
          <a:p>
            <a:r>
              <a:rPr lang="en-US" dirty="0" smtClean="0"/>
              <a:t>auto int y=20;//automatic variable  </a:t>
            </a:r>
          </a:p>
          <a:p>
            <a:r>
              <a:rPr lang="en-US" dirty="0" smtClean="0"/>
              <a:t>}  </a:t>
            </a:r>
          </a:p>
          <a:p>
            <a:r>
              <a:rPr lang="en-US" b="1" dirty="0" smtClean="0"/>
              <a:t>External Variable</a:t>
            </a:r>
          </a:p>
          <a:p>
            <a:r>
              <a:rPr lang="en-US" dirty="0" smtClean="0"/>
              <a:t>We can share a variable in multiple C source files by using external variable. To declare a external variable, you need to use </a:t>
            </a:r>
            <a:r>
              <a:rPr lang="en-US" b="1" dirty="0" smtClean="0"/>
              <a:t>extern keyword</a:t>
            </a:r>
            <a:r>
              <a:rPr lang="en-US" dirty="0" smtClean="0"/>
              <a:t>.</a:t>
            </a:r>
          </a:p>
          <a:p>
            <a:r>
              <a:rPr lang="en-US" dirty="0" smtClean="0"/>
              <a:t>myfile.h </a:t>
            </a:r>
          </a:p>
          <a:p>
            <a:r>
              <a:rPr lang="en-US" dirty="0" smtClean="0"/>
              <a:t>extern int x=10;//external variable (also global)  </a:t>
            </a:r>
          </a:p>
          <a:p>
            <a:r>
              <a:rPr lang="en-US" dirty="0" smtClean="0"/>
              <a:t>program1.c </a:t>
            </a:r>
          </a:p>
          <a:p>
            <a:r>
              <a:rPr lang="en-US" dirty="0" smtClean="0"/>
              <a:t>#include "myfile.h"  </a:t>
            </a:r>
          </a:p>
          <a:p>
            <a:r>
              <a:rPr lang="en-US" dirty="0" smtClean="0"/>
              <a:t>#include &lt;stdio.h&gt;  </a:t>
            </a:r>
          </a:p>
          <a:p>
            <a:r>
              <a:rPr lang="en-US" dirty="0" smtClean="0"/>
              <a:t>void printValue(){  </a:t>
            </a:r>
          </a:p>
          <a:p>
            <a:r>
              <a:rPr lang="en-US" dirty="0" smtClean="0"/>
              <a:t>    printf("Global variable: %d", global_variable);  </a:t>
            </a:r>
          </a:p>
          <a:p>
            <a:r>
              <a:rPr lang="en-US" dirty="0" smtClean="0"/>
              <a:t>}  </a:t>
            </a:r>
          </a:p>
          <a:p>
            <a:r>
              <a:rPr lang="en-US" dirty="0" smtClean="0"/>
              <a:t>A variable which is declared as static is known as static variable. The static variable retains its value between multiple function calls.</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8</a:t>
            </a:fld>
            <a:endParaRPr lang="en-US" dirty="0"/>
          </a:p>
        </p:txBody>
      </p:sp>
    </p:spTree>
    <p:extLst>
      <p:ext uri="{BB962C8B-B14F-4D97-AF65-F5344CB8AC3E}">
        <p14:creationId xmlns:p14="http://schemas.microsoft.com/office/powerpoint/2010/main" val="207680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Storage classes are used to determine the scope and the life time of a function or a variable in the system memory. There are four types of storage classes in C: register, static, auto and extern, out of which auto is considered the default storage class for variables.</a:t>
            </a:r>
            <a:endParaRPr lang="en-US" dirty="0"/>
          </a:p>
        </p:txBody>
      </p:sp>
      <p:sp>
        <p:nvSpPr>
          <p:cNvPr id="4" name="Slide Number Placeholder 3"/>
          <p:cNvSpPr>
            <a:spLocks noGrp="1"/>
          </p:cNvSpPr>
          <p:nvPr>
            <p:ph type="sldNum" sz="quarter" idx="10"/>
          </p:nvPr>
        </p:nvSpPr>
        <p:spPr/>
        <p:txBody>
          <a:bodyPr/>
          <a:lstStyle/>
          <a:p>
            <a:fld id="{25A7AE48-A195-483E-A34B-333D0138443F}" type="slidenum">
              <a:rPr lang="en-US" smtClean="0"/>
              <a:pPr/>
              <a:t>9</a:t>
            </a:fld>
            <a:endParaRPr lang="en-US" dirty="0"/>
          </a:p>
        </p:txBody>
      </p:sp>
    </p:spTree>
    <p:extLst>
      <p:ext uri="{BB962C8B-B14F-4D97-AF65-F5344CB8AC3E}">
        <p14:creationId xmlns:p14="http://schemas.microsoft.com/office/powerpoint/2010/main" val="266208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C02D54F-934A-43A3-8C0C-87FD92B43256}" type="datetimeFigureOut">
              <a:rPr lang="en-US" smtClean="0"/>
              <a:pPr/>
              <a:t>5/5/2016</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FC8999E-3FD6-4F17-BA00-40650CB90F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C8999E-3FD6-4F17-BA00-40650CB90FD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C02D54F-934A-43A3-8C0C-87FD92B43256}" type="datetimeFigureOut">
              <a:rPr lang="en-US" smtClean="0"/>
              <a:pPr/>
              <a:t>5/5/2016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C02D54F-934A-43A3-8C0C-87FD92B43256}" type="datetimeFigureOut">
              <a:rPr lang="en-US" smtClean="0"/>
              <a:pPr/>
              <a:t>5/5/2016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C8999E-3FD6-4F17-BA00-40650CB90F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C02D54F-934A-43A3-8C0C-87FD92B43256}" type="datetimeFigureOut">
              <a:rPr lang="en-US" smtClean="0"/>
              <a:pPr/>
              <a:t>5/5/2016</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FC8999E-3FD6-4F17-BA00-40650CB90FDA}"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C02D54F-934A-43A3-8C0C-87FD92B43256}" type="datetimeFigureOut">
              <a:rPr lang="en-US" smtClean="0"/>
              <a:pPr/>
              <a:t>5/5/2016</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FC8999E-3FD6-4F17-BA00-40650CB90F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LANGUAGE</a:t>
            </a:r>
            <a:br>
              <a:rPr lang="en-US" dirty="0" smtClean="0"/>
            </a:br>
            <a:endParaRPr lang="en-US" dirty="0"/>
          </a:p>
        </p:txBody>
      </p:sp>
      <p:sp>
        <p:nvSpPr>
          <p:cNvPr id="3" name="Subtitle 2"/>
          <p:cNvSpPr>
            <a:spLocks noGrp="1"/>
          </p:cNvSpPr>
          <p:nvPr>
            <p:ph type="subTitle" idx="1"/>
          </p:nvPr>
        </p:nvSpPr>
        <p:spPr/>
        <p:txBody>
          <a:bodyPr/>
          <a:lstStyle/>
          <a:p>
            <a:r>
              <a:rPr lang="en-US" dirty="0" smtClean="0"/>
              <a:t>Q &amp;A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Each and every smallest individual unit </a:t>
            </a:r>
            <a:endParaRPr lang="en-US" dirty="0" smtClean="0"/>
          </a:p>
          <a:p>
            <a:pPr lvl="0"/>
            <a:r>
              <a:rPr lang="en-US" b="1" dirty="0"/>
              <a:t>T</a:t>
            </a:r>
            <a:r>
              <a:rPr lang="en-US" b="1" dirty="0" smtClean="0"/>
              <a:t>ypes</a:t>
            </a:r>
          </a:p>
          <a:p>
            <a:pPr lvl="0"/>
            <a:r>
              <a:rPr lang="en-US" dirty="0" smtClean="0"/>
              <a:t>Keywords</a:t>
            </a:r>
            <a:r>
              <a:rPr lang="en-US" dirty="0"/>
              <a:t>  </a:t>
            </a:r>
            <a:r>
              <a:rPr lang="en-US" dirty="0" smtClean="0"/>
              <a:t>-</a:t>
            </a:r>
            <a:r>
              <a:rPr lang="en-US" dirty="0"/>
              <a:t>pre-defined words             </a:t>
            </a:r>
          </a:p>
          <a:p>
            <a:pPr lvl="0"/>
            <a:r>
              <a:rPr lang="en-US" dirty="0"/>
              <a:t>Identifiers </a:t>
            </a:r>
            <a:r>
              <a:rPr lang="en-US" dirty="0" smtClean="0"/>
              <a:t>-</a:t>
            </a:r>
            <a:r>
              <a:rPr lang="en-US" dirty="0"/>
              <a:t> given a name            </a:t>
            </a:r>
          </a:p>
          <a:p>
            <a:pPr lvl="0"/>
            <a:r>
              <a:rPr lang="en-US" dirty="0"/>
              <a:t>Constants </a:t>
            </a:r>
            <a:r>
              <a:rPr lang="en-US" dirty="0" smtClean="0"/>
              <a:t>-</a:t>
            </a:r>
            <a:r>
              <a:rPr lang="en-US" dirty="0"/>
              <a:t>fixed values       </a:t>
            </a:r>
          </a:p>
          <a:p>
            <a:pPr lvl="0"/>
            <a:r>
              <a:rPr lang="en-US" dirty="0"/>
              <a:t>Strings                    </a:t>
            </a:r>
          </a:p>
          <a:p>
            <a:pPr lvl="0"/>
            <a:r>
              <a:rPr lang="en-US" dirty="0"/>
              <a:t>Special symbols    </a:t>
            </a:r>
          </a:p>
          <a:p>
            <a:r>
              <a:rPr lang="en-US" dirty="0"/>
              <a:t>Operators              </a:t>
            </a:r>
          </a:p>
        </p:txBody>
      </p:sp>
      <p:sp>
        <p:nvSpPr>
          <p:cNvPr id="2" name="Title 1"/>
          <p:cNvSpPr>
            <a:spLocks noGrp="1"/>
          </p:cNvSpPr>
          <p:nvPr>
            <p:ph type="title"/>
          </p:nvPr>
        </p:nvSpPr>
        <p:spPr/>
        <p:txBody>
          <a:bodyPr/>
          <a:lstStyle/>
          <a:p>
            <a:r>
              <a:rPr lang="en-US" dirty="0" smtClean="0"/>
              <a:t>TOKENS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perform logical and mathematical operations </a:t>
            </a:r>
            <a:endParaRPr lang="en-US" dirty="0" smtClean="0"/>
          </a:p>
          <a:p>
            <a:r>
              <a:rPr lang="en-US" b="1" dirty="0" smtClean="0"/>
              <a:t>TYPES</a:t>
            </a:r>
          </a:p>
          <a:p>
            <a:pPr lvl="0"/>
            <a:r>
              <a:rPr lang="en-US" dirty="0"/>
              <a:t>Arithmetic operators</a:t>
            </a:r>
          </a:p>
          <a:p>
            <a:pPr lvl="0"/>
            <a:r>
              <a:rPr lang="en-US" dirty="0"/>
              <a:t>Assignment operators</a:t>
            </a:r>
          </a:p>
          <a:p>
            <a:pPr lvl="0"/>
            <a:r>
              <a:rPr lang="en-US" dirty="0"/>
              <a:t>Relational operators</a:t>
            </a:r>
          </a:p>
          <a:p>
            <a:pPr lvl="0"/>
            <a:r>
              <a:rPr lang="en-US" dirty="0"/>
              <a:t>Logical operators</a:t>
            </a:r>
          </a:p>
          <a:p>
            <a:pPr lvl="0"/>
            <a:r>
              <a:rPr lang="en-US" dirty="0"/>
              <a:t>Bit wise operators</a:t>
            </a:r>
          </a:p>
          <a:p>
            <a:pPr lvl="0"/>
            <a:r>
              <a:rPr lang="en-US" dirty="0"/>
              <a:t>Conditional operators (ternary operators)</a:t>
            </a:r>
          </a:p>
          <a:p>
            <a:pPr lvl="0"/>
            <a:r>
              <a:rPr lang="en-US" dirty="0"/>
              <a:t>Increment/decrement operators</a:t>
            </a:r>
          </a:p>
          <a:p>
            <a:r>
              <a:rPr lang="en-US" dirty="0"/>
              <a:t>Special operators</a:t>
            </a:r>
          </a:p>
        </p:txBody>
      </p:sp>
      <p:sp>
        <p:nvSpPr>
          <p:cNvPr id="2" name="Title 1"/>
          <p:cNvSpPr>
            <a:spLocks noGrp="1"/>
          </p:cNvSpPr>
          <p:nvPr>
            <p:ph type="title"/>
          </p:nvPr>
        </p:nvSpPr>
        <p:spPr/>
        <p:txBody>
          <a:bodyPr/>
          <a:lstStyle/>
          <a:p>
            <a:r>
              <a:rPr lang="en-US" dirty="0" smtClean="0"/>
              <a:t>OPERATORS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inbuilt library function in C </a:t>
            </a:r>
            <a:endParaRPr lang="en-US" dirty="0" smtClean="0"/>
          </a:p>
          <a:p>
            <a:r>
              <a:rPr lang="en-US" b="1" dirty="0" smtClean="0"/>
              <a:t>printf() function</a:t>
            </a:r>
            <a:r>
              <a:rPr lang="en-US" dirty="0" smtClean="0"/>
              <a:t> is used for output.</a:t>
            </a:r>
          </a:p>
          <a:p>
            <a:r>
              <a:rPr lang="en-US" dirty="0" smtClean="0"/>
              <a:t>printf("format string",argument_list); </a:t>
            </a:r>
          </a:p>
          <a:p>
            <a:r>
              <a:rPr lang="en-US" b="1" dirty="0" smtClean="0"/>
              <a:t>scanf() function</a:t>
            </a:r>
            <a:r>
              <a:rPr lang="en-US" dirty="0" smtClean="0"/>
              <a:t> is used for input</a:t>
            </a:r>
          </a:p>
          <a:p>
            <a:r>
              <a:rPr lang="en-US" dirty="0" smtClean="0"/>
              <a:t>scanf("format string",argument_list);</a:t>
            </a:r>
          </a:p>
          <a:p>
            <a:endParaRPr lang="en-US" dirty="0"/>
          </a:p>
        </p:txBody>
      </p:sp>
      <p:sp>
        <p:nvSpPr>
          <p:cNvPr id="2" name="Title 1"/>
          <p:cNvSpPr>
            <a:spLocks noGrp="1"/>
          </p:cNvSpPr>
          <p:nvPr>
            <p:ph type="title"/>
          </p:nvPr>
        </p:nvSpPr>
        <p:spPr/>
        <p:txBody>
          <a:bodyPr/>
          <a:lstStyle/>
          <a:p>
            <a:r>
              <a:rPr lang="en-US" dirty="0" smtClean="0"/>
              <a:t>PRINTF() &amp; SCANF()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perform looping operations until the given condition is true. </a:t>
            </a:r>
            <a:endParaRPr lang="en-US" dirty="0" smtClean="0"/>
          </a:p>
          <a:p>
            <a:pPr lvl="0"/>
            <a:r>
              <a:rPr lang="en-US" dirty="0"/>
              <a:t>There are 3 types of loop control statements in C language. They are,</a:t>
            </a:r>
          </a:p>
          <a:p>
            <a:pPr lvl="0"/>
            <a:r>
              <a:rPr lang="en-US" dirty="0"/>
              <a:t>for</a:t>
            </a:r>
          </a:p>
          <a:p>
            <a:pPr lvl="0"/>
            <a:r>
              <a:rPr lang="en-US" dirty="0"/>
              <a:t>while</a:t>
            </a:r>
          </a:p>
          <a:p>
            <a:pPr lvl="0"/>
            <a:r>
              <a:rPr lang="en-US" dirty="0"/>
              <a:t>do-while</a:t>
            </a:r>
          </a:p>
          <a:p>
            <a:endParaRPr lang="en-US" dirty="0"/>
          </a:p>
        </p:txBody>
      </p:sp>
      <p:sp>
        <p:nvSpPr>
          <p:cNvPr id="2" name="Title 1"/>
          <p:cNvSpPr>
            <a:spLocks noGrp="1"/>
          </p:cNvSpPr>
          <p:nvPr>
            <p:ph type="title"/>
          </p:nvPr>
        </p:nvSpPr>
        <p:spPr/>
        <p:txBody>
          <a:bodyPr/>
          <a:lstStyle/>
          <a:p>
            <a:r>
              <a:rPr lang="en-US" dirty="0" smtClean="0"/>
              <a:t>LOOP  CONTROL  STATEMENTS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collection</a:t>
            </a:r>
            <a:r>
              <a:rPr lang="en-US" dirty="0" smtClean="0"/>
              <a:t> or </a:t>
            </a:r>
            <a:r>
              <a:rPr lang="en-US" i="1" dirty="0" smtClean="0"/>
              <a:t>group</a:t>
            </a:r>
            <a:r>
              <a:rPr lang="en-US" dirty="0" smtClean="0"/>
              <a:t> of elements</a:t>
            </a:r>
          </a:p>
          <a:p>
            <a:r>
              <a:rPr lang="en-US" dirty="0" smtClean="0"/>
              <a:t>data_type array_name[array_size]; </a:t>
            </a:r>
          </a:p>
          <a:p>
            <a:r>
              <a:rPr lang="en-US" dirty="0" smtClean="0"/>
              <a:t>marks[0]=80;//initialization of array  </a:t>
            </a:r>
          </a:p>
          <a:p>
            <a:pPr>
              <a:buNone/>
            </a:pPr>
            <a:r>
              <a:rPr lang="en-US" dirty="0" smtClean="0"/>
              <a:t>    marks[1]=60;  </a:t>
            </a:r>
          </a:p>
          <a:p>
            <a:pPr>
              <a:buNone/>
            </a:pPr>
            <a:r>
              <a:rPr lang="en-US" dirty="0" smtClean="0"/>
              <a:t>    marks[2]=70;  </a:t>
            </a:r>
          </a:p>
          <a:p>
            <a:pPr>
              <a:buNone/>
            </a:pPr>
            <a:r>
              <a:rPr lang="en-US" dirty="0" smtClean="0"/>
              <a:t>    marks[3]=85;  </a:t>
            </a:r>
          </a:p>
          <a:p>
            <a:pPr>
              <a:buNone/>
            </a:pPr>
            <a:r>
              <a:rPr lang="en-US" dirty="0" smtClean="0"/>
              <a:t>    marks[4]=75;  </a:t>
            </a:r>
          </a:p>
          <a:p>
            <a:pPr>
              <a:buNone/>
            </a:pP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ARRAY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 array of char values</a:t>
            </a:r>
          </a:p>
          <a:p>
            <a:r>
              <a:rPr lang="en-US" b="1" dirty="0" smtClean="0"/>
              <a:t>strcpy(s1, s2);</a:t>
            </a:r>
            <a:endParaRPr lang="en-US" dirty="0" smtClean="0"/>
          </a:p>
          <a:p>
            <a:r>
              <a:rPr lang="en-US" b="1" dirty="0" smtClean="0"/>
              <a:t>strcat(s1, s2);</a:t>
            </a:r>
            <a:endParaRPr lang="en-US" b="1" dirty="0"/>
          </a:p>
          <a:p>
            <a:r>
              <a:rPr lang="en-US" b="1" dirty="0" smtClean="0"/>
              <a:t>strlen(s1);</a:t>
            </a:r>
            <a:endParaRPr lang="en-US" dirty="0" smtClean="0"/>
          </a:p>
          <a:p>
            <a:r>
              <a:rPr lang="en-US" b="1" dirty="0" smtClean="0"/>
              <a:t>strcmp(s1, s2);</a:t>
            </a:r>
            <a:endParaRPr lang="en-US" dirty="0" smtClean="0"/>
          </a:p>
          <a:p>
            <a:r>
              <a:rPr lang="en-US" b="1" dirty="0" smtClean="0"/>
              <a:t>strchr(s1, ch);</a:t>
            </a:r>
            <a:endParaRPr lang="en-US" dirty="0" smtClean="0"/>
          </a:p>
          <a:p>
            <a:r>
              <a:rPr lang="en-US" b="1" dirty="0" smtClean="0"/>
              <a:t>strstr(s1, s2);</a:t>
            </a:r>
            <a:endParaRPr lang="en-US" dirty="0" smtClean="0"/>
          </a:p>
          <a:p>
            <a:endParaRPr lang="en-US" dirty="0" smtClean="0"/>
          </a:p>
          <a:p>
            <a:endParaRPr lang="en-US" b="1" dirty="0" smtClean="0"/>
          </a:p>
          <a:p>
            <a:endParaRPr lang="en-US" dirty="0"/>
          </a:p>
        </p:txBody>
      </p:sp>
      <p:sp>
        <p:nvSpPr>
          <p:cNvPr id="2" name="Title 1"/>
          <p:cNvSpPr>
            <a:spLocks noGrp="1"/>
          </p:cNvSpPr>
          <p:nvPr>
            <p:ph type="title"/>
          </p:nvPr>
        </p:nvSpPr>
        <p:spPr/>
        <p:txBody>
          <a:bodyPr/>
          <a:lstStyle/>
          <a:p>
            <a:r>
              <a:rPr lang="en-US" dirty="0" smtClean="0"/>
              <a:t>STRING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procedure</a:t>
            </a:r>
            <a:r>
              <a:rPr lang="en-US" dirty="0" smtClean="0"/>
              <a:t> or </a:t>
            </a:r>
            <a:r>
              <a:rPr lang="en-US" i="1" dirty="0" smtClean="0"/>
              <a:t>subroutine</a:t>
            </a:r>
          </a:p>
          <a:p>
            <a:r>
              <a:rPr lang="en-US" dirty="0" smtClean="0"/>
              <a:t>To perform any task, we can create function</a:t>
            </a:r>
          </a:p>
          <a:p>
            <a:r>
              <a:rPr lang="en-US" i="1" dirty="0" smtClean="0"/>
              <a:t>modularity</a:t>
            </a:r>
            <a:r>
              <a:rPr lang="en-US" dirty="0" smtClean="0"/>
              <a:t> and code </a:t>
            </a:r>
            <a:r>
              <a:rPr lang="en-US" i="1" dirty="0" smtClean="0"/>
              <a:t>reusability</a:t>
            </a:r>
            <a:r>
              <a:rPr lang="en-US" dirty="0" smtClean="0"/>
              <a:t>.</a:t>
            </a:r>
          </a:p>
          <a:p>
            <a:r>
              <a:rPr lang="en-US" b="1" dirty="0" smtClean="0"/>
              <a:t>return_type function_name(data_type parameter...){  //code to be executed   } </a:t>
            </a:r>
            <a:r>
              <a:rPr lang="en-US" dirty="0" smtClean="0"/>
              <a:t> </a:t>
            </a:r>
          </a:p>
          <a:p>
            <a:r>
              <a:rPr lang="en-US" b="1" dirty="0" smtClean="0"/>
              <a:t>variable=function_name(arguments...);</a:t>
            </a:r>
            <a:r>
              <a:rPr lang="en-US" dirty="0" smtClean="0"/>
              <a:t> </a:t>
            </a:r>
          </a:p>
          <a:p>
            <a:r>
              <a:rPr lang="en-US" b="1" dirty="0" smtClean="0"/>
              <a:t>recursive function</a:t>
            </a:r>
            <a:r>
              <a:rPr lang="en-US" dirty="0" smtClean="0"/>
              <a:t>.</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FUNCTIONS IN 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i="1" dirty="0" smtClean="0"/>
              <a:t>user defined datatype</a:t>
            </a:r>
            <a:r>
              <a:rPr lang="en-US" dirty="0" smtClean="0"/>
              <a:t> </a:t>
            </a:r>
          </a:p>
          <a:p>
            <a:r>
              <a:rPr lang="en-US" dirty="0" smtClean="0"/>
              <a:t>hold different type of elements. </a:t>
            </a:r>
          </a:p>
          <a:p>
            <a:r>
              <a:rPr lang="en-US" b="1" dirty="0" smtClean="0"/>
              <a:t>struct structure_name   </a:t>
            </a:r>
          </a:p>
          <a:p>
            <a:r>
              <a:rPr lang="en-US" b="1" dirty="0" smtClean="0"/>
              <a:t>{     data_type member1;  </a:t>
            </a:r>
          </a:p>
          <a:p>
            <a:pPr>
              <a:buNone/>
            </a:pPr>
            <a:r>
              <a:rPr lang="en-US" b="1" dirty="0" smtClean="0"/>
              <a:t>       data_type member2;  </a:t>
            </a:r>
          </a:p>
          <a:p>
            <a:pPr>
              <a:buNone/>
            </a:pPr>
            <a:r>
              <a:rPr lang="en-US" b="1" dirty="0" smtClean="0"/>
              <a:t>       .  </a:t>
            </a:r>
          </a:p>
          <a:p>
            <a:pPr>
              <a:buNone/>
            </a:pPr>
            <a:r>
              <a:rPr lang="en-US" b="1" dirty="0" smtClean="0"/>
              <a:t>       .   data_type memeberN;  };  </a:t>
            </a:r>
          </a:p>
          <a:p>
            <a:endParaRPr lang="en-US" dirty="0"/>
          </a:p>
        </p:txBody>
      </p:sp>
      <p:sp>
        <p:nvSpPr>
          <p:cNvPr id="2" name="Title 1"/>
          <p:cNvSpPr>
            <a:spLocks noGrp="1"/>
          </p:cNvSpPr>
          <p:nvPr>
            <p:ph type="title"/>
          </p:nvPr>
        </p:nvSpPr>
        <p:spPr/>
        <p:txBody>
          <a:bodyPr/>
          <a:lstStyle/>
          <a:p>
            <a:r>
              <a:rPr lang="en-US" dirty="0" smtClean="0"/>
              <a:t>STRUCTURE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i="1" dirty="0" smtClean="0"/>
              <a:t>user defined datatype</a:t>
            </a:r>
            <a:r>
              <a:rPr lang="en-US" dirty="0" smtClean="0"/>
              <a:t> </a:t>
            </a:r>
          </a:p>
          <a:p>
            <a:r>
              <a:rPr lang="en-US" dirty="0" smtClean="0"/>
              <a:t>hold different type of elements</a:t>
            </a:r>
          </a:p>
          <a:p>
            <a:r>
              <a:rPr lang="en-US" b="1" dirty="0" smtClean="0"/>
              <a:t>union union_name   </a:t>
            </a:r>
          </a:p>
          <a:p>
            <a:pPr>
              <a:buNone/>
            </a:pPr>
            <a:r>
              <a:rPr lang="en-US" b="1" dirty="0" smtClean="0"/>
              <a:t>{  </a:t>
            </a:r>
          </a:p>
          <a:p>
            <a:pPr>
              <a:buNone/>
            </a:pPr>
            <a:r>
              <a:rPr lang="en-US" b="1" dirty="0" smtClean="0"/>
              <a:t>    data_type member1;  </a:t>
            </a:r>
          </a:p>
          <a:p>
            <a:pPr>
              <a:buNone/>
            </a:pPr>
            <a:r>
              <a:rPr lang="en-US" b="1" dirty="0" smtClean="0"/>
              <a:t>    data_type member2;  </a:t>
            </a:r>
          </a:p>
          <a:p>
            <a:pPr>
              <a:buNone/>
            </a:pPr>
            <a:r>
              <a:rPr lang="en-US" b="1" dirty="0" smtClean="0"/>
              <a:t>    .  </a:t>
            </a:r>
          </a:p>
          <a:p>
            <a:pPr>
              <a:buNone/>
            </a:pPr>
            <a:r>
              <a:rPr lang="en-US" b="1" dirty="0" smtClean="0"/>
              <a:t>    .  </a:t>
            </a:r>
          </a:p>
          <a:p>
            <a:pPr>
              <a:buNone/>
            </a:pPr>
            <a:r>
              <a:rPr lang="en-US" b="1" dirty="0" smtClean="0"/>
              <a:t>    data_type memeberN;  </a:t>
            </a:r>
          </a:p>
          <a:p>
            <a:pPr>
              <a:buNone/>
            </a:pPr>
            <a:r>
              <a:rPr lang="en-US" b="1" dirty="0" smtClean="0"/>
              <a:t>};  </a:t>
            </a:r>
          </a:p>
          <a:p>
            <a:endParaRPr lang="en-US" dirty="0"/>
          </a:p>
        </p:txBody>
      </p:sp>
      <p:sp>
        <p:nvSpPr>
          <p:cNvPr id="2" name="Title 1"/>
          <p:cNvSpPr>
            <a:spLocks noGrp="1"/>
          </p:cNvSpPr>
          <p:nvPr>
            <p:ph type="title"/>
          </p:nvPr>
        </p:nvSpPr>
        <p:spPr/>
        <p:txBody>
          <a:bodyPr/>
          <a:lstStyle/>
          <a:p>
            <a:r>
              <a:rPr lang="en-US" dirty="0" smtClean="0"/>
              <a:t>UNION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idx="1"/>
          </p:nvPr>
        </p:nvSpPr>
        <p:spPr bwMode="auto">
          <a:xfrm>
            <a:off x="1524000" y="1752600"/>
            <a:ext cx="3105915"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int *a;//pointer to int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char *c;//pointer to char </a:t>
            </a:r>
          </a:p>
          <a:p>
            <a:pPr marL="0" lvl="0" indent="0" eaLnBrk="0" fontAlgn="base" hangingPunct="0">
              <a:spcBef>
                <a:spcPct val="0"/>
              </a:spcBef>
              <a:spcAft>
                <a:spcPct val="0"/>
              </a:spcAft>
              <a:buFont typeface="Wingdings" pitchFamily="2" charset="2"/>
              <a:buChar char="Ø"/>
            </a:pPr>
            <a:r>
              <a:rPr lang="en-US" sz="2000" dirty="0" smtClean="0">
                <a:latin typeface="Times New Roman" pitchFamily="18" charset="0"/>
                <a:cs typeface="Times New Roman" pitchFamily="18" charset="0"/>
              </a:rPr>
              <a:t>NULL pointer</a:t>
            </a:r>
          </a:p>
          <a:p>
            <a:pPr marL="0" lvl="0" indent="0" eaLnBrk="0" fontAlgn="base" hangingPunct="0">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Pointer</a:t>
            </a:r>
            <a:r>
              <a:rPr kumimoji="0" lang="en-US" sz="2000" b="0" i="0" u="none" strike="noStrike" cap="none" normalizeH="0" dirty="0" smtClean="0">
                <a:ln>
                  <a:noFill/>
                </a:ln>
                <a:solidFill>
                  <a:schemeClr val="tx1"/>
                </a:solidFill>
                <a:effectLst/>
                <a:latin typeface="Times New Roman" pitchFamily="18" charset="0"/>
                <a:cs typeface="Times New Roman" pitchFamily="18" charset="0"/>
              </a:rPr>
              <a:t> to pointer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 name="Title 1"/>
          <p:cNvSpPr>
            <a:spLocks noGrp="1"/>
          </p:cNvSpPr>
          <p:nvPr>
            <p:ph type="title"/>
          </p:nvPr>
        </p:nvSpPr>
        <p:spPr>
          <a:xfrm>
            <a:off x="533400" y="304800"/>
            <a:ext cx="8229600" cy="1143000"/>
          </a:xfrm>
        </p:spPr>
        <p:txBody>
          <a:bodyPr/>
          <a:lstStyle/>
          <a:p>
            <a:r>
              <a:rPr lang="en-US" dirty="0" smtClean="0"/>
              <a:t>C POINTERS</a:t>
            </a:r>
            <a:endParaRPr lang="en-US" dirty="0"/>
          </a:p>
        </p:txBody>
      </p:sp>
      <p:pic>
        <p:nvPicPr>
          <p:cNvPr id="4" name="Picture 3" descr="cpointer1.png"/>
          <p:cNvPicPr>
            <a:picLocks noChangeAspect="1"/>
          </p:cNvPicPr>
          <p:nvPr/>
        </p:nvPicPr>
        <p:blipFill>
          <a:blip r:embed="rId3"/>
          <a:stretch>
            <a:fillRect/>
          </a:stretch>
        </p:blipFill>
        <p:spPr>
          <a:xfrm>
            <a:off x="2514600" y="3200400"/>
            <a:ext cx="3847619" cy="1219048"/>
          </a:xfrm>
          <a:prstGeom prst="rect">
            <a:avLst/>
          </a:prstGeom>
        </p:spPr>
      </p:pic>
      <p:graphicFrame>
        <p:nvGraphicFramePr>
          <p:cNvPr id="5" name="Table 4"/>
          <p:cNvGraphicFramePr>
            <a:graphicFrameLocks noGrp="1"/>
          </p:cNvGraphicFramePr>
          <p:nvPr/>
        </p:nvGraphicFramePr>
        <p:xfrm>
          <a:off x="1219200" y="4343400"/>
          <a:ext cx="6096000" cy="2015736"/>
        </p:xfrm>
        <a:graphic>
          <a:graphicData uri="http://schemas.openxmlformats.org/drawingml/2006/table">
            <a:tbl>
              <a:tblPr/>
              <a:tblGrid>
                <a:gridCol w="2032000"/>
                <a:gridCol w="2032000"/>
                <a:gridCol w="2032000"/>
              </a:tblGrid>
              <a:tr h="1101336">
                <a:tc>
                  <a:txBody>
                    <a:bodyPr/>
                    <a:lstStyle/>
                    <a:p>
                      <a:r>
                        <a:rPr lang="en-US" dirty="0"/>
                        <a:t>&amp; (ampersand sign)</a:t>
                      </a:r>
                    </a:p>
                  </a:txBody>
                  <a:tcPr anchor="ctr">
                    <a:lnL>
                      <a:noFill/>
                    </a:lnL>
                    <a:lnR>
                      <a:noFill/>
                    </a:lnR>
                    <a:lnT>
                      <a:noFill/>
                    </a:lnT>
                    <a:lnB>
                      <a:noFill/>
                    </a:lnB>
                  </a:tcPr>
                </a:tc>
                <a:tc>
                  <a:txBody>
                    <a:bodyPr/>
                    <a:lstStyle/>
                    <a:p>
                      <a:r>
                        <a:rPr lang="en-US" dirty="0"/>
                        <a:t>address of operator</a:t>
                      </a:r>
                    </a:p>
                  </a:txBody>
                  <a:tcPr anchor="ctr">
                    <a:lnL>
                      <a:noFill/>
                    </a:lnL>
                    <a:lnR>
                      <a:noFill/>
                    </a:lnR>
                    <a:lnT>
                      <a:noFill/>
                    </a:lnT>
                    <a:lnB>
                      <a:noFill/>
                    </a:lnB>
                  </a:tcPr>
                </a:tc>
                <a:tc>
                  <a:txBody>
                    <a:bodyPr/>
                    <a:lstStyle/>
                    <a:p>
                      <a:r>
                        <a:rPr lang="en-US" dirty="0"/>
                        <a:t>determines the address of a variable.</a:t>
                      </a:r>
                    </a:p>
                  </a:txBody>
                  <a:tcPr anchor="ctr">
                    <a:lnL>
                      <a:noFill/>
                    </a:lnL>
                    <a:lnR>
                      <a:noFill/>
                    </a:lnR>
                    <a:lnT>
                      <a:noFill/>
                    </a:lnT>
                    <a:lnB>
                      <a:noFill/>
                    </a:lnB>
                  </a:tcPr>
                </a:tc>
              </a:tr>
              <a:tr h="224544">
                <a:tc>
                  <a:txBody>
                    <a:bodyPr/>
                    <a:lstStyle/>
                    <a:p>
                      <a:r>
                        <a:rPr lang="en-US" dirty="0"/>
                        <a:t>* (asterisk sign)</a:t>
                      </a:r>
                    </a:p>
                  </a:txBody>
                  <a:tcPr anchor="ctr">
                    <a:lnL>
                      <a:noFill/>
                    </a:lnL>
                    <a:lnR>
                      <a:noFill/>
                    </a:lnR>
                    <a:lnT>
                      <a:noFill/>
                    </a:lnT>
                    <a:lnB>
                      <a:noFill/>
                    </a:lnB>
                  </a:tcPr>
                </a:tc>
                <a:tc>
                  <a:txBody>
                    <a:bodyPr/>
                    <a:lstStyle/>
                    <a:p>
                      <a:r>
                        <a:rPr lang="en-US" dirty="0"/>
                        <a:t>indirection operator</a:t>
                      </a:r>
                    </a:p>
                  </a:txBody>
                  <a:tcPr anchor="ctr">
                    <a:lnL>
                      <a:noFill/>
                    </a:lnL>
                    <a:lnR>
                      <a:noFill/>
                    </a:lnR>
                    <a:lnT>
                      <a:noFill/>
                    </a:lnT>
                    <a:lnB>
                      <a:noFill/>
                    </a:lnB>
                  </a:tcPr>
                </a:tc>
                <a:tc>
                  <a:txBody>
                    <a:bodyPr/>
                    <a:lstStyle/>
                    <a:p>
                      <a:r>
                        <a:rPr lang="en-US" dirty="0"/>
                        <a:t>accesses the value at the address.</a:t>
                      </a:r>
                    </a:p>
                  </a:txBody>
                  <a:tcPr anchor="ctr">
                    <a:lnL>
                      <a:noFill/>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standardized </a:t>
            </a:r>
            <a:r>
              <a:rPr lang="en-US" dirty="0"/>
              <a:t>programming language </a:t>
            </a:r>
            <a:endParaRPr lang="en-US" dirty="0" smtClean="0"/>
          </a:p>
          <a:p>
            <a:r>
              <a:rPr lang="en-US" dirty="0"/>
              <a:t>Ken Thompson and Dennis Ritchie </a:t>
            </a:r>
            <a:endParaRPr lang="en-US" dirty="0" smtClean="0"/>
          </a:p>
          <a:p>
            <a:r>
              <a:rPr lang="en-US" dirty="0" smtClean="0"/>
              <a:t>C is considered as a middle level language </a:t>
            </a:r>
          </a:p>
          <a:p>
            <a:r>
              <a:rPr lang="en-US" dirty="0"/>
              <a:t>assembly level language</a:t>
            </a:r>
            <a:r>
              <a:rPr lang="en-US" dirty="0" smtClean="0"/>
              <a:t>.</a:t>
            </a:r>
          </a:p>
          <a:p>
            <a:r>
              <a:rPr lang="en-US" dirty="0"/>
              <a:t>user friendly </a:t>
            </a:r>
            <a:endParaRPr lang="en-US" dirty="0" smtClean="0"/>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a:bodyPr>
          <a:lstStyle/>
          <a:p>
            <a:r>
              <a:rPr lang="en-US" i="1" dirty="0" smtClean="0"/>
              <a:t>allocate memory at runtime</a:t>
            </a:r>
            <a:r>
              <a:rPr lang="en-US" b="1" dirty="0" smtClean="0"/>
              <a:t> </a:t>
            </a:r>
            <a:r>
              <a:rPr lang="en-US" dirty="0" smtClean="0"/>
              <a:t> </a:t>
            </a:r>
            <a:endParaRPr lang="en-US" i="1" dirty="0" smtClean="0"/>
          </a:p>
          <a:p>
            <a:r>
              <a:rPr lang="en-US" dirty="0" smtClean="0"/>
              <a:t>malloc()-single block </a:t>
            </a:r>
            <a:r>
              <a:rPr lang="en-US" b="1" dirty="0" smtClean="0"/>
              <a:t>ptr=(casttype*)malloc(byte-size)</a:t>
            </a:r>
            <a:endParaRPr lang="en-US" dirty="0" smtClean="0"/>
          </a:p>
          <a:p>
            <a:r>
              <a:rPr lang="en-US" dirty="0" smtClean="0"/>
              <a:t>calloc()-multiple block ptr</a:t>
            </a:r>
            <a:r>
              <a:rPr lang="en-US" b="1" dirty="0" smtClean="0"/>
              <a:t>=(cast-type*)calloc(number, byte-size) </a:t>
            </a:r>
          </a:p>
          <a:p>
            <a:r>
              <a:rPr lang="en-US" dirty="0" smtClean="0"/>
              <a:t>realloc()-reallocates the memory </a:t>
            </a:r>
            <a:r>
              <a:rPr lang="en-US" b="1" dirty="0" smtClean="0"/>
              <a:t>ptr=realloc(ptr, new-size) </a:t>
            </a:r>
            <a:r>
              <a:rPr lang="en-US" dirty="0" smtClean="0"/>
              <a:t> </a:t>
            </a:r>
          </a:p>
          <a:p>
            <a:r>
              <a:rPr lang="en-US" dirty="0" smtClean="0"/>
              <a:t>free()-frees the dynamically </a:t>
            </a:r>
            <a:r>
              <a:rPr lang="en-US" b="1" dirty="0" smtClean="0"/>
              <a:t>free(ptr)</a:t>
            </a:r>
            <a:r>
              <a:rPr lang="en-US" dirty="0" smtClean="0"/>
              <a:t> </a:t>
            </a:r>
          </a:p>
          <a:p>
            <a:r>
              <a:rPr lang="en-US" dirty="0" smtClean="0"/>
              <a:t>Allocated during </a:t>
            </a:r>
            <a:r>
              <a:rPr lang="en-US" smtClean="0"/>
              <a:t>compilation time.</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DYNAMIC &amp;STATIC MEMORY ALLOCATION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888" y="457200"/>
            <a:ext cx="8749511" cy="830997"/>
          </a:xfrm>
          <a:prstGeom prst="rect">
            <a:avLst/>
          </a:prstGeom>
          <a:noFill/>
        </p:spPr>
        <p:txBody>
          <a:bodyPr wrap="none" lIns="91440" tIns="45720" rIns="91440" bIns="45720">
            <a:spAutoFit/>
          </a:bodyPr>
          <a:lstStyle/>
          <a:p>
            <a:pPr algn="ctr"/>
            <a:r>
              <a:rPr lang="en-US" sz="4800" b="0" cap="none" spc="0" dirty="0" smtClean="0">
                <a:ln w="0"/>
                <a:gradFill>
                  <a:gsLst>
                    <a:gs pos="21000">
                      <a:srgbClr val="53575C"/>
                    </a:gs>
                    <a:gs pos="88000">
                      <a:srgbClr val="C5C7CA"/>
                    </a:gs>
                  </a:gsLst>
                  <a:lin ang="5400000"/>
                </a:gradFill>
                <a:effectLst/>
              </a:rPr>
              <a:t>Frequently  Asked Questions</a:t>
            </a:r>
            <a:endParaRPr lang="en-US" sz="4800" b="0" cap="none" spc="0" dirty="0">
              <a:ln w="0"/>
              <a:gradFill>
                <a:gsLst>
                  <a:gs pos="21000">
                    <a:srgbClr val="53575C"/>
                  </a:gs>
                  <a:gs pos="88000">
                    <a:srgbClr val="C5C7CA"/>
                  </a:gs>
                </a:gsLst>
                <a:lin ang="5400000"/>
              </a:gradFill>
              <a:effectLst/>
            </a:endParaRPr>
          </a:p>
        </p:txBody>
      </p:sp>
      <p:sp>
        <p:nvSpPr>
          <p:cNvPr id="7" name="TextBox 6"/>
          <p:cNvSpPr txBox="1"/>
          <p:nvPr/>
        </p:nvSpPr>
        <p:spPr>
          <a:xfrm>
            <a:off x="685800" y="1600200"/>
            <a:ext cx="6343403" cy="3139321"/>
          </a:xfrm>
          <a:prstGeom prst="rect">
            <a:avLst/>
          </a:prstGeom>
          <a:noFill/>
        </p:spPr>
        <p:txBody>
          <a:bodyPr wrap="none" rtlCol="0">
            <a:spAutoFit/>
          </a:bodyPr>
          <a:lstStyle/>
          <a:p>
            <a:pPr marL="342900" indent="-342900">
              <a:buFont typeface="+mj-lt"/>
              <a:buAutoNum type="arabicPeriod"/>
            </a:pPr>
            <a:r>
              <a:rPr lang="en-US" dirty="0"/>
              <a:t>How will you print “Hello World” without semicolon</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a:t>What is NULL pointer</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What is Dangling pointer</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What is memory leak? Why it should be </a:t>
            </a:r>
            <a:r>
              <a:rPr lang="en-US" dirty="0" smtClean="0"/>
              <a:t>avoided?</a:t>
            </a:r>
          </a:p>
          <a:p>
            <a:pPr marL="342900" indent="-342900">
              <a:buFont typeface="+mj-lt"/>
              <a:buAutoNum type="arabicPeriod"/>
            </a:pPr>
            <a:endParaRPr lang="en-US" dirty="0" smtClean="0"/>
          </a:p>
          <a:p>
            <a:pPr marL="342900" indent="-342900">
              <a:buFont typeface="+mj-lt"/>
              <a:buAutoNum type="arabicPeriod"/>
            </a:pPr>
            <a:r>
              <a:rPr lang="en-US" dirty="0" smtClean="0"/>
              <a:t>What </a:t>
            </a:r>
            <a:r>
              <a:rPr lang="en-US" dirty="0"/>
              <a:t>is difference between </a:t>
            </a:r>
            <a:r>
              <a:rPr lang="en-US" dirty="0" err="1"/>
              <a:t>i</a:t>
            </a:r>
            <a:r>
              <a:rPr lang="en-US" dirty="0"/>
              <a:t>++ and ++</a:t>
            </a:r>
            <a:r>
              <a:rPr lang="en-US" dirty="0" err="1"/>
              <a:t>i</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What is l-value?</a:t>
            </a:r>
          </a:p>
        </p:txBody>
      </p:sp>
    </p:spTree>
    <p:extLst>
      <p:ext uri="{BB962C8B-B14F-4D97-AF65-F5344CB8AC3E}">
        <p14:creationId xmlns:p14="http://schemas.microsoft.com/office/powerpoint/2010/main" val="21729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8057014" cy="4801314"/>
          </a:xfrm>
          <a:prstGeom prst="rect">
            <a:avLst/>
          </a:prstGeom>
          <a:noFill/>
        </p:spPr>
        <p:txBody>
          <a:bodyPr wrap="none" rtlCol="0">
            <a:spAutoFit/>
          </a:bodyPr>
          <a:lstStyle/>
          <a:p>
            <a:r>
              <a:rPr lang="en-US" b="1" dirty="0" smtClean="0"/>
              <a:t>7.</a:t>
            </a:r>
            <a:r>
              <a:rPr lang="en-US" dirty="0" smtClean="0"/>
              <a:t>How </a:t>
            </a:r>
            <a:r>
              <a:rPr lang="en-US" dirty="0"/>
              <a:t>will you print numbers from 1 to 100 without using loop</a:t>
            </a:r>
            <a:r>
              <a:rPr lang="en-US" dirty="0" smtClean="0"/>
              <a:t>?</a:t>
            </a:r>
          </a:p>
          <a:p>
            <a:endParaRPr lang="en-US" dirty="0" smtClean="0"/>
          </a:p>
          <a:p>
            <a:endParaRPr lang="en-US" dirty="0"/>
          </a:p>
          <a:p>
            <a:r>
              <a:rPr lang="en-US" dirty="0" smtClean="0"/>
              <a:t>8.</a:t>
            </a:r>
            <a:r>
              <a:rPr lang="en-US" dirty="0"/>
              <a:t> What is volatile keyword</a:t>
            </a:r>
            <a:r>
              <a:rPr lang="en-US" dirty="0" smtClean="0"/>
              <a:t>?</a:t>
            </a:r>
          </a:p>
          <a:p>
            <a:endParaRPr lang="en-US" dirty="0"/>
          </a:p>
          <a:p>
            <a:endParaRPr lang="en-US" dirty="0" smtClean="0"/>
          </a:p>
          <a:p>
            <a:endParaRPr lang="en-US" dirty="0"/>
          </a:p>
          <a:p>
            <a:r>
              <a:rPr lang="en-US" dirty="0" smtClean="0"/>
              <a:t>9.</a:t>
            </a:r>
            <a:r>
              <a:rPr lang="en-US" dirty="0"/>
              <a:t> What is the difference between Call by Value and Call by Reference</a:t>
            </a:r>
            <a:r>
              <a:rPr lang="en-US" dirty="0" smtClean="0"/>
              <a:t>?</a:t>
            </a:r>
          </a:p>
          <a:p>
            <a:endParaRPr lang="en-US" dirty="0" smtClean="0"/>
          </a:p>
          <a:p>
            <a:endParaRPr lang="en-US" dirty="0"/>
          </a:p>
          <a:p>
            <a:r>
              <a:rPr lang="en-US" dirty="0" smtClean="0"/>
              <a:t>10.</a:t>
            </a:r>
            <a:r>
              <a:rPr lang="en-US" dirty="0"/>
              <a:t> Can I use  “</a:t>
            </a:r>
            <a:r>
              <a:rPr lang="en-US" dirty="0" err="1"/>
              <a:t>int</a:t>
            </a:r>
            <a:r>
              <a:rPr lang="en-US" dirty="0"/>
              <a:t>” data type to store the value 32768? Why</a:t>
            </a:r>
            <a:r>
              <a:rPr lang="en-US" dirty="0" smtClean="0"/>
              <a:t>?</a:t>
            </a:r>
          </a:p>
          <a:p>
            <a:endParaRPr lang="en-US" dirty="0" smtClean="0"/>
          </a:p>
          <a:p>
            <a:endParaRPr lang="en-US" dirty="0"/>
          </a:p>
          <a:p>
            <a:r>
              <a:rPr lang="en-US" dirty="0" smtClean="0"/>
              <a:t>11.</a:t>
            </a:r>
            <a:r>
              <a:rPr lang="en-US" dirty="0"/>
              <a:t> What is wrong in this statement?  </a:t>
            </a:r>
            <a:r>
              <a:rPr lang="en-US" dirty="0" err="1"/>
              <a:t>scanf</a:t>
            </a:r>
            <a:r>
              <a:rPr lang="en-US" dirty="0"/>
              <a:t>(“%d”,</a:t>
            </a:r>
            <a:r>
              <a:rPr lang="en-US" dirty="0" err="1"/>
              <a:t>whatnumber</a:t>
            </a:r>
            <a:r>
              <a:rPr lang="en-US" dirty="0" smtClean="0"/>
              <a:t>);</a:t>
            </a:r>
          </a:p>
          <a:p>
            <a:endParaRPr lang="en-US" dirty="0" smtClean="0"/>
          </a:p>
          <a:p>
            <a:endParaRPr lang="en-US" dirty="0"/>
          </a:p>
          <a:p>
            <a:r>
              <a:rPr lang="en-US" dirty="0" smtClean="0"/>
              <a:t>12.</a:t>
            </a:r>
            <a:r>
              <a:rPr lang="en-US" dirty="0"/>
              <a:t> How do you generate random numbers in C?</a:t>
            </a:r>
            <a:endParaRPr lang="en-US" dirty="0" smtClean="0"/>
          </a:p>
        </p:txBody>
      </p:sp>
    </p:spTree>
    <p:extLst>
      <p:ext uri="{BB962C8B-B14F-4D97-AF65-F5344CB8AC3E}">
        <p14:creationId xmlns:p14="http://schemas.microsoft.com/office/powerpoint/2010/main" val="125077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569975" cy="5355312"/>
          </a:xfrm>
          <a:prstGeom prst="rect">
            <a:avLst/>
          </a:prstGeom>
          <a:noFill/>
        </p:spPr>
        <p:txBody>
          <a:bodyPr wrap="none" rtlCol="0">
            <a:spAutoFit/>
          </a:bodyPr>
          <a:lstStyle/>
          <a:p>
            <a:r>
              <a:rPr lang="en-US" dirty="0" smtClean="0"/>
              <a:t>13.</a:t>
            </a:r>
            <a:r>
              <a:rPr lang="en-US" dirty="0"/>
              <a:t> What are comments and how do you insert it in a C program</a:t>
            </a:r>
            <a:r>
              <a:rPr lang="en-US" dirty="0" smtClean="0"/>
              <a:t>?</a:t>
            </a:r>
          </a:p>
          <a:p>
            <a:endParaRPr lang="en-US" dirty="0"/>
          </a:p>
          <a:p>
            <a:r>
              <a:rPr lang="en-US" dirty="0" smtClean="0"/>
              <a:t>                 </a:t>
            </a:r>
          </a:p>
          <a:p>
            <a:r>
              <a:rPr lang="en-US" dirty="0" smtClean="0"/>
              <a:t>14.</a:t>
            </a:r>
            <a:r>
              <a:rPr lang="en-US" dirty="0"/>
              <a:t> What is debugging?</a:t>
            </a:r>
            <a:r>
              <a:rPr lang="en-US" dirty="0" smtClean="0"/>
              <a:t>      </a:t>
            </a:r>
          </a:p>
          <a:p>
            <a:endParaRPr lang="en-US" dirty="0" smtClean="0"/>
          </a:p>
          <a:p>
            <a:endParaRPr lang="en-US" dirty="0"/>
          </a:p>
          <a:p>
            <a:r>
              <a:rPr lang="en-US" dirty="0"/>
              <a:t>15.What does the &amp;&amp; operator do in a program code</a:t>
            </a:r>
            <a:r>
              <a:rPr lang="en-US" dirty="0" smtClean="0"/>
              <a:t>?</a:t>
            </a:r>
          </a:p>
          <a:p>
            <a:endParaRPr lang="en-US" dirty="0"/>
          </a:p>
          <a:p>
            <a:endParaRPr lang="en-US" dirty="0"/>
          </a:p>
          <a:p>
            <a:r>
              <a:rPr lang="en-US" dirty="0"/>
              <a:t>16.In C programming, what command or code can be used to </a:t>
            </a:r>
            <a:r>
              <a:rPr lang="en-US" dirty="0" smtClean="0"/>
              <a:t>determine</a:t>
            </a:r>
          </a:p>
          <a:p>
            <a:r>
              <a:rPr lang="en-US" dirty="0" smtClean="0"/>
              <a:t> </a:t>
            </a:r>
            <a:r>
              <a:rPr lang="en-US" dirty="0"/>
              <a:t>if a number of odd or even</a:t>
            </a:r>
            <a:r>
              <a:rPr lang="en-US" dirty="0" smtClean="0"/>
              <a:t>?</a:t>
            </a:r>
          </a:p>
          <a:p>
            <a:endParaRPr lang="en-US" dirty="0"/>
          </a:p>
          <a:p>
            <a:endParaRPr lang="en-US" dirty="0"/>
          </a:p>
          <a:p>
            <a:r>
              <a:rPr lang="en-US" dirty="0"/>
              <a:t>17.What does the format %10.2 mean when included in a </a:t>
            </a:r>
            <a:r>
              <a:rPr lang="en-US" dirty="0" err="1"/>
              <a:t>printf</a:t>
            </a:r>
            <a:r>
              <a:rPr lang="en-US" dirty="0"/>
              <a:t> statement?</a:t>
            </a:r>
          </a:p>
          <a:p>
            <a:endParaRPr lang="en-US" dirty="0"/>
          </a:p>
          <a:p>
            <a:endParaRPr lang="en-US" dirty="0"/>
          </a:p>
          <a:p>
            <a:r>
              <a:rPr lang="en-US" dirty="0"/>
              <a:t>18.What is || operator and how does it function in a program?</a:t>
            </a:r>
          </a:p>
          <a:p>
            <a:endParaRPr lang="en-US" dirty="0"/>
          </a:p>
          <a:p>
            <a:endParaRPr lang="en-US" dirty="0"/>
          </a:p>
        </p:txBody>
      </p:sp>
    </p:spTree>
    <p:extLst>
      <p:ext uri="{BB962C8B-B14F-4D97-AF65-F5344CB8AC3E}">
        <p14:creationId xmlns:p14="http://schemas.microsoft.com/office/powerpoint/2010/main" val="80938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609600"/>
            <a:ext cx="5715000" cy="4801314"/>
          </a:xfrm>
          <a:prstGeom prst="rect">
            <a:avLst/>
          </a:prstGeom>
          <a:noFill/>
        </p:spPr>
        <p:txBody>
          <a:bodyPr wrap="square" rtlCol="0">
            <a:spAutoFit/>
          </a:bodyPr>
          <a:lstStyle/>
          <a:p>
            <a:r>
              <a:rPr lang="en-US" dirty="0" smtClean="0"/>
              <a:t>19.</a:t>
            </a:r>
            <a:r>
              <a:rPr lang="en-US" dirty="0"/>
              <a:t> What are preprocessor directives</a:t>
            </a:r>
            <a:r>
              <a:rPr lang="en-US" dirty="0" smtClean="0"/>
              <a:t>?</a:t>
            </a:r>
          </a:p>
          <a:p>
            <a:endParaRPr lang="en-US" dirty="0" smtClean="0"/>
          </a:p>
          <a:p>
            <a:endParaRPr lang="en-US" dirty="0" smtClean="0"/>
          </a:p>
          <a:p>
            <a:r>
              <a:rPr lang="en-US" dirty="0" smtClean="0"/>
              <a:t>20</a:t>
            </a:r>
            <a:r>
              <a:rPr lang="en-US" dirty="0"/>
              <a:t>. What are linked list</a:t>
            </a:r>
            <a:r>
              <a:rPr lang="en-US" dirty="0" smtClean="0"/>
              <a:t>?</a:t>
            </a:r>
          </a:p>
          <a:p>
            <a:endParaRPr lang="en-US" dirty="0" smtClean="0"/>
          </a:p>
          <a:p>
            <a:endParaRPr lang="en-US" dirty="0"/>
          </a:p>
          <a:p>
            <a:r>
              <a:rPr lang="en-US" dirty="0"/>
              <a:t>21. What is FIFO</a:t>
            </a:r>
            <a:r>
              <a:rPr lang="en-US" dirty="0" smtClean="0"/>
              <a:t>?</a:t>
            </a:r>
          </a:p>
          <a:p>
            <a:endParaRPr lang="en-US" dirty="0" smtClean="0"/>
          </a:p>
          <a:p>
            <a:endParaRPr lang="en-US" dirty="0"/>
          </a:p>
          <a:p>
            <a:r>
              <a:rPr lang="en-US" dirty="0"/>
              <a:t>22. What are binary trees</a:t>
            </a:r>
            <a:r>
              <a:rPr lang="en-US" dirty="0" smtClean="0"/>
              <a:t>?</a:t>
            </a:r>
          </a:p>
          <a:p>
            <a:endParaRPr lang="en-US" dirty="0" smtClean="0"/>
          </a:p>
          <a:p>
            <a:endParaRPr lang="en-US" dirty="0"/>
          </a:p>
          <a:p>
            <a:r>
              <a:rPr lang="en-US" dirty="0"/>
              <a:t>23. What is an endless loop</a:t>
            </a:r>
            <a:r>
              <a:rPr lang="en-US" dirty="0" smtClean="0"/>
              <a:t>?</a:t>
            </a:r>
          </a:p>
          <a:p>
            <a:endParaRPr lang="en-US" dirty="0" smtClean="0"/>
          </a:p>
          <a:p>
            <a:endParaRPr lang="en-US" dirty="0"/>
          </a:p>
          <a:p>
            <a:r>
              <a:rPr lang="en-US" dirty="0"/>
              <a:t>24. What is wrong with this program statement? void = 10;</a:t>
            </a:r>
          </a:p>
        </p:txBody>
      </p:sp>
    </p:spTree>
    <p:extLst>
      <p:ext uri="{BB962C8B-B14F-4D97-AF65-F5344CB8AC3E}">
        <p14:creationId xmlns:p14="http://schemas.microsoft.com/office/powerpoint/2010/main" val="871085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6934200" cy="4801314"/>
          </a:xfrm>
          <a:prstGeom prst="rect">
            <a:avLst/>
          </a:prstGeom>
          <a:noFill/>
        </p:spPr>
        <p:txBody>
          <a:bodyPr wrap="square" rtlCol="0">
            <a:spAutoFit/>
          </a:bodyPr>
          <a:lstStyle/>
          <a:p>
            <a:r>
              <a:rPr lang="en-US" dirty="0"/>
              <a:t>25. Is this program statement valid? INT = 10.50</a:t>
            </a:r>
            <a:r>
              <a:rPr lang="en-US" dirty="0" smtClean="0"/>
              <a:t>;</a:t>
            </a:r>
          </a:p>
          <a:p>
            <a:endParaRPr lang="en-US" dirty="0"/>
          </a:p>
          <a:p>
            <a:endParaRPr lang="en-US" dirty="0" smtClean="0"/>
          </a:p>
          <a:p>
            <a:r>
              <a:rPr lang="en-US" dirty="0"/>
              <a:t>26. What are actual arguments</a:t>
            </a:r>
            <a:r>
              <a:rPr lang="en-US" dirty="0" smtClean="0"/>
              <a:t>?</a:t>
            </a:r>
          </a:p>
          <a:p>
            <a:endParaRPr lang="en-US" dirty="0" smtClean="0"/>
          </a:p>
          <a:p>
            <a:endParaRPr lang="en-US" dirty="0"/>
          </a:p>
          <a:p>
            <a:r>
              <a:rPr lang="en-US" dirty="0"/>
              <a:t>27. What are formal parameters</a:t>
            </a:r>
            <a:r>
              <a:rPr lang="en-US" dirty="0" smtClean="0"/>
              <a:t>?</a:t>
            </a:r>
          </a:p>
          <a:p>
            <a:endParaRPr lang="en-US" dirty="0" smtClean="0"/>
          </a:p>
          <a:p>
            <a:endParaRPr lang="en-US" dirty="0"/>
          </a:p>
          <a:p>
            <a:r>
              <a:rPr lang="en-US" dirty="0"/>
              <a:t>28. What are run-time errors</a:t>
            </a:r>
            <a:r>
              <a:rPr lang="en-US" dirty="0" smtClean="0"/>
              <a:t>?</a:t>
            </a:r>
          </a:p>
          <a:p>
            <a:endParaRPr lang="en-US" dirty="0" smtClean="0"/>
          </a:p>
          <a:p>
            <a:endParaRPr lang="en-US" dirty="0"/>
          </a:p>
          <a:p>
            <a:r>
              <a:rPr lang="en-US" dirty="0"/>
              <a:t>29. What is the difference between functions abs() and </a:t>
            </a:r>
            <a:r>
              <a:rPr lang="en-US" dirty="0" err="1"/>
              <a:t>fabs</a:t>
            </a:r>
            <a:r>
              <a:rPr lang="en-US" dirty="0" smtClean="0"/>
              <a:t>()?</a:t>
            </a:r>
          </a:p>
          <a:p>
            <a:endParaRPr lang="en-US" dirty="0" smtClean="0"/>
          </a:p>
          <a:p>
            <a:endParaRPr lang="en-US" dirty="0"/>
          </a:p>
          <a:p>
            <a:r>
              <a:rPr lang="en-US" dirty="0"/>
              <a:t>30. What are enumerated types?</a:t>
            </a:r>
          </a:p>
        </p:txBody>
      </p:sp>
    </p:spTree>
    <p:extLst>
      <p:ext uri="{BB962C8B-B14F-4D97-AF65-F5344CB8AC3E}">
        <p14:creationId xmlns:p14="http://schemas.microsoft.com/office/powerpoint/2010/main" val="62618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8358378" cy="4524315"/>
          </a:xfrm>
          <a:prstGeom prst="rect">
            <a:avLst/>
          </a:prstGeom>
          <a:noFill/>
        </p:spPr>
        <p:txBody>
          <a:bodyPr wrap="none" rtlCol="0">
            <a:spAutoFit/>
          </a:bodyPr>
          <a:lstStyle/>
          <a:p>
            <a:r>
              <a:rPr lang="en-US" dirty="0"/>
              <a:t>31. Is it possible to have a function as a parameter in another function?  </a:t>
            </a:r>
            <a:endParaRPr lang="en-US" dirty="0" smtClean="0"/>
          </a:p>
          <a:p>
            <a:r>
              <a:rPr lang="en-US" dirty="0" smtClean="0"/>
              <a:t>  </a:t>
            </a:r>
          </a:p>
          <a:p>
            <a:endParaRPr lang="en-US" dirty="0"/>
          </a:p>
          <a:p>
            <a:pPr marL="342900" indent="-342900">
              <a:buAutoNum type="arabicPlain" startAt="32"/>
            </a:pPr>
            <a:r>
              <a:rPr lang="en-US" dirty="0" smtClean="0"/>
              <a:t>What </a:t>
            </a:r>
            <a:r>
              <a:rPr lang="en-US" dirty="0"/>
              <a:t>are multidimensional arrays</a:t>
            </a:r>
            <a:r>
              <a:rPr lang="en-US" dirty="0" smtClean="0"/>
              <a:t>?</a:t>
            </a:r>
          </a:p>
          <a:p>
            <a:pPr marL="342900" indent="-342900">
              <a:buAutoNum type="arabicPlain" startAt="32"/>
            </a:pPr>
            <a:endParaRPr lang="en-US" dirty="0" smtClean="0"/>
          </a:p>
          <a:p>
            <a:endParaRPr lang="en-US" dirty="0" smtClean="0"/>
          </a:p>
          <a:p>
            <a:r>
              <a:rPr lang="en-US" dirty="0" smtClean="0"/>
              <a:t>33.What </a:t>
            </a:r>
            <a:r>
              <a:rPr lang="en-US" dirty="0"/>
              <a:t>is the difference between functions </a:t>
            </a:r>
            <a:r>
              <a:rPr lang="en-US" dirty="0" err="1"/>
              <a:t>getch</a:t>
            </a:r>
            <a:r>
              <a:rPr lang="en-US" dirty="0"/>
              <a:t>() and </a:t>
            </a:r>
            <a:r>
              <a:rPr lang="en-US" dirty="0" err="1"/>
              <a:t>getche</a:t>
            </a:r>
            <a:r>
              <a:rPr lang="en-US" dirty="0" smtClean="0"/>
              <a:t>()?</a:t>
            </a:r>
          </a:p>
          <a:p>
            <a:endParaRPr lang="en-US" dirty="0" smtClean="0"/>
          </a:p>
          <a:p>
            <a:endParaRPr lang="en-US" dirty="0" smtClean="0"/>
          </a:p>
          <a:p>
            <a:r>
              <a:rPr lang="en-US" dirty="0" smtClean="0"/>
              <a:t>34.Which </a:t>
            </a:r>
            <a:r>
              <a:rPr lang="en-US" dirty="0"/>
              <a:t>function in C can be used to append a string to another string</a:t>
            </a:r>
            <a:r>
              <a:rPr lang="en-US" dirty="0" smtClean="0"/>
              <a:t>?</a:t>
            </a:r>
          </a:p>
          <a:p>
            <a:endParaRPr lang="en-US" dirty="0" smtClean="0"/>
          </a:p>
          <a:p>
            <a:endParaRPr lang="en-US" dirty="0"/>
          </a:p>
          <a:p>
            <a:r>
              <a:rPr lang="en-US" dirty="0"/>
              <a:t>35. What is gets() function</a:t>
            </a:r>
            <a:r>
              <a:rPr lang="en-US" dirty="0" smtClean="0"/>
              <a:t>?</a:t>
            </a:r>
          </a:p>
          <a:p>
            <a:endParaRPr lang="en-US" dirty="0"/>
          </a:p>
          <a:p>
            <a:endParaRPr lang="en-US" dirty="0" smtClean="0"/>
          </a:p>
          <a:p>
            <a:r>
              <a:rPr lang="en-US" dirty="0"/>
              <a:t>36. Is there a built-in function in C that can be used for sorting data?</a:t>
            </a:r>
          </a:p>
        </p:txBody>
      </p:sp>
    </p:spTree>
    <p:extLst>
      <p:ext uri="{BB962C8B-B14F-4D97-AF65-F5344CB8AC3E}">
        <p14:creationId xmlns:p14="http://schemas.microsoft.com/office/powerpoint/2010/main" val="273880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features.jpg"/>
          <p:cNvPicPr>
            <a:picLocks noGrp="1" noChangeAspect="1"/>
          </p:cNvPicPr>
          <p:nvPr>
            <p:ph idx="1"/>
          </p:nvPr>
        </p:nvPicPr>
        <p:blipFill>
          <a:blip r:embed="rId3"/>
          <a:stretch>
            <a:fillRect/>
          </a:stretch>
        </p:blipFill>
        <p:spPr>
          <a:xfrm>
            <a:off x="1456909" y="1481138"/>
            <a:ext cx="6230182" cy="4525962"/>
          </a:xfrm>
        </p:spPr>
      </p:pic>
      <p:sp>
        <p:nvSpPr>
          <p:cNvPr id="2" name="Title 1"/>
          <p:cNvSpPr>
            <a:spLocks noGrp="1"/>
          </p:cNvSpPr>
          <p:nvPr>
            <p:ph type="title"/>
          </p:nvPr>
        </p:nvSpPr>
        <p:spPr/>
        <p:txBody>
          <a:bodyPr/>
          <a:lstStyle/>
          <a:p>
            <a:r>
              <a:rPr lang="en-US" dirty="0" smtClean="0"/>
              <a:t>FEATURES OF C LANGUAGE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Documentation section</a:t>
            </a:r>
          </a:p>
          <a:p>
            <a:r>
              <a:rPr lang="en-US" dirty="0" smtClean="0"/>
              <a:t>Preprocessor </a:t>
            </a:r>
            <a:r>
              <a:rPr lang="en-US" dirty="0"/>
              <a:t>Commands </a:t>
            </a:r>
            <a:endParaRPr lang="en-US" dirty="0" smtClean="0"/>
          </a:p>
          <a:p>
            <a:r>
              <a:rPr lang="en-US" dirty="0" smtClean="0"/>
              <a:t>Type </a:t>
            </a:r>
            <a:r>
              <a:rPr lang="en-US" dirty="0"/>
              <a:t>definitions </a:t>
            </a:r>
            <a:endParaRPr lang="en-US" dirty="0" smtClean="0"/>
          </a:p>
          <a:p>
            <a:r>
              <a:rPr lang="en-US" dirty="0" smtClean="0"/>
              <a:t>Function </a:t>
            </a:r>
            <a:r>
              <a:rPr lang="en-US" dirty="0"/>
              <a:t>prototypes -- declare function types and variables passed to function. </a:t>
            </a:r>
            <a:endParaRPr lang="en-US" dirty="0" smtClean="0"/>
          </a:p>
          <a:p>
            <a:r>
              <a:rPr lang="en-US" dirty="0" smtClean="0"/>
              <a:t>Variables</a:t>
            </a:r>
          </a:p>
          <a:p>
            <a:r>
              <a:rPr lang="en-US" dirty="0" smtClean="0"/>
              <a:t>Functions</a:t>
            </a:r>
            <a:r>
              <a:rPr lang="en-US" dirty="0"/>
              <a:t> </a:t>
            </a:r>
            <a:endParaRPr lang="en-US" dirty="0" smtClean="0"/>
          </a:p>
          <a:p>
            <a:r>
              <a:rPr lang="en-US" dirty="0"/>
              <a:t>We must have a main() function. </a:t>
            </a:r>
          </a:p>
        </p:txBody>
      </p:sp>
      <p:sp>
        <p:nvSpPr>
          <p:cNvPr id="2" name="Title 1"/>
          <p:cNvSpPr>
            <a:spLocks noGrp="1"/>
          </p:cNvSpPr>
          <p:nvPr>
            <p:ph type="title"/>
          </p:nvPr>
        </p:nvSpPr>
        <p:spPr/>
        <p:txBody>
          <a:bodyPr/>
          <a:lstStyle/>
          <a:p>
            <a:r>
              <a:rPr lang="en-US" dirty="0" smtClean="0"/>
              <a:t>STRUCTURE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converts human readable code into machine readable </a:t>
            </a:r>
            <a:r>
              <a:rPr lang="en-US" dirty="0" smtClean="0"/>
              <a:t>code,IDE</a:t>
            </a:r>
          </a:p>
          <a:p>
            <a:r>
              <a:rPr lang="en-US" dirty="0"/>
              <a:t>converts assembly level </a:t>
            </a:r>
            <a:r>
              <a:rPr lang="en-US" dirty="0" smtClean="0"/>
              <a:t>language </a:t>
            </a:r>
            <a:r>
              <a:rPr lang="en-US" dirty="0"/>
              <a:t>into machine level language</a:t>
            </a:r>
            <a:r>
              <a:rPr lang="en-US" dirty="0" smtClean="0"/>
              <a:t>.</a:t>
            </a:r>
          </a:p>
          <a:p>
            <a:r>
              <a:rPr lang="en-US" dirty="0"/>
              <a:t>converts source code into intermediate code</a:t>
            </a:r>
            <a:endParaRPr lang="en-US" dirty="0" smtClean="0"/>
          </a:p>
          <a:p>
            <a:endParaRPr lang="en-US" dirty="0"/>
          </a:p>
        </p:txBody>
      </p:sp>
      <p:sp>
        <p:nvSpPr>
          <p:cNvPr id="2" name="Title 1"/>
          <p:cNvSpPr>
            <a:spLocks noGrp="1"/>
          </p:cNvSpPr>
          <p:nvPr>
            <p:ph type="title"/>
          </p:nvPr>
        </p:nvSpPr>
        <p:spPr>
          <a:xfrm>
            <a:off x="0" y="274638"/>
            <a:ext cx="8686800" cy="1143000"/>
          </a:xfrm>
        </p:spPr>
        <p:txBody>
          <a:bodyPr>
            <a:normAutofit fontScale="90000"/>
          </a:bodyPr>
          <a:lstStyle/>
          <a:p>
            <a:r>
              <a:rPr lang="en-US" dirty="0" smtClean="0"/>
              <a:t> COMPILER,ASSEMBLER,INTERPRETER</a:t>
            </a:r>
            <a:endParaRPr lang="en-US" dirty="0"/>
          </a:p>
        </p:txBody>
      </p:sp>
      <p:sp>
        <p:nvSpPr>
          <p:cNvPr id="1025" name="Rectangle 1"/>
          <p:cNvSpPr>
            <a:spLocks noChangeArrowheads="1"/>
          </p:cNvSpPr>
          <p:nvPr/>
        </p:nvSpPr>
        <p:spPr bwMode="auto">
          <a:xfrm>
            <a:off x="0" y="0"/>
            <a:ext cx="45719"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function declaration and macro definition </a:t>
            </a:r>
            <a:endParaRPr lang="en-US" dirty="0" smtClean="0"/>
          </a:p>
          <a:p>
            <a:r>
              <a:rPr lang="en-US" dirty="0"/>
              <a:t>C program using “#include &lt;file_name.h</a:t>
            </a:r>
            <a:r>
              <a:rPr lang="en-US" dirty="0" smtClean="0"/>
              <a:t>&gt;”</a:t>
            </a:r>
          </a:p>
          <a:p>
            <a:r>
              <a:rPr lang="en-US" dirty="0" smtClean="0"/>
              <a:t> </a:t>
            </a:r>
            <a:r>
              <a:rPr lang="en-US" dirty="0"/>
              <a:t>all C code of the header files are included in C program. </a:t>
            </a:r>
          </a:p>
        </p:txBody>
      </p:sp>
      <p:sp>
        <p:nvSpPr>
          <p:cNvPr id="2" name="Title 1"/>
          <p:cNvSpPr>
            <a:spLocks noGrp="1"/>
          </p:cNvSpPr>
          <p:nvPr>
            <p:ph type="title"/>
          </p:nvPr>
        </p:nvSpPr>
        <p:spPr/>
        <p:txBody>
          <a:bodyPr/>
          <a:lstStyle/>
          <a:p>
            <a:r>
              <a:rPr lang="en-US" dirty="0" smtClean="0"/>
              <a:t>HEADER FILE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Type of data</a:t>
            </a:r>
          </a:p>
          <a:p>
            <a:r>
              <a:rPr lang="en-US" dirty="0" smtClean="0"/>
              <a:t>data storage format</a:t>
            </a:r>
          </a:p>
          <a:p>
            <a:r>
              <a:rPr lang="en-US" dirty="0"/>
              <a:t>to define a </a:t>
            </a:r>
            <a:r>
              <a:rPr lang="en-US" dirty="0" smtClean="0"/>
              <a:t>variable</a:t>
            </a:r>
          </a:p>
          <a:p>
            <a:r>
              <a:rPr lang="en-US" dirty="0"/>
              <a:t>Size of variable, constant and array </a:t>
            </a:r>
            <a:r>
              <a:rPr lang="en-US" dirty="0" smtClean="0"/>
              <a:t> </a:t>
            </a:r>
            <a:endParaRPr lang="en-US" dirty="0"/>
          </a:p>
        </p:txBody>
      </p:sp>
      <p:sp>
        <p:nvSpPr>
          <p:cNvPr id="2" name="Title 1"/>
          <p:cNvSpPr>
            <a:spLocks noGrp="1"/>
          </p:cNvSpPr>
          <p:nvPr>
            <p:ph type="title"/>
          </p:nvPr>
        </p:nvSpPr>
        <p:spPr/>
        <p:txBody>
          <a:bodyPr/>
          <a:lstStyle/>
          <a:p>
            <a:r>
              <a:rPr lang="en-US" dirty="0" smtClean="0"/>
              <a:t>DATA TYPES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variable</a:t>
            </a:r>
            <a:r>
              <a:rPr lang="en-US" dirty="0" smtClean="0"/>
              <a:t> is a name of memory location</a:t>
            </a:r>
          </a:p>
          <a:p>
            <a:r>
              <a:rPr lang="en-US" b="1" dirty="0" smtClean="0"/>
              <a:t>type variable_list;</a:t>
            </a:r>
          </a:p>
          <a:p>
            <a:r>
              <a:rPr lang="en-US" dirty="0" smtClean="0"/>
              <a:t>There are many types of variables in c:</a:t>
            </a:r>
          </a:p>
          <a:p>
            <a:pPr>
              <a:buNone/>
            </a:pPr>
            <a:r>
              <a:rPr lang="en-US" dirty="0" smtClean="0"/>
              <a:t>          local variable</a:t>
            </a:r>
          </a:p>
          <a:p>
            <a:pPr>
              <a:buNone/>
            </a:pPr>
            <a:r>
              <a:rPr lang="en-US" dirty="0" smtClean="0"/>
              <a:t>          global variable</a:t>
            </a:r>
          </a:p>
          <a:p>
            <a:pPr>
              <a:buNone/>
            </a:pPr>
            <a:r>
              <a:rPr lang="en-US" dirty="0" smtClean="0"/>
              <a:t>         static variable</a:t>
            </a:r>
          </a:p>
          <a:p>
            <a:pPr>
              <a:buNone/>
            </a:pPr>
            <a:r>
              <a:rPr lang="en-US" dirty="0" smtClean="0"/>
              <a:t>         automatic variable</a:t>
            </a:r>
          </a:p>
          <a:p>
            <a:pPr>
              <a:buNone/>
            </a:pPr>
            <a:r>
              <a:rPr lang="en-US" dirty="0" smtClean="0"/>
              <a:t>         external variable</a:t>
            </a:r>
          </a:p>
          <a:p>
            <a:endParaRPr lang="en-US" dirty="0"/>
          </a:p>
        </p:txBody>
      </p:sp>
      <p:sp>
        <p:nvSpPr>
          <p:cNvPr id="2" name="Title 1"/>
          <p:cNvSpPr>
            <a:spLocks noGrp="1"/>
          </p:cNvSpPr>
          <p:nvPr>
            <p:ph type="title"/>
          </p:nvPr>
        </p:nvSpPr>
        <p:spPr/>
        <p:txBody>
          <a:bodyPr/>
          <a:lstStyle/>
          <a:p>
            <a:r>
              <a:rPr lang="en-US" dirty="0" smtClean="0"/>
              <a:t>VARIABLES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scope and the life time of a function or a variable </a:t>
            </a:r>
            <a:endParaRPr lang="en-US" dirty="0"/>
          </a:p>
          <a:p>
            <a:r>
              <a:rPr lang="en-US" dirty="0" smtClean="0"/>
              <a:t>Register-special storage </a:t>
            </a:r>
            <a:r>
              <a:rPr lang="en-US" smtClean="0"/>
              <a:t>with in CPU</a:t>
            </a:r>
            <a:endParaRPr lang="en-US" dirty="0" smtClean="0"/>
          </a:p>
          <a:p>
            <a:r>
              <a:rPr lang="en-US" dirty="0" smtClean="0"/>
              <a:t> static-retained through out the program</a:t>
            </a:r>
          </a:p>
          <a:p>
            <a:r>
              <a:rPr lang="en-US" dirty="0" smtClean="0"/>
              <a:t> auto –without ay storage class</a:t>
            </a:r>
          </a:p>
          <a:p>
            <a:r>
              <a:rPr lang="en-US" dirty="0" smtClean="0"/>
              <a:t> extern-out of the main()</a:t>
            </a:r>
            <a:endParaRPr lang="en-US" dirty="0"/>
          </a:p>
        </p:txBody>
      </p:sp>
      <p:sp>
        <p:nvSpPr>
          <p:cNvPr id="2" name="Title 1"/>
          <p:cNvSpPr>
            <a:spLocks noGrp="1"/>
          </p:cNvSpPr>
          <p:nvPr>
            <p:ph type="title"/>
          </p:nvPr>
        </p:nvSpPr>
        <p:spPr/>
        <p:txBody>
          <a:bodyPr/>
          <a:lstStyle/>
          <a:p>
            <a:r>
              <a:rPr lang="en-US" dirty="0" smtClean="0"/>
              <a:t>STORAGE CLASSES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477</TotalTime>
  <Words>4093</Words>
  <Application>Microsoft Office PowerPoint</Application>
  <PresentationFormat>On-screen Show (4:3)</PresentationFormat>
  <Paragraphs>693</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Lucida Sans Unicode</vt:lpstr>
      <vt:lpstr>Times New Roman</vt:lpstr>
      <vt:lpstr>Verdana</vt:lpstr>
      <vt:lpstr>Wingdings</vt:lpstr>
      <vt:lpstr>Wingdings 2</vt:lpstr>
      <vt:lpstr>Wingdings 3</vt:lpstr>
      <vt:lpstr>Concourse</vt:lpstr>
      <vt:lpstr>C LANGUAGE </vt:lpstr>
      <vt:lpstr>INTRODUCTION</vt:lpstr>
      <vt:lpstr>FEATURES OF C LANGUAGE</vt:lpstr>
      <vt:lpstr>STRUCTURE</vt:lpstr>
      <vt:lpstr> COMPILER,ASSEMBLER,INTERPRETER</vt:lpstr>
      <vt:lpstr>HEADER FILE</vt:lpstr>
      <vt:lpstr>DATA TYPES</vt:lpstr>
      <vt:lpstr>VARIABLES</vt:lpstr>
      <vt:lpstr>STORAGE CLASSES</vt:lpstr>
      <vt:lpstr>TOKENS</vt:lpstr>
      <vt:lpstr>OPERATORS</vt:lpstr>
      <vt:lpstr>PRINTF() &amp; SCANF()</vt:lpstr>
      <vt:lpstr>LOOP  CONTROL  STATEMENTS</vt:lpstr>
      <vt:lpstr>ARRAY</vt:lpstr>
      <vt:lpstr>STRING</vt:lpstr>
      <vt:lpstr>FUNCTIONS IN C</vt:lpstr>
      <vt:lpstr>STRUCTURE</vt:lpstr>
      <vt:lpstr>UNION</vt:lpstr>
      <vt:lpstr>C POINTERS</vt:lpstr>
      <vt:lpstr>DYNAMIC &amp;STATIC MEMORY ALLOCATION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stc</dc:creator>
  <cp:lastModifiedBy>aathavan</cp:lastModifiedBy>
  <cp:revision>51</cp:revision>
  <dcterms:created xsi:type="dcterms:W3CDTF">2016-05-02T06:43:51Z</dcterms:created>
  <dcterms:modified xsi:type="dcterms:W3CDTF">2016-05-05T06:56:42Z</dcterms:modified>
</cp:coreProperties>
</file>