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1" r:id="rId5"/>
    <p:sldId id="262" r:id="rId6"/>
    <p:sldId id="263" r:id="rId7"/>
    <p:sldId id="264" r:id="rId8"/>
    <p:sldId id="265" r:id="rId9"/>
    <p:sldId id="266" r:id="rId10"/>
    <p:sldId id="267" r:id="rId11"/>
    <p:sldId id="268" r:id="rId12"/>
    <p:sldId id="259" r:id="rId13"/>
  </p:sldIdLst>
  <p:sldSz cx="12192000" cy="6858000"/>
  <p:notesSz cx="6858000" cy="9144000"/>
  <p:embeddedFontLst>
    <p:embeddedFont>
      <p:font typeface="Lato Black" panose="020F0502020204030203" pitchFamily="34" charset="0"/>
      <p:bold r:id="rId15"/>
      <p:boldItalic r:id="rId16"/>
    </p:embeddedFont>
    <p:embeddedFont>
      <p:font typeface="Libre Baskerville" panose="02000000000000000000" pitchFamily="2"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7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narasimharaodevisett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Devisetti31/DATA-ANALYSI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i="0" dirty="0">
                <a:solidFill>
                  <a:srgbClr val="000000"/>
                </a:solidFill>
                <a:effectLst/>
                <a:latin typeface="Times New Roman" panose="02020603050405020304" pitchFamily="18" charset="0"/>
                <a:cs typeface="Times New Roman" panose="02020603050405020304" pitchFamily="18" charset="0"/>
              </a:rPr>
              <a:t>Exploratory Data Analysis (EDA) on AMEO 2015</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AA059-B5B7-C282-5D9D-38C15622700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092761B9-8372-B9F0-65C5-0F0EB1AC0AE8}"/>
              </a:ext>
            </a:extLst>
          </p:cNvPr>
          <p:cNvSpPr>
            <a:spLocks noGrp="1"/>
          </p:cNvSpPr>
          <p:nvPr>
            <p:ph type="body" idx="1"/>
          </p:nvPr>
        </p:nvSpPr>
        <p:spPr>
          <a:xfrm>
            <a:off x="0" y="340242"/>
            <a:ext cx="11353800" cy="5836721"/>
          </a:xfrm>
        </p:spPr>
        <p:txBody>
          <a:bodyPr/>
          <a:lstStyle/>
          <a:p>
            <a:pPr marL="114300" indent="0">
              <a:buNone/>
            </a:pPr>
            <a:r>
              <a:rPr lang="en-IN" sz="4000" b="1" dirty="0">
                <a:solidFill>
                  <a:srgbClr val="FF0000"/>
                </a:solidFill>
                <a:latin typeface="Times New Roman" panose="02020603050405020304" pitchFamily="18" charset="0"/>
                <a:cs typeface="Times New Roman" panose="02020603050405020304" pitchFamily="18" charset="0"/>
              </a:rPr>
              <a:t>Business Problem</a:t>
            </a:r>
          </a:p>
          <a:p>
            <a:pPr marL="114300" indent="0">
              <a:buNone/>
            </a:pPr>
            <a:endParaRPr lang="en-IN"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endPar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EA6307E-CF58-8CD0-9D67-D33BC138AAF3}"/>
              </a:ext>
            </a:extLst>
          </p:cNvPr>
          <p:cNvSpPr txBox="1"/>
          <p:nvPr/>
        </p:nvSpPr>
        <p:spPr>
          <a:xfrm>
            <a:off x="170122" y="3777212"/>
            <a:ext cx="11706445" cy="226408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bar plot illustrating the mean and median salaries for different </a:t>
            </a:r>
            <a:r>
              <a:rPr lang="en-US" sz="1600" b="0" dirty="0" err="1">
                <a:solidFill>
                  <a:schemeClr val="tx1"/>
                </a:solidFill>
                <a:effectLst/>
                <a:latin typeface="Times New Roman" panose="02020603050405020304" pitchFamily="18" charset="0"/>
                <a:cs typeface="Times New Roman" panose="02020603050405020304" pitchFamily="18" charset="0"/>
              </a:rPr>
              <a:t>designations.Two</a:t>
            </a:r>
            <a:r>
              <a:rPr lang="en-US" sz="1600" b="0" dirty="0">
                <a:solidFill>
                  <a:schemeClr val="tx1"/>
                </a:solidFill>
                <a:effectLst/>
                <a:latin typeface="Times New Roman" panose="02020603050405020304" pitchFamily="18" charset="0"/>
                <a:cs typeface="Times New Roman" panose="02020603050405020304" pitchFamily="18" charset="0"/>
              </a:rPr>
              <a:t> sets of bars are plotted: one representing the mean salary (colored sky blue) and the other representing the median salary (colored light green) for each designation. Additionally, horizontal dashed lines are added to denote the lower and upper boundaries set at 2,50,000 and 3,00,000 respectively.</a:t>
            </a:r>
          </a:p>
          <a:p>
            <a:pPr marL="285750" indent="-285750" algn="just">
              <a:lnSpc>
                <a:spcPct val="150000"/>
              </a:lnSpc>
              <a:buFont typeface="Arial" panose="020B0604020202020204" pitchFamily="34" charset="0"/>
              <a:buChar char="•"/>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This visualization helps in comparing the mean and median salaries across different designations and visually identifies whether salaries fall within the specified boundaries.</a:t>
            </a:r>
          </a:p>
        </p:txBody>
      </p:sp>
      <p:pic>
        <p:nvPicPr>
          <p:cNvPr id="4" name="Picture 3">
            <a:extLst>
              <a:ext uri="{FF2B5EF4-FFF2-40B4-BE49-F238E27FC236}">
                <a16:creationId xmlns:a16="http://schemas.microsoft.com/office/drawing/2014/main" id="{877A9B95-86C1-C78D-0367-FC64CCEBB28A}"/>
              </a:ext>
            </a:extLst>
          </p:cNvPr>
          <p:cNvPicPr>
            <a:picLocks noChangeAspect="1"/>
          </p:cNvPicPr>
          <p:nvPr/>
        </p:nvPicPr>
        <p:blipFill>
          <a:blip r:embed="rId2"/>
          <a:stretch>
            <a:fillRect/>
          </a:stretch>
        </p:blipFill>
        <p:spPr>
          <a:xfrm>
            <a:off x="421289" y="1260970"/>
            <a:ext cx="2651990" cy="2633026"/>
          </a:xfrm>
          <a:prstGeom prst="rect">
            <a:avLst/>
          </a:prstGeom>
        </p:spPr>
      </p:pic>
      <p:pic>
        <p:nvPicPr>
          <p:cNvPr id="9" name="Picture 8">
            <a:extLst>
              <a:ext uri="{FF2B5EF4-FFF2-40B4-BE49-F238E27FC236}">
                <a16:creationId xmlns:a16="http://schemas.microsoft.com/office/drawing/2014/main" id="{F648969B-B911-DF2B-151B-1CB0C2790FD7}"/>
              </a:ext>
            </a:extLst>
          </p:cNvPr>
          <p:cNvPicPr>
            <a:picLocks noChangeAspect="1"/>
          </p:cNvPicPr>
          <p:nvPr/>
        </p:nvPicPr>
        <p:blipFill>
          <a:blip r:embed="rId3"/>
          <a:stretch>
            <a:fillRect/>
          </a:stretch>
        </p:blipFill>
        <p:spPr>
          <a:xfrm>
            <a:off x="4199860" y="302116"/>
            <a:ext cx="7894297" cy="3283536"/>
          </a:xfrm>
          <a:prstGeom prst="rect">
            <a:avLst/>
          </a:prstGeom>
        </p:spPr>
      </p:pic>
    </p:spTree>
    <p:extLst>
      <p:ext uri="{BB962C8B-B14F-4D97-AF65-F5344CB8AC3E}">
        <p14:creationId xmlns:p14="http://schemas.microsoft.com/office/powerpoint/2010/main" val="241741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F732-27DA-DE34-EA99-57C1F5D91973}"/>
              </a:ext>
            </a:extLst>
          </p:cNvPr>
          <p:cNvSpPr>
            <a:spLocks noGrp="1"/>
          </p:cNvSpPr>
          <p:nvPr>
            <p:ph type="title"/>
          </p:nvPr>
        </p:nvSpPr>
        <p:spPr/>
        <p:txBody>
          <a:bodyPr>
            <a:normAutofit/>
          </a:bodyPr>
          <a:lstStyle/>
          <a:p>
            <a:r>
              <a:rPr lang="en-IN" sz="4000" b="1" dirty="0">
                <a:solidFill>
                  <a:srgbClr val="FF0000"/>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F2C25BAE-E73A-9F97-68BB-A1EE773F4691}"/>
              </a:ext>
            </a:extLst>
          </p:cNvPr>
          <p:cNvSpPr>
            <a:spLocks noGrp="1"/>
          </p:cNvSpPr>
          <p:nvPr>
            <p:ph type="body" idx="1"/>
          </p:nvPr>
        </p:nvSpPr>
        <p:spPr>
          <a:xfrm>
            <a:off x="646814" y="1389691"/>
            <a:ext cx="10515600" cy="4351338"/>
          </a:xfrm>
        </p:spPr>
        <p:txBody>
          <a:bodyPr>
            <a:normAutofit/>
          </a:bodyPr>
          <a:lstStyle/>
          <a:p>
            <a:pPr marL="114300" indent="0" algn="just">
              <a:lnSpc>
                <a:spcPct val="150000"/>
              </a:lnSpc>
              <a:buNone/>
            </a:pPr>
            <a:r>
              <a:rPr lang="en-US" sz="2400" dirty="0">
                <a:latin typeface="Times New Roman" panose="02020603050405020304" pitchFamily="18" charset="0"/>
                <a:cs typeface="Times New Roman" panose="02020603050405020304" pitchFamily="18" charset="0"/>
              </a:rPr>
              <a:t>Finally, according to my analysis, this dataset represents data from employees primarily engaged in software-related jobs. Based on the research questions, I was unable to precisely address the problem statement. This is because fresher employees are receiving significantly lower salaries, and there is a moderate relationship between gender and specialization. Most of the male employees occupy higher-ranking positions, and they are often receiving more job opportunities as well.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329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3723316" y="1265959"/>
            <a:ext cx="4465643" cy="2834317"/>
          </a:xfrm>
          <a:prstGeom prst="rect">
            <a:avLst/>
          </a:prstGeom>
          <a:noFill/>
          <a:ln>
            <a:noFill/>
          </a:ln>
        </p:spPr>
      </p:pic>
      <p:sp>
        <p:nvSpPr>
          <p:cNvPr id="117" name="Google Shape;117;p5"/>
          <p:cNvSpPr txBox="1"/>
          <p:nvPr/>
        </p:nvSpPr>
        <p:spPr>
          <a:xfrm>
            <a:off x="3830201" y="4528289"/>
            <a:ext cx="4358758" cy="1521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500802" cy="313928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I did Complete MCA .</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rgbClr val="0D0D0D"/>
                </a:solidFill>
                <a:latin typeface="Times New Roman" panose="02020603050405020304" pitchFamily="18" charset="0"/>
                <a:cs typeface="Times New Roman" panose="02020603050405020304" pitchFamily="18" charset="0"/>
              </a:rPr>
              <a:t>T</a:t>
            </a:r>
            <a:r>
              <a:rPr lang="en-US" sz="1800" b="0" i="0" dirty="0">
                <a:solidFill>
                  <a:srgbClr val="0D0D0D"/>
                </a:solidFill>
                <a:effectLst/>
                <a:latin typeface="Times New Roman" panose="02020603050405020304" pitchFamily="18" charset="0"/>
                <a:cs typeface="Times New Roman" panose="02020603050405020304" pitchFamily="18" charset="0"/>
              </a:rPr>
              <a:t>he motivations for learning data science can vary from person to person, but it often involves a combination of intellectual curiosity, career aspirations, and the desire to make a positive impact .</a:t>
            </a:r>
            <a:endPar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b="0" i="0" dirty="0">
                <a:solidFill>
                  <a:srgbClr val="0D0D0D"/>
                </a:solidFill>
                <a:effectLst/>
                <a:latin typeface="Times New Roman" panose="02020603050405020304" pitchFamily="18" charset="0"/>
                <a:cs typeface="Times New Roman" panose="02020603050405020304" pitchFamily="18" charset="0"/>
              </a:rPr>
              <a:t>I am currently working as a data science intern </a:t>
            </a:r>
            <a:r>
              <a:rPr lang="en-US" sz="1800" b="1" i="0" dirty="0">
                <a:solidFill>
                  <a:schemeClr val="dk1"/>
                </a:solidFill>
                <a:effectLst/>
                <a:latin typeface="Times New Roman" panose="02020603050405020304" pitchFamily="18" charset="0"/>
                <a:ea typeface="Calibri"/>
                <a:cs typeface="Times New Roman" panose="02020603050405020304" pitchFamily="18" charset="0"/>
                <a:sym typeface="Calibri"/>
              </a:rPr>
              <a:t>.</a:t>
            </a:r>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GitHub Link : </a:t>
            </a:r>
          </a:p>
          <a:p>
            <a:pPr marL="285750" marR="0" lvl="0" indent="-285750" algn="l" rtl="0">
              <a:lnSpc>
                <a:spcPct val="150000"/>
              </a:lnSpc>
              <a:spcBef>
                <a:spcPts val="0"/>
              </a:spcBef>
              <a:spcAft>
                <a:spcPts val="0"/>
              </a:spcAft>
              <a:buClr>
                <a:schemeClr val="dk1"/>
              </a:buClr>
              <a:buSzPts val="1800"/>
              <a:buFont typeface="Arial"/>
              <a:buChar char="•"/>
            </a:pPr>
            <a:r>
              <a:rPr lang="en-US" sz="1800" i="0" dirty="0">
                <a:solidFill>
                  <a:schemeClr val="dk1"/>
                </a:solidFill>
                <a:effectLst/>
                <a:latin typeface="Times New Roman" panose="02020603050405020304" pitchFamily="18" charset="0"/>
                <a:ea typeface="Calibri"/>
                <a:cs typeface="Times New Roman" panose="02020603050405020304" pitchFamily="18" charset="0"/>
                <a:sym typeface="Calibri"/>
              </a:rPr>
              <a:t>LinkedIn : </a:t>
            </a:r>
          </a:p>
          <a:p>
            <a:pPr marL="285750" marR="0" lvl="0" indent="-285750" algn="l" rtl="0">
              <a:spcBef>
                <a:spcPts val="0"/>
              </a:spcBef>
              <a:spcAft>
                <a:spcPts val="0"/>
              </a:spcAft>
              <a:buClr>
                <a:schemeClr val="dk1"/>
              </a:buClr>
              <a:buSzPts val="1800"/>
              <a:buFont typeface="Arial"/>
              <a:buChar char="•"/>
            </a:pPr>
            <a:endParaRPr lang="en-US" sz="1800" i="0" dirty="0">
              <a:solidFill>
                <a:schemeClr val="dk1"/>
              </a:solidFill>
              <a:effectLst/>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58473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000" b="1"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a:t>
            </a:r>
            <a:endParaRPr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70B66FBA-F0C7-375A-C23C-624F054DDBA5}"/>
              </a:ext>
            </a:extLst>
          </p:cNvPr>
          <p:cNvSpPr txBox="1"/>
          <p:nvPr/>
        </p:nvSpPr>
        <p:spPr>
          <a:xfrm>
            <a:off x="2412969" y="3429000"/>
            <a:ext cx="1244009"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hlinkClick r:id="rId3"/>
              </a:rPr>
              <a:t>Click here</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D108F04-B0A0-4413-1428-8B58A7D95C83}"/>
              </a:ext>
            </a:extLst>
          </p:cNvPr>
          <p:cNvSpPr txBox="1"/>
          <p:nvPr/>
        </p:nvSpPr>
        <p:spPr>
          <a:xfrm>
            <a:off x="2580167" y="3028890"/>
            <a:ext cx="1244009"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hlinkClick r:id="rId4"/>
              </a:rPr>
              <a:t>Click here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4000" b="1" dirty="0">
                <a:solidFill>
                  <a:srgbClr val="FF0000"/>
                </a:solidFill>
                <a:latin typeface="Times New Roman" panose="02020603050405020304" pitchFamily="18" charset="0"/>
                <a:cs typeface="Times New Roman" panose="02020603050405020304" pitchFamily="18" charset="0"/>
              </a:rPr>
              <a:t>Agenda</a:t>
            </a:r>
            <a:endParaRPr sz="4000" b="1" dirty="0">
              <a:solidFill>
                <a:srgbClr val="FF0000"/>
              </a:solidFill>
              <a:latin typeface="Times New Roman" panose="02020603050405020304" pitchFamily="18" charset="0"/>
              <a:cs typeface="Times New Roman" panose="02020603050405020304" pitchFamily="18" charset="0"/>
            </a:endParaRPr>
          </a:p>
        </p:txBody>
      </p:sp>
      <p:sp>
        <p:nvSpPr>
          <p:cNvPr id="111" name="Google Shape;111;p4"/>
          <p:cNvSpPr txBox="1">
            <a:spLocks noGrp="1"/>
          </p:cNvSpPr>
          <p:nvPr>
            <p:ph type="body" idx="1"/>
          </p:nvPr>
        </p:nvSpPr>
        <p:spPr>
          <a:xfrm>
            <a:off x="684880" y="1116419"/>
            <a:ext cx="11298648" cy="4976037"/>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just" rtl="0">
              <a:lnSpc>
                <a:spcPct val="170000"/>
              </a:lnSpc>
              <a:spcBef>
                <a:spcPts val="1000"/>
              </a:spcBef>
              <a:spcAft>
                <a:spcPts val="0"/>
              </a:spcAft>
              <a:buClr>
                <a:schemeClr val="dk1"/>
              </a:buClr>
              <a:buSzPct val="100000"/>
              <a:buChar char="•"/>
            </a:pPr>
            <a:r>
              <a:rPr lang="en-IN" sz="2900" b="1" dirty="0">
                <a:latin typeface="Times New Roman" panose="02020603050405020304" pitchFamily="18" charset="0"/>
                <a:cs typeface="Times New Roman" panose="02020603050405020304" pitchFamily="18" charset="0"/>
              </a:rPr>
              <a:t>Objective of the Project </a:t>
            </a:r>
            <a:r>
              <a:rPr lang="en-IN"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The objective of analyzing the salary payments for fresher in the company based on various features is to predict the appropriate salary range to offer to new hires.</a:t>
            </a:r>
            <a:endParaRPr sz="2900" dirty="0">
              <a:latin typeface="Times New Roman" panose="02020603050405020304" pitchFamily="18" charset="0"/>
              <a:cs typeface="Times New Roman" panose="02020603050405020304" pitchFamily="18" charset="0"/>
            </a:endParaRPr>
          </a:p>
          <a:p>
            <a:pPr marL="228600" lvl="0" indent="-228600" algn="just" rtl="0">
              <a:lnSpc>
                <a:spcPct val="170000"/>
              </a:lnSpc>
              <a:spcBef>
                <a:spcPts val="1000"/>
              </a:spcBef>
              <a:spcAft>
                <a:spcPts val="0"/>
              </a:spcAft>
              <a:buClr>
                <a:schemeClr val="dk1"/>
              </a:buClr>
              <a:buSzPct val="100000"/>
              <a:buChar char="•"/>
            </a:pPr>
            <a:r>
              <a:rPr lang="en-IN" sz="2900" b="1" dirty="0">
                <a:latin typeface="Times New Roman" panose="02020603050405020304" pitchFamily="18" charset="0"/>
                <a:cs typeface="Times New Roman" panose="02020603050405020304" pitchFamily="18" charset="0"/>
              </a:rPr>
              <a:t>Summary of the Data  : </a:t>
            </a:r>
            <a:r>
              <a:rPr lang="en-US" sz="2900" dirty="0">
                <a:latin typeface="Times New Roman" panose="02020603050405020304" pitchFamily="18" charset="0"/>
                <a:cs typeface="Times New Roman" panose="02020603050405020304" pitchFamily="18" charset="0"/>
              </a:rPr>
              <a:t>The dataset includes various attributes related to employees and their salaries. Here are some key attributes that are typically found in such a dataset. Data set gives the information of Employees like Employee ID, Salary, Date Of Join, Date of Leaving, Designation, </a:t>
            </a:r>
            <a:r>
              <a:rPr lang="en-US" sz="2900" dirty="0" err="1">
                <a:latin typeface="Times New Roman" panose="02020603050405020304" pitchFamily="18" charset="0"/>
                <a:cs typeface="Times New Roman" panose="02020603050405020304" pitchFamily="18" charset="0"/>
              </a:rPr>
              <a:t>JobCity</a:t>
            </a:r>
            <a:r>
              <a:rPr lang="en-US" sz="2900" dirty="0">
                <a:latin typeface="Times New Roman" panose="02020603050405020304" pitchFamily="18" charset="0"/>
                <a:cs typeface="Times New Roman" panose="02020603050405020304" pitchFamily="18" charset="0"/>
              </a:rPr>
              <a:t> , Gender, DOB, Educational Information etc.,</a:t>
            </a:r>
            <a:endParaRPr lang="en-IN" sz="29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ct val="100000"/>
              <a:buNone/>
            </a:pPr>
            <a:endParaRPr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rgbClr val="FF0000"/>
              </a:buClr>
              <a:buSzPct val="100000"/>
              <a:buChar char="•"/>
            </a:pPr>
            <a:r>
              <a:rPr lang="en-IN" sz="2900" b="1" u="sng" dirty="0">
                <a:solidFill>
                  <a:srgbClr val="FF0000"/>
                </a:solidFill>
                <a:latin typeface="Times New Roman" panose="02020603050405020304" pitchFamily="18" charset="0"/>
                <a:cs typeface="Times New Roman" panose="02020603050405020304" pitchFamily="18" charset="0"/>
              </a:rPr>
              <a:t>Exploratory Data Analysis: </a:t>
            </a:r>
          </a:p>
          <a:p>
            <a:pPr marL="514350" indent="-514350">
              <a:buClr>
                <a:srgbClr val="FF0000"/>
              </a:buClr>
              <a:buSzPct val="100000"/>
              <a:buFont typeface="+mj-lt"/>
              <a:buAutoNum type="alphaLcParenR"/>
            </a:pPr>
            <a:r>
              <a:rPr lang="en-IN" sz="2900" b="1" i="1" dirty="0">
                <a:latin typeface="Times New Roman" panose="02020603050405020304" pitchFamily="18" charset="0"/>
                <a:cs typeface="Times New Roman" panose="02020603050405020304" pitchFamily="18" charset="0"/>
              </a:rPr>
              <a:t>Data Cleaning Steps  </a:t>
            </a:r>
          </a:p>
          <a:p>
            <a:pPr marL="514350" indent="-514350">
              <a:buClr>
                <a:srgbClr val="FF0000"/>
              </a:buClr>
              <a:buSzPct val="100000"/>
              <a:buFont typeface="+mj-lt"/>
              <a:buAutoNum type="alphaLcParenR"/>
            </a:pPr>
            <a:r>
              <a:rPr lang="en-IN" sz="2900" b="1" i="1" dirty="0">
                <a:latin typeface="Times New Roman" panose="02020603050405020304" pitchFamily="18" charset="0"/>
                <a:cs typeface="Times New Roman" panose="02020603050405020304" pitchFamily="18" charset="0"/>
              </a:rPr>
              <a:t>Univariate Analysis  </a:t>
            </a:r>
          </a:p>
          <a:p>
            <a:pPr marL="514350" indent="-514350">
              <a:buClr>
                <a:srgbClr val="FF0000"/>
              </a:buClr>
              <a:buSzPct val="100000"/>
              <a:buFont typeface="+mj-lt"/>
              <a:buAutoNum type="alphaLcParenR"/>
            </a:pPr>
            <a:r>
              <a:rPr lang="en-IN" sz="2900" b="1" i="1" dirty="0">
                <a:latin typeface="Times New Roman" panose="02020603050405020304" pitchFamily="18" charset="0"/>
                <a:cs typeface="Times New Roman" panose="02020603050405020304" pitchFamily="18" charset="0"/>
              </a:rPr>
              <a:t>Bivariate Analysis   </a:t>
            </a:r>
            <a:endParaRPr sz="29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ct val="100000"/>
              <a:buNone/>
            </a:pPr>
            <a:endParaRPr lang="en-IN" sz="2900" dirty="0">
              <a:latin typeface="Times New Roman" panose="02020603050405020304" pitchFamily="18" charset="0"/>
              <a:cs typeface="Times New Roman" panose="02020603050405020304" pitchFamily="18" charset="0"/>
            </a:endParaRPr>
          </a:p>
          <a:p>
            <a:pPr lvl="0" indent="-457200" algn="l" rtl="0">
              <a:lnSpc>
                <a:spcPct val="90000"/>
              </a:lnSpc>
              <a:spcBef>
                <a:spcPts val="1000"/>
              </a:spcBef>
              <a:spcAft>
                <a:spcPts val="0"/>
              </a:spcAft>
              <a:buClr>
                <a:schemeClr val="dk1"/>
              </a:buClr>
              <a:buSzPct val="100000"/>
              <a:buFont typeface="Arial" panose="020B0604020202020204" pitchFamily="34" charset="0"/>
              <a:buChar char="•"/>
            </a:pPr>
            <a:r>
              <a:rPr lang="en-IN" sz="2900" b="1" dirty="0">
                <a:latin typeface="Times New Roman" panose="02020603050405020304" pitchFamily="18" charset="0"/>
                <a:cs typeface="Times New Roman" panose="02020603050405020304" pitchFamily="18" charset="0"/>
              </a:rPr>
              <a:t>Business Problem</a:t>
            </a:r>
            <a:endParaRPr sz="2900"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2900" b="1" dirty="0">
                <a:latin typeface="Times New Roman" panose="02020603050405020304" pitchFamily="18" charset="0"/>
                <a:cs typeface="Times New Roman" panose="02020603050405020304" pitchFamily="18" charset="0"/>
              </a:rPr>
              <a:t>    Conclusion (Key finding overall) </a:t>
            </a:r>
            <a:endParaRPr sz="2900" dirty="0">
              <a:latin typeface="Times New Roman" panose="02020603050405020304" pitchFamily="18" charset="0"/>
              <a:cs typeface="Times New Roman" panose="02020603050405020304" pitchFamily="18" charset="0"/>
            </a:endParaRPr>
          </a:p>
          <a:p>
            <a:pPr marL="228600" lvl="0" indent="-130810" algn="l" rtl="0">
              <a:lnSpc>
                <a:spcPct val="90000"/>
              </a:lnSpc>
              <a:spcBef>
                <a:spcPts val="1000"/>
              </a:spcBef>
              <a:spcAft>
                <a:spcPts val="0"/>
              </a:spcAft>
              <a:buClr>
                <a:schemeClr val="dk1"/>
              </a:buClr>
              <a:buSzPct val="1000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A1439C-9CEA-2FD2-9869-996B72477AB1}"/>
              </a:ext>
            </a:extLst>
          </p:cNvPr>
          <p:cNvSpPr>
            <a:spLocks noGrp="1"/>
          </p:cNvSpPr>
          <p:nvPr>
            <p:ph type="body" idx="1"/>
          </p:nvPr>
        </p:nvSpPr>
        <p:spPr>
          <a:xfrm>
            <a:off x="372140" y="340242"/>
            <a:ext cx="10981660" cy="5836721"/>
          </a:xfrm>
        </p:spPr>
        <p:txBody>
          <a:bodyPr/>
          <a:lstStyle/>
          <a:p>
            <a:pPr marL="114300" indent="0">
              <a:buNone/>
            </a:pPr>
            <a:r>
              <a:rPr lang="en-IN" sz="4000" b="1" dirty="0">
                <a:solidFill>
                  <a:srgbClr val="FF0000"/>
                </a:solidFill>
                <a:latin typeface="Times New Roman" panose="02020603050405020304" pitchFamily="18" charset="0"/>
                <a:cs typeface="Times New Roman" panose="02020603050405020304" pitchFamily="18" charset="0"/>
              </a:rPr>
              <a:t>Data Cleaning steps</a:t>
            </a:r>
          </a:p>
          <a:p>
            <a:pPr>
              <a:buFont typeface="Arial" panose="020B0604020202020204" pitchFamily="34" charset="0"/>
              <a:buChar char="•"/>
            </a:pPr>
            <a:r>
              <a:rPr lang="en-IN" sz="24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Handling Missing Values </a:t>
            </a:r>
          </a:p>
          <a:p>
            <a:pPr>
              <a:buFont typeface="Arial" panose="020B0604020202020204" pitchFamily="34" charset="0"/>
              <a:buChar cha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Dealing with Duplicate Values</a:t>
            </a:r>
          </a:p>
          <a:p>
            <a:pPr>
              <a:buFont typeface="Arial" panose="020B0604020202020204" pitchFamily="34" charset="0"/>
              <a:buChar cha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Finding Outliers</a:t>
            </a:r>
          </a:p>
          <a:p>
            <a:pPr>
              <a:buFont typeface="Arial" panose="020B0604020202020204" pitchFamily="34" charset="0"/>
              <a:buChar cha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Removing columns which is doesn’t give relevant Information</a:t>
            </a:r>
          </a:p>
          <a:p>
            <a:pPr marL="114300" indent="0">
              <a:buNone/>
            </a:pPr>
            <a:endPar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r>
              <a:rPr lang="en-IN" sz="4000" b="1" dirty="0">
                <a:solidFill>
                  <a:srgbClr val="FF0000"/>
                </a:solidFill>
                <a:latin typeface="Times New Roman" panose="02020603050405020304" pitchFamily="18" charset="0"/>
                <a:cs typeface="Times New Roman" panose="02020603050405020304" pitchFamily="18" charset="0"/>
              </a:rPr>
              <a:t>Data Cleaning steps</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Converting date columns to datetime format.</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Creating new columns as age of employee , Experience .</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Handling </a:t>
            </a:r>
            <a:r>
              <a:rPr lang="en-IN" sz="2400" b="1" dirty="0">
                <a:solidFill>
                  <a:schemeClr val="tx1"/>
                </a:solidFill>
                <a:latin typeface="Times New Roman" panose="02020603050405020304" pitchFamily="18" charset="0"/>
                <a:cs typeface="Times New Roman" panose="02020603050405020304" pitchFamily="18" charset="0"/>
              </a:rPr>
              <a:t>present</a:t>
            </a:r>
            <a:r>
              <a:rPr lang="en-IN" sz="2400" dirty="0">
                <a:solidFill>
                  <a:schemeClr val="tx1"/>
                </a:solidFill>
                <a:latin typeface="Times New Roman" panose="02020603050405020304" pitchFamily="18" charset="0"/>
                <a:cs typeface="Times New Roman" panose="02020603050405020304" pitchFamily="18" charset="0"/>
              </a:rPr>
              <a:t> values in “DOL” column with “12-31-2015” .</a:t>
            </a:r>
          </a:p>
          <a:p>
            <a:pPr marL="114300" indent="0">
              <a:buNone/>
            </a:pPr>
            <a:endPar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333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09035-51D6-5B0F-83FF-546DC892380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1AC9C356-4944-FC7F-847B-6B78DB286339}"/>
              </a:ext>
            </a:extLst>
          </p:cNvPr>
          <p:cNvSpPr>
            <a:spLocks noGrp="1"/>
          </p:cNvSpPr>
          <p:nvPr>
            <p:ph type="body" idx="1"/>
          </p:nvPr>
        </p:nvSpPr>
        <p:spPr>
          <a:xfrm>
            <a:off x="0" y="340242"/>
            <a:ext cx="11353800" cy="5836721"/>
          </a:xfrm>
        </p:spPr>
        <p:txBody>
          <a:bodyPr>
            <a:normAutofit/>
          </a:bodyPr>
          <a:lstStyle/>
          <a:p>
            <a:pPr marL="114300" indent="0">
              <a:buNone/>
            </a:pP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Univariate Analysis</a:t>
            </a:r>
          </a:p>
          <a:p>
            <a:pPr marL="114300" indent="0">
              <a:buNone/>
            </a:pPr>
            <a:endParaRPr lang="en-IN"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6F1AF6F-0EC3-81FC-1CDD-E99A4187E639}"/>
              </a:ext>
            </a:extLst>
          </p:cNvPr>
          <p:cNvPicPr>
            <a:picLocks noChangeAspect="1"/>
          </p:cNvPicPr>
          <p:nvPr/>
        </p:nvPicPr>
        <p:blipFill>
          <a:blip r:embed="rId2"/>
          <a:stretch>
            <a:fillRect/>
          </a:stretch>
        </p:blipFill>
        <p:spPr>
          <a:xfrm>
            <a:off x="115186" y="839973"/>
            <a:ext cx="11961628" cy="3349256"/>
          </a:xfrm>
          <a:prstGeom prst="rect">
            <a:avLst/>
          </a:prstGeom>
        </p:spPr>
      </p:pic>
      <p:sp>
        <p:nvSpPr>
          <p:cNvPr id="5" name="TextBox 4">
            <a:extLst>
              <a:ext uri="{FF2B5EF4-FFF2-40B4-BE49-F238E27FC236}">
                <a16:creationId xmlns:a16="http://schemas.microsoft.com/office/drawing/2014/main" id="{C30C56BD-204A-ABFD-2206-B47F53692569}"/>
              </a:ext>
            </a:extLst>
          </p:cNvPr>
          <p:cNvSpPr txBox="1"/>
          <p:nvPr/>
        </p:nvSpPr>
        <p:spPr>
          <a:xfrm>
            <a:off x="299484" y="4369151"/>
            <a:ext cx="11353800" cy="2120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the dataset, the majority of employees are </a:t>
            </a:r>
            <a:r>
              <a:rPr lang="en-US" sz="1800" dirty="0" err="1">
                <a:latin typeface="Times New Roman" panose="02020603050405020304" pitchFamily="18" charset="0"/>
                <a:cs typeface="Times New Roman" panose="02020603050405020304" pitchFamily="18" charset="0"/>
              </a:rPr>
              <a:t>males,comprising</a:t>
            </a:r>
            <a:r>
              <a:rPr lang="en-US" sz="1800" dirty="0">
                <a:latin typeface="Times New Roman" panose="02020603050405020304" pitchFamily="18" charset="0"/>
                <a:cs typeface="Times New Roman" panose="02020603050405020304" pitchFamily="18" charset="0"/>
              </a:rPr>
              <a:t> nearly 3k members.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the dataset, the majority of graduates are from BTech  with over 3.5k graduates, while the fewest are from MSc(Tech). Therefore, based on this data, most students are opting for BTech.</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dataset, most of the employees studied in Uttar Pradesh, with nearly 700 members, while Meghalaya has the fewest.</a:t>
            </a:r>
          </a:p>
        </p:txBody>
      </p:sp>
    </p:spTree>
    <p:extLst>
      <p:ext uri="{BB962C8B-B14F-4D97-AF65-F5344CB8AC3E}">
        <p14:creationId xmlns:p14="http://schemas.microsoft.com/office/powerpoint/2010/main" val="232029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BEE00-630F-AC80-7C6A-F0B7C927045E}"/>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AE67F866-BB7D-3627-C4F4-23574E2B02EF}"/>
              </a:ext>
            </a:extLst>
          </p:cNvPr>
          <p:cNvSpPr>
            <a:spLocks noGrp="1"/>
          </p:cNvSpPr>
          <p:nvPr>
            <p:ph type="body" idx="1"/>
          </p:nvPr>
        </p:nvSpPr>
        <p:spPr>
          <a:xfrm>
            <a:off x="0" y="340242"/>
            <a:ext cx="11353800" cy="5836721"/>
          </a:xfrm>
        </p:spPr>
        <p:txBody>
          <a:bodyPr>
            <a:normAutofit/>
          </a:bodyPr>
          <a:lstStyle/>
          <a:p>
            <a:pPr marL="114300" indent="0">
              <a:buNone/>
            </a:pP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Univariate Analysis (Continue)</a:t>
            </a:r>
          </a:p>
          <a:p>
            <a:pPr marL="114300" indent="0">
              <a:buNone/>
            </a:pPr>
            <a:endParaRPr lang="en-IN"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3916B5C-FC7D-EBB4-F1B6-EAB954D5CA03}"/>
              </a:ext>
            </a:extLst>
          </p:cNvPr>
          <p:cNvSpPr txBox="1"/>
          <p:nvPr/>
        </p:nvSpPr>
        <p:spPr>
          <a:xfrm>
            <a:off x="299484" y="4369151"/>
            <a:ext cx="11353800" cy="1883657"/>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these columns contain outliers in salary (it exhibits a right skew), 10th percentage (left skewed), college GPA (both left and right skewed), English (right skewed), logical (left skewed), Quant (both left and right skewed), computer science (right skewed), mechanical engineering (right skewed), and electrical engineering (right skewed) etc.</a:t>
            </a:r>
          </a:p>
        </p:txBody>
      </p:sp>
      <p:pic>
        <p:nvPicPr>
          <p:cNvPr id="6" name="Picture 5">
            <a:extLst>
              <a:ext uri="{FF2B5EF4-FFF2-40B4-BE49-F238E27FC236}">
                <a16:creationId xmlns:a16="http://schemas.microsoft.com/office/drawing/2014/main" id="{73F82F27-82B7-0E09-1E62-CB0FFBCAC653}"/>
              </a:ext>
            </a:extLst>
          </p:cNvPr>
          <p:cNvPicPr>
            <a:picLocks noChangeAspect="1"/>
          </p:cNvPicPr>
          <p:nvPr/>
        </p:nvPicPr>
        <p:blipFill>
          <a:blip r:embed="rId2"/>
          <a:stretch>
            <a:fillRect/>
          </a:stretch>
        </p:blipFill>
        <p:spPr>
          <a:xfrm>
            <a:off x="72163" y="903751"/>
            <a:ext cx="3025402" cy="3170195"/>
          </a:xfrm>
          <a:prstGeom prst="rect">
            <a:avLst/>
          </a:prstGeom>
        </p:spPr>
      </p:pic>
      <p:pic>
        <p:nvPicPr>
          <p:cNvPr id="8" name="Picture 7">
            <a:extLst>
              <a:ext uri="{FF2B5EF4-FFF2-40B4-BE49-F238E27FC236}">
                <a16:creationId xmlns:a16="http://schemas.microsoft.com/office/drawing/2014/main" id="{47A371EA-3B6A-867B-0D48-741A77D00EC2}"/>
              </a:ext>
            </a:extLst>
          </p:cNvPr>
          <p:cNvPicPr>
            <a:picLocks noChangeAspect="1"/>
          </p:cNvPicPr>
          <p:nvPr/>
        </p:nvPicPr>
        <p:blipFill>
          <a:blip r:embed="rId3"/>
          <a:stretch>
            <a:fillRect/>
          </a:stretch>
        </p:blipFill>
        <p:spPr>
          <a:xfrm>
            <a:off x="3169728" y="949984"/>
            <a:ext cx="3017782" cy="3215919"/>
          </a:xfrm>
          <a:prstGeom prst="rect">
            <a:avLst/>
          </a:prstGeom>
        </p:spPr>
      </p:pic>
      <p:pic>
        <p:nvPicPr>
          <p:cNvPr id="10" name="Picture 9">
            <a:extLst>
              <a:ext uri="{FF2B5EF4-FFF2-40B4-BE49-F238E27FC236}">
                <a16:creationId xmlns:a16="http://schemas.microsoft.com/office/drawing/2014/main" id="{3D2B1286-95FF-C620-2CA7-76DE7A21050A}"/>
              </a:ext>
            </a:extLst>
          </p:cNvPr>
          <p:cNvPicPr>
            <a:picLocks noChangeAspect="1"/>
          </p:cNvPicPr>
          <p:nvPr/>
        </p:nvPicPr>
        <p:blipFill>
          <a:blip r:embed="rId4"/>
          <a:stretch>
            <a:fillRect/>
          </a:stretch>
        </p:blipFill>
        <p:spPr>
          <a:xfrm>
            <a:off x="6267293" y="800082"/>
            <a:ext cx="2987299" cy="3162574"/>
          </a:xfrm>
          <a:prstGeom prst="rect">
            <a:avLst/>
          </a:prstGeom>
        </p:spPr>
      </p:pic>
      <p:pic>
        <p:nvPicPr>
          <p:cNvPr id="12" name="Picture 11">
            <a:extLst>
              <a:ext uri="{FF2B5EF4-FFF2-40B4-BE49-F238E27FC236}">
                <a16:creationId xmlns:a16="http://schemas.microsoft.com/office/drawing/2014/main" id="{F3AA5717-9FA2-E373-685B-86149404F88F}"/>
              </a:ext>
            </a:extLst>
          </p:cNvPr>
          <p:cNvPicPr>
            <a:picLocks noChangeAspect="1"/>
          </p:cNvPicPr>
          <p:nvPr/>
        </p:nvPicPr>
        <p:blipFill>
          <a:blip r:embed="rId5"/>
          <a:stretch>
            <a:fillRect/>
          </a:stretch>
        </p:blipFill>
        <p:spPr>
          <a:xfrm>
            <a:off x="9254592" y="800082"/>
            <a:ext cx="2972058" cy="3162574"/>
          </a:xfrm>
          <a:prstGeom prst="rect">
            <a:avLst/>
          </a:prstGeom>
        </p:spPr>
      </p:pic>
    </p:spTree>
    <p:extLst>
      <p:ext uri="{BB962C8B-B14F-4D97-AF65-F5344CB8AC3E}">
        <p14:creationId xmlns:p14="http://schemas.microsoft.com/office/powerpoint/2010/main" val="265011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7D8D4-41DE-9A9C-3848-FECF60AB2EC9}"/>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304013C-0E15-9FF8-AB6D-D99AC033C5E1}"/>
              </a:ext>
            </a:extLst>
          </p:cNvPr>
          <p:cNvSpPr>
            <a:spLocks noGrp="1"/>
          </p:cNvSpPr>
          <p:nvPr>
            <p:ph type="body" idx="1"/>
          </p:nvPr>
        </p:nvSpPr>
        <p:spPr>
          <a:xfrm>
            <a:off x="0" y="340242"/>
            <a:ext cx="11353800" cy="5836721"/>
          </a:xfrm>
        </p:spPr>
        <p:txBody>
          <a:bodyPr/>
          <a:lstStyle/>
          <a:p>
            <a:pPr marL="114300" indent="0">
              <a:buNone/>
            </a:pP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Bivariate</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Analysis (Continue)</a:t>
            </a:r>
          </a:p>
          <a:p>
            <a:pPr marL="114300" indent="0">
              <a:buNone/>
            </a:pPr>
            <a:endParaRPr lang="en-IN" sz="20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endPar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4B529C6-F559-164E-A5C7-EF50AF11CB8F}"/>
              </a:ext>
            </a:extLst>
          </p:cNvPr>
          <p:cNvSpPr txBox="1"/>
          <p:nvPr/>
        </p:nvSpPr>
        <p:spPr>
          <a:xfrm>
            <a:off x="170121" y="3777211"/>
            <a:ext cx="11557591" cy="2120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b="0" dirty="0">
                <a:solidFill>
                  <a:schemeClr val="tx1"/>
                </a:solidFill>
                <a:effectLst/>
                <a:latin typeface="Times New Roman" panose="02020603050405020304" pitchFamily="18" charset="0"/>
                <a:cs typeface="Times New Roman" panose="02020603050405020304" pitchFamily="18" charset="0"/>
              </a:rPr>
              <a:t>Based on the first graph, it appears that for employees with college GPAs ranging from 6.0 to 9.0, the salary range is approximately between 2 to 5 lakhs. However, there are some employees whose salary falls between 5 to 10 lakhs.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b="0" dirty="0">
                <a:solidFill>
                  <a:schemeClr val="tx1"/>
                </a:solidFill>
                <a:effectLst/>
                <a:latin typeface="Times New Roman" panose="02020603050405020304" pitchFamily="18" charset="0"/>
                <a:cs typeface="Times New Roman" panose="02020603050405020304" pitchFamily="18" charset="0"/>
              </a:rPr>
              <a:t>Based on the second graph, for most employees who have a positive domain, the salary ranges between 1 to 6 lakhs. If the domain has a negative value, there are significantly fewer job opportunities.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b="0" dirty="0">
                <a:solidFill>
                  <a:schemeClr val="tx1"/>
                </a:solidFill>
                <a:effectLst/>
                <a:latin typeface="Times New Roman" panose="02020603050405020304" pitchFamily="18" charset="0"/>
                <a:cs typeface="Times New Roman" panose="02020603050405020304" pitchFamily="18" charset="0"/>
              </a:rPr>
              <a:t>Based on the first graph, there is no relationship between each </a:t>
            </a:r>
            <a:r>
              <a:rPr lang="en-US" sz="1800" b="0" dirty="0" err="1">
                <a:solidFill>
                  <a:schemeClr val="tx1"/>
                </a:solidFill>
                <a:effectLst/>
                <a:latin typeface="Times New Roman" panose="02020603050405020304" pitchFamily="18" charset="0"/>
                <a:cs typeface="Times New Roman" panose="02020603050405020304" pitchFamily="18" charset="0"/>
              </a:rPr>
              <a:t>column.all</a:t>
            </a:r>
            <a:r>
              <a:rPr lang="en-US" sz="1800" b="0" dirty="0">
                <a:solidFill>
                  <a:schemeClr val="tx1"/>
                </a:solidFill>
                <a:effectLst/>
                <a:latin typeface="Times New Roman" panose="02020603050405020304" pitchFamily="18" charset="0"/>
                <a:cs typeface="Times New Roman" panose="02020603050405020304" pitchFamily="18" charset="0"/>
              </a:rPr>
              <a:t> numeric columns are independent columns.</a:t>
            </a:r>
          </a:p>
        </p:txBody>
      </p:sp>
      <p:pic>
        <p:nvPicPr>
          <p:cNvPr id="6" name="Picture 5">
            <a:extLst>
              <a:ext uri="{FF2B5EF4-FFF2-40B4-BE49-F238E27FC236}">
                <a16:creationId xmlns:a16="http://schemas.microsoft.com/office/drawing/2014/main" id="{4CF0EBDA-4989-2013-5783-7FF97B83AB82}"/>
              </a:ext>
            </a:extLst>
          </p:cNvPr>
          <p:cNvPicPr>
            <a:picLocks noChangeAspect="1"/>
          </p:cNvPicPr>
          <p:nvPr/>
        </p:nvPicPr>
        <p:blipFill>
          <a:blip r:embed="rId2"/>
          <a:stretch>
            <a:fillRect/>
          </a:stretch>
        </p:blipFill>
        <p:spPr>
          <a:xfrm>
            <a:off x="0" y="848597"/>
            <a:ext cx="3493657" cy="2580403"/>
          </a:xfrm>
          <a:prstGeom prst="rect">
            <a:avLst/>
          </a:prstGeom>
        </p:spPr>
      </p:pic>
      <p:pic>
        <p:nvPicPr>
          <p:cNvPr id="8" name="Picture 7">
            <a:extLst>
              <a:ext uri="{FF2B5EF4-FFF2-40B4-BE49-F238E27FC236}">
                <a16:creationId xmlns:a16="http://schemas.microsoft.com/office/drawing/2014/main" id="{EC55FC34-47AF-24E3-FAD6-BAE40B6C0734}"/>
              </a:ext>
            </a:extLst>
          </p:cNvPr>
          <p:cNvPicPr>
            <a:picLocks noChangeAspect="1"/>
          </p:cNvPicPr>
          <p:nvPr/>
        </p:nvPicPr>
        <p:blipFill>
          <a:blip r:embed="rId3"/>
          <a:stretch>
            <a:fillRect/>
          </a:stretch>
        </p:blipFill>
        <p:spPr>
          <a:xfrm>
            <a:off x="3493657" y="848597"/>
            <a:ext cx="3478102" cy="2578593"/>
          </a:xfrm>
          <a:prstGeom prst="rect">
            <a:avLst/>
          </a:prstGeom>
        </p:spPr>
      </p:pic>
      <p:pic>
        <p:nvPicPr>
          <p:cNvPr id="10" name="Picture 9">
            <a:extLst>
              <a:ext uri="{FF2B5EF4-FFF2-40B4-BE49-F238E27FC236}">
                <a16:creationId xmlns:a16="http://schemas.microsoft.com/office/drawing/2014/main" id="{5D358420-2724-70D0-98D5-54239345FF69}"/>
              </a:ext>
            </a:extLst>
          </p:cNvPr>
          <p:cNvPicPr>
            <a:picLocks noChangeAspect="1"/>
          </p:cNvPicPr>
          <p:nvPr/>
        </p:nvPicPr>
        <p:blipFill>
          <a:blip r:embed="rId4"/>
          <a:stretch>
            <a:fillRect/>
          </a:stretch>
        </p:blipFill>
        <p:spPr>
          <a:xfrm>
            <a:off x="7117948" y="951562"/>
            <a:ext cx="4758620" cy="2563031"/>
          </a:xfrm>
          <a:prstGeom prst="rect">
            <a:avLst/>
          </a:prstGeom>
        </p:spPr>
      </p:pic>
    </p:spTree>
    <p:extLst>
      <p:ext uri="{BB962C8B-B14F-4D97-AF65-F5344CB8AC3E}">
        <p14:creationId xmlns:p14="http://schemas.microsoft.com/office/powerpoint/2010/main" val="398394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DCB13-8C8D-72DB-D7F9-C37319DAD47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CC597DF-8CB8-461B-1B72-F2D94E66DA2D}"/>
              </a:ext>
            </a:extLst>
          </p:cNvPr>
          <p:cNvSpPr>
            <a:spLocks noGrp="1"/>
          </p:cNvSpPr>
          <p:nvPr>
            <p:ph type="body" idx="1"/>
          </p:nvPr>
        </p:nvSpPr>
        <p:spPr>
          <a:xfrm>
            <a:off x="0" y="340242"/>
            <a:ext cx="11353800" cy="5836721"/>
          </a:xfrm>
        </p:spPr>
        <p:txBody>
          <a:bodyPr/>
          <a:lstStyle/>
          <a:p>
            <a:pPr marL="114300" indent="0">
              <a:buNone/>
            </a:pP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Bivariate Analysis (Continue)</a:t>
            </a:r>
          </a:p>
          <a:p>
            <a:pPr marL="114300" indent="0">
              <a:buNone/>
            </a:pPr>
            <a:endPar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7B8DD69-7BD6-58E1-E231-5F00BBD3E885}"/>
              </a:ext>
            </a:extLst>
          </p:cNvPr>
          <p:cNvSpPr txBox="1"/>
          <p:nvPr/>
        </p:nvSpPr>
        <p:spPr>
          <a:xfrm>
            <a:off x="170121" y="3777211"/>
            <a:ext cx="11557591" cy="25355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b="0" dirty="0">
                <a:solidFill>
                  <a:schemeClr val="tx1"/>
                </a:solidFill>
                <a:effectLst/>
                <a:latin typeface="Times New Roman" panose="02020603050405020304" pitchFamily="18" charset="0"/>
                <a:cs typeface="Times New Roman" panose="02020603050405020304" pitchFamily="18" charset="0"/>
              </a:rPr>
              <a:t>The first graph indicates that it displays the salary of each designation. When comparing the salary of the Polymer Technology designation with the remaining roles in the graph, it appears significantly higher. In the second position, there is Computer Networking, and the lowest salaries are for the Electronic designation.</a:t>
            </a:r>
          </a:p>
          <a:p>
            <a:pPr marL="285750" indent="-285750" algn="just">
              <a:lnSpc>
                <a:spcPct val="150000"/>
              </a:lnSpc>
              <a:buFont typeface="Arial" panose="020B0604020202020204" pitchFamily="34" charset="0"/>
              <a:buChar char="•"/>
            </a:pPr>
            <a:r>
              <a:rPr lang="en-US" sz="1800" b="0" dirty="0">
                <a:solidFill>
                  <a:schemeClr val="tx1"/>
                </a:solidFill>
                <a:effectLst/>
                <a:latin typeface="Times New Roman" panose="02020603050405020304" pitchFamily="18" charset="0"/>
                <a:cs typeface="Times New Roman" panose="02020603050405020304" pitchFamily="18" charset="0"/>
              </a:rPr>
              <a:t>The second graph displays salaries according to graduation year. In this graph, salaries for those who passed out in 2010 are significantly higher when compared to the remaining years. The least salaries are for those who graduated in the year 2017.</a:t>
            </a:r>
          </a:p>
        </p:txBody>
      </p:sp>
      <p:pic>
        <p:nvPicPr>
          <p:cNvPr id="4" name="Picture 3">
            <a:extLst>
              <a:ext uri="{FF2B5EF4-FFF2-40B4-BE49-F238E27FC236}">
                <a16:creationId xmlns:a16="http://schemas.microsoft.com/office/drawing/2014/main" id="{8C21710B-EFAC-A291-B03C-E3240769194D}"/>
              </a:ext>
            </a:extLst>
          </p:cNvPr>
          <p:cNvPicPr>
            <a:picLocks noChangeAspect="1"/>
          </p:cNvPicPr>
          <p:nvPr/>
        </p:nvPicPr>
        <p:blipFill>
          <a:blip r:embed="rId2"/>
          <a:stretch>
            <a:fillRect/>
          </a:stretch>
        </p:blipFill>
        <p:spPr>
          <a:xfrm>
            <a:off x="152217" y="880063"/>
            <a:ext cx="5524683" cy="2815664"/>
          </a:xfrm>
          <a:prstGeom prst="rect">
            <a:avLst/>
          </a:prstGeom>
        </p:spPr>
      </p:pic>
      <p:pic>
        <p:nvPicPr>
          <p:cNvPr id="9" name="Picture 8">
            <a:extLst>
              <a:ext uri="{FF2B5EF4-FFF2-40B4-BE49-F238E27FC236}">
                <a16:creationId xmlns:a16="http://schemas.microsoft.com/office/drawing/2014/main" id="{52593CD6-EB76-4CA4-7B57-BEACD00C4237}"/>
              </a:ext>
            </a:extLst>
          </p:cNvPr>
          <p:cNvPicPr>
            <a:picLocks noChangeAspect="1"/>
          </p:cNvPicPr>
          <p:nvPr/>
        </p:nvPicPr>
        <p:blipFill>
          <a:blip r:embed="rId3"/>
          <a:stretch>
            <a:fillRect/>
          </a:stretch>
        </p:blipFill>
        <p:spPr>
          <a:xfrm>
            <a:off x="5879805" y="960721"/>
            <a:ext cx="5103628" cy="2654349"/>
          </a:xfrm>
          <a:prstGeom prst="rect">
            <a:avLst/>
          </a:prstGeom>
        </p:spPr>
      </p:pic>
    </p:spTree>
    <p:extLst>
      <p:ext uri="{BB962C8B-B14F-4D97-AF65-F5344CB8AC3E}">
        <p14:creationId xmlns:p14="http://schemas.microsoft.com/office/powerpoint/2010/main" val="2003065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0C445-D63B-5EC3-56AA-3DDE9D5933AB}"/>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BAB5563-48DA-F791-CEF6-ACA03C319AA3}"/>
              </a:ext>
            </a:extLst>
          </p:cNvPr>
          <p:cNvSpPr>
            <a:spLocks noGrp="1"/>
          </p:cNvSpPr>
          <p:nvPr>
            <p:ph type="body" idx="1"/>
          </p:nvPr>
        </p:nvSpPr>
        <p:spPr>
          <a:xfrm>
            <a:off x="0" y="340242"/>
            <a:ext cx="11353800" cy="5836721"/>
          </a:xfrm>
        </p:spPr>
        <p:txBody>
          <a:bodyPr/>
          <a:lstStyle/>
          <a:p>
            <a:pPr marL="114300" indent="0">
              <a:buNone/>
            </a:pP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Bivariate</a:t>
            </a:r>
            <a:r>
              <a:rPr lang="en-IN"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Analysis (Continue)</a:t>
            </a:r>
          </a:p>
          <a:p>
            <a:pPr marL="114300" indent="0">
              <a:buNone/>
            </a:pPr>
            <a:endPar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90CE533-2FA1-750B-EE15-5B6335C5F8F6}"/>
              </a:ext>
            </a:extLst>
          </p:cNvPr>
          <p:cNvSpPr txBox="1"/>
          <p:nvPr/>
        </p:nvSpPr>
        <p:spPr>
          <a:xfrm>
            <a:off x="170122" y="3777212"/>
            <a:ext cx="11706445" cy="231582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0" dirty="0">
                <a:solidFill>
                  <a:schemeClr val="tx1"/>
                </a:solidFill>
                <a:effectLst/>
                <a:latin typeface="Times New Roman" panose="02020603050405020304" pitchFamily="18" charset="0"/>
                <a:cs typeface="Times New Roman" panose="02020603050405020304" pitchFamily="18" charset="0"/>
              </a:rPr>
              <a:t>The first graph illustrates the frequency distribution of degrees across various specializations. Each bar represents a degree category, and the height of the bars indicates the frequency of each degree within the respective specialization. The graph is stacked to allow for a clear comparison of degree frequencies across different specializations. The x-axis represents the different degrees, the y-axis represents the frequency, and the title highlights the visualization's purpose: "Frequency of Degree by Specialization (stacked).</a:t>
            </a:r>
          </a:p>
          <a:p>
            <a:pPr marL="285750" indent="-285750" algn="just">
              <a:lnSpc>
                <a:spcPct val="150000"/>
              </a:lnSpc>
              <a:buFont typeface="Arial" panose="020B0604020202020204" pitchFamily="34" charset="0"/>
              <a:buChar char="•"/>
            </a:pPr>
            <a:r>
              <a:rPr lang="en-US" b="0" dirty="0">
                <a:solidFill>
                  <a:schemeClr val="tx1"/>
                </a:solidFill>
                <a:effectLst/>
                <a:latin typeface="Times New Roman" panose="02020603050405020304" pitchFamily="18" charset="0"/>
                <a:cs typeface="Times New Roman" panose="02020603050405020304" pitchFamily="18" charset="0"/>
              </a:rPr>
              <a:t>The second graph illustrates the frequency distribution of degrees by gender, with data derived from a dataset. Each bar represents a degree category, stacked to indicate the distribution across genders. The x-axis denotes the degree, while the y-axis represents the frequency. This visualization offers insights into the gender distribution across various degrees.</a:t>
            </a:r>
          </a:p>
        </p:txBody>
      </p:sp>
      <p:pic>
        <p:nvPicPr>
          <p:cNvPr id="6" name="Picture 5">
            <a:extLst>
              <a:ext uri="{FF2B5EF4-FFF2-40B4-BE49-F238E27FC236}">
                <a16:creationId xmlns:a16="http://schemas.microsoft.com/office/drawing/2014/main" id="{B497D09C-4DD3-0697-F4AD-D9A3A2924385}"/>
              </a:ext>
            </a:extLst>
          </p:cNvPr>
          <p:cNvPicPr>
            <a:picLocks noChangeAspect="1"/>
          </p:cNvPicPr>
          <p:nvPr/>
        </p:nvPicPr>
        <p:blipFill>
          <a:blip r:embed="rId2"/>
          <a:stretch>
            <a:fillRect/>
          </a:stretch>
        </p:blipFill>
        <p:spPr>
          <a:xfrm>
            <a:off x="0" y="875135"/>
            <a:ext cx="4625163" cy="2902075"/>
          </a:xfrm>
          <a:prstGeom prst="rect">
            <a:avLst/>
          </a:prstGeom>
        </p:spPr>
      </p:pic>
      <p:pic>
        <p:nvPicPr>
          <p:cNvPr id="8" name="Picture 7">
            <a:extLst>
              <a:ext uri="{FF2B5EF4-FFF2-40B4-BE49-F238E27FC236}">
                <a16:creationId xmlns:a16="http://schemas.microsoft.com/office/drawing/2014/main" id="{C605E1FB-08C9-7E06-2D6A-8A753388D627}"/>
              </a:ext>
            </a:extLst>
          </p:cNvPr>
          <p:cNvPicPr>
            <a:picLocks noChangeAspect="1"/>
          </p:cNvPicPr>
          <p:nvPr/>
        </p:nvPicPr>
        <p:blipFill>
          <a:blip r:embed="rId3"/>
          <a:stretch>
            <a:fillRect/>
          </a:stretch>
        </p:blipFill>
        <p:spPr>
          <a:xfrm>
            <a:off x="5948916" y="875136"/>
            <a:ext cx="3254022" cy="2902074"/>
          </a:xfrm>
          <a:prstGeom prst="rect">
            <a:avLst/>
          </a:prstGeom>
        </p:spPr>
      </p:pic>
    </p:spTree>
    <p:extLst>
      <p:ext uri="{BB962C8B-B14F-4D97-AF65-F5344CB8AC3E}">
        <p14:creationId xmlns:p14="http://schemas.microsoft.com/office/powerpoint/2010/main" val="74098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931</Words>
  <Application>Microsoft Office PowerPoint</Application>
  <PresentationFormat>Widescreen</PresentationFormat>
  <Paragraphs>53</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Libre Baskerville</vt:lpstr>
      <vt:lpstr>Lato Black</vt:lpstr>
      <vt:lpstr>Calibri</vt:lpstr>
      <vt:lpstr>Office Theme</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narasimha devisetti</cp:lastModifiedBy>
  <cp:revision>39</cp:revision>
  <dcterms:created xsi:type="dcterms:W3CDTF">2021-02-16T05:19:01Z</dcterms:created>
  <dcterms:modified xsi:type="dcterms:W3CDTF">2024-02-22T08:20:03Z</dcterms:modified>
</cp:coreProperties>
</file>