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69" r:id="rId4"/>
    <p:sldId id="270" r:id="rId5"/>
    <p:sldId id="271" r:id="rId6"/>
    <p:sldId id="272" r:id="rId7"/>
    <p:sldId id="273" r:id="rId8"/>
    <p:sldId id="274" r:id="rId9"/>
    <p:sldId id="268" r:id="rId10"/>
    <p:sldId id="259" r:id="rId11"/>
  </p:sldIdLst>
  <p:sldSz cx="12192000" cy="6858000"/>
  <p:notesSz cx="6858000" cy="9144000"/>
  <p:embeddedFontLst>
    <p:embeddedFont>
      <p:font typeface="Lato Black" panose="020F0502020204030203" pitchFamily="34" charset="0"/>
      <p:bold r:id="rId13"/>
      <p:boldItalic r:id="rId14"/>
    </p:embeddedFont>
    <p:embeddedFont>
      <p:font typeface="Libre Baskerville" panose="02000000000000000000" pitchFamily="2" charset="0"/>
      <p:regular r:id="rId15"/>
      <p:bold r:id="rId16"/>
      <p: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107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6CBA5D5A-1917-EFAC-5D5E-12382C1A1AA2}"/>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D218A425-503A-4AB3-8541-7A79089F338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6B054A28-9ECF-06AD-BAC3-867E216329C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1970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82E3E299-9095-ABC8-C3B8-4328B815ADDB}"/>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0CD2696C-4A75-2CDE-6F9F-C0C75088981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24F4E762-4A9B-CF7F-1AE9-639D9EF355E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6805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6B123605-FB83-CFCC-5EFD-A8106B2BD622}"/>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2ECF9A97-CF4C-BB46-D576-7A4897AF4D5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a:extLst>
              <a:ext uri="{FF2B5EF4-FFF2-40B4-BE49-F238E27FC236}">
                <a16:creationId xmlns:a16="http://schemas.microsoft.com/office/drawing/2014/main" id="{115A817D-127E-93BE-A6C1-7A883AB913E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0988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7330799F-74EE-3E90-773B-8DC677C11C96}"/>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5827A1C0-A0FB-39A2-E497-26EF007F1A1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a:extLst>
              <a:ext uri="{FF2B5EF4-FFF2-40B4-BE49-F238E27FC236}">
                <a16:creationId xmlns:a16="http://schemas.microsoft.com/office/drawing/2014/main" id="{D4959C72-557F-1BC2-6CAD-A4719AF0D8E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5821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01BB74B5-3E26-5981-B61F-37EEED65E017}"/>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65E6BC97-FC26-0BE2-A29B-711DC9B8510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a:extLst>
              <a:ext uri="{FF2B5EF4-FFF2-40B4-BE49-F238E27FC236}">
                <a16:creationId xmlns:a16="http://schemas.microsoft.com/office/drawing/2014/main" id="{FBD8CB8B-B4B3-5E2F-902E-DC420310EBE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1067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65B09A1C-43D2-27A8-8769-C067F2418F91}"/>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2F3E09B4-A527-DAAC-96AE-87B4B0B2D21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a:extLst>
              <a:ext uri="{FF2B5EF4-FFF2-40B4-BE49-F238E27FC236}">
                <a16:creationId xmlns:a16="http://schemas.microsoft.com/office/drawing/2014/main" id="{685D2041-9E59-D9C2-20B0-C630C03FE99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3650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Devisetti31/FLASK/tree/main/Regex%20Matches%20and%20Email%20Verificatio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www.linkedin.com/in/narasimharaodevisetti/"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600" b="1" i="0" dirty="0">
                <a:solidFill>
                  <a:srgbClr val="000000"/>
                </a:solidFill>
                <a:effectLst/>
                <a:latin typeface="Times New Roman" panose="02020603050405020304" pitchFamily="18" charset="0"/>
                <a:cs typeface="Times New Roman" panose="02020603050405020304" pitchFamily="18" charset="0"/>
              </a:rPr>
              <a:t>Exploratory Data Analysis (EDA) on AMEO 2015</a:t>
            </a:r>
            <a:endParaRPr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3723316" y="1265959"/>
            <a:ext cx="4465643" cy="2834317"/>
          </a:xfrm>
          <a:prstGeom prst="rect">
            <a:avLst/>
          </a:prstGeom>
          <a:noFill/>
          <a:ln>
            <a:noFill/>
          </a:ln>
        </p:spPr>
      </p:pic>
      <p:sp>
        <p:nvSpPr>
          <p:cNvPr id="117" name="Google Shape;117;p5"/>
          <p:cNvSpPr txBox="1"/>
          <p:nvPr/>
        </p:nvSpPr>
        <p:spPr>
          <a:xfrm>
            <a:off x="3830201" y="4528289"/>
            <a:ext cx="4358758" cy="15216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Libre Baskerville"/>
                <a:cs typeface="Libre Baskerville"/>
                <a:sym typeface="Libre Baskerville"/>
              </a:rPr>
              <a:t>THANK YOU</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10500802" cy="313928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1800"/>
              <a:buFont typeface="Arial"/>
              <a:buChar char="•"/>
            </a:pPr>
            <a:r>
              <a:rPr lang="en-IN" sz="1800" dirty="0">
                <a:solidFill>
                  <a:schemeClr val="dk1"/>
                </a:solidFill>
                <a:latin typeface="Times New Roman" panose="02020603050405020304" pitchFamily="18" charset="0"/>
                <a:ea typeface="Calibri"/>
                <a:cs typeface="Times New Roman" panose="02020603050405020304" pitchFamily="18" charset="0"/>
                <a:sym typeface="Calibri"/>
              </a:rPr>
              <a:t>I did Complete MCA .</a:t>
            </a:r>
            <a:endParaRPr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lnSpc>
                <a:spcPct val="150000"/>
              </a:lnSpc>
              <a:spcBef>
                <a:spcPts val="0"/>
              </a:spcBef>
              <a:spcAft>
                <a:spcPts val="0"/>
              </a:spcAft>
              <a:buClr>
                <a:schemeClr val="dk1"/>
              </a:buClr>
              <a:buSzPts val="1800"/>
              <a:buFont typeface="Arial"/>
              <a:buChar char="•"/>
            </a:pPr>
            <a:r>
              <a:rPr lang="en-US" sz="1800" dirty="0">
                <a:solidFill>
                  <a:srgbClr val="0D0D0D"/>
                </a:solidFill>
                <a:latin typeface="Times New Roman" panose="02020603050405020304" pitchFamily="18" charset="0"/>
                <a:cs typeface="Times New Roman" panose="02020603050405020304" pitchFamily="18" charset="0"/>
              </a:rPr>
              <a:t>T</a:t>
            </a:r>
            <a:r>
              <a:rPr lang="en-US" sz="1800" b="0" i="0" dirty="0">
                <a:solidFill>
                  <a:srgbClr val="0D0D0D"/>
                </a:solidFill>
                <a:effectLst/>
                <a:latin typeface="Times New Roman" panose="02020603050405020304" pitchFamily="18" charset="0"/>
                <a:cs typeface="Times New Roman" panose="02020603050405020304" pitchFamily="18" charset="0"/>
              </a:rPr>
              <a:t>he motivations for learning data science can vary from person to person, but it often involves a combination of intellectual curiosity, career aspirations, and the desire to make a positive impact .</a:t>
            </a:r>
            <a:endParaRPr lang="en-IN"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lnSpc>
                <a:spcPct val="150000"/>
              </a:lnSpc>
              <a:spcBef>
                <a:spcPts val="0"/>
              </a:spcBef>
              <a:spcAft>
                <a:spcPts val="0"/>
              </a:spcAft>
              <a:buClr>
                <a:schemeClr val="dk1"/>
              </a:buClr>
              <a:buSzPts val="1800"/>
              <a:buFont typeface="Arial"/>
              <a:buChar char="•"/>
            </a:pPr>
            <a:r>
              <a:rPr lang="en-US" sz="1800" b="0" i="0" dirty="0">
                <a:solidFill>
                  <a:srgbClr val="0D0D0D"/>
                </a:solidFill>
                <a:effectLst/>
                <a:latin typeface="Times New Roman" panose="02020603050405020304" pitchFamily="18" charset="0"/>
                <a:cs typeface="Times New Roman" panose="02020603050405020304" pitchFamily="18" charset="0"/>
              </a:rPr>
              <a:t>I am currently working as a data science intern </a:t>
            </a:r>
            <a:r>
              <a:rPr lang="en-US" sz="1800" b="1" i="0" dirty="0">
                <a:solidFill>
                  <a:schemeClr val="dk1"/>
                </a:solidFill>
                <a:effectLst/>
                <a:latin typeface="Times New Roman" panose="02020603050405020304" pitchFamily="18" charset="0"/>
                <a:ea typeface="Calibri"/>
                <a:cs typeface="Times New Roman" panose="02020603050405020304" pitchFamily="18" charset="0"/>
                <a:sym typeface="Calibri"/>
              </a:rPr>
              <a:t>.</a:t>
            </a:r>
          </a:p>
          <a:p>
            <a:pPr marL="285750" marR="0" lvl="0" indent="-285750" algn="l" rtl="0">
              <a:lnSpc>
                <a:spcPct val="150000"/>
              </a:lnSpc>
              <a:spcBef>
                <a:spcPts val="0"/>
              </a:spcBef>
              <a:spcAft>
                <a:spcPts val="0"/>
              </a:spcAft>
              <a:buClr>
                <a:schemeClr val="dk1"/>
              </a:buClr>
              <a:buSzPts val="1800"/>
              <a:buFont typeface="Arial"/>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GitHub Link :  </a:t>
            </a:r>
            <a:r>
              <a:rPr lang="en-US" sz="1800" dirty="0">
                <a:solidFill>
                  <a:schemeClr val="dk1"/>
                </a:solidFill>
                <a:latin typeface="Times New Roman" panose="02020603050405020304" pitchFamily="18" charset="0"/>
                <a:ea typeface="Calibri"/>
                <a:cs typeface="Times New Roman" panose="02020603050405020304" pitchFamily="18" charset="0"/>
                <a:sym typeface="Calibri"/>
                <a:hlinkClick r:id="rId3"/>
              </a:rPr>
              <a:t>click here</a:t>
            </a:r>
            <a:endParaRPr lang="en-US"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lnSpc>
                <a:spcPct val="150000"/>
              </a:lnSpc>
              <a:spcBef>
                <a:spcPts val="0"/>
              </a:spcBef>
              <a:spcAft>
                <a:spcPts val="0"/>
              </a:spcAft>
              <a:buClr>
                <a:schemeClr val="dk1"/>
              </a:buClr>
              <a:buSzPts val="1800"/>
              <a:buFont typeface="Arial"/>
              <a:buChar char="•"/>
            </a:pPr>
            <a:r>
              <a:rPr lang="en-US" sz="1800" i="0" dirty="0">
                <a:solidFill>
                  <a:schemeClr val="dk1"/>
                </a:solidFill>
                <a:effectLst/>
                <a:latin typeface="Times New Roman" panose="02020603050405020304" pitchFamily="18" charset="0"/>
                <a:ea typeface="Calibri"/>
                <a:cs typeface="Times New Roman" panose="02020603050405020304" pitchFamily="18" charset="0"/>
                <a:sym typeface="Calibri"/>
              </a:rPr>
              <a:t>LinkedIn : </a:t>
            </a:r>
          </a:p>
          <a:p>
            <a:pPr marL="285750" marR="0" lvl="0" indent="-285750" algn="l" rtl="0">
              <a:spcBef>
                <a:spcPts val="0"/>
              </a:spcBef>
              <a:spcAft>
                <a:spcPts val="0"/>
              </a:spcAft>
              <a:buClr>
                <a:schemeClr val="dk1"/>
              </a:buClr>
              <a:buSzPts val="1800"/>
              <a:buFont typeface="Arial"/>
              <a:buChar char="•"/>
            </a:pPr>
            <a:endParaRPr lang="en-US" sz="1800" i="0" dirty="0">
              <a:solidFill>
                <a:schemeClr val="dk1"/>
              </a:solidFill>
              <a:effectLst/>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endParaRPr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427656" y="416554"/>
            <a:ext cx="6099463" cy="58473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4000" b="1" i="0" u="none" strike="noStrike" cap="none" dirty="0">
                <a:solidFill>
                  <a:srgbClr val="FF0000"/>
                </a:solidFill>
                <a:latin typeface="Times New Roman" panose="02020603050405020304" pitchFamily="18" charset="0"/>
                <a:ea typeface="Lato Black"/>
                <a:cs typeface="Times New Roman" panose="02020603050405020304" pitchFamily="18" charset="0"/>
                <a:sym typeface="Lato Black"/>
              </a:rPr>
              <a:t>About me</a:t>
            </a:r>
            <a:endParaRPr sz="4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4" name="TextBox 3">
            <a:extLst>
              <a:ext uri="{FF2B5EF4-FFF2-40B4-BE49-F238E27FC236}">
                <a16:creationId xmlns:a16="http://schemas.microsoft.com/office/drawing/2014/main" id="{70B66FBA-F0C7-375A-C23C-624F054DDBA5}"/>
              </a:ext>
            </a:extLst>
          </p:cNvPr>
          <p:cNvSpPr txBox="1"/>
          <p:nvPr/>
        </p:nvSpPr>
        <p:spPr>
          <a:xfrm>
            <a:off x="2412969" y="3429000"/>
            <a:ext cx="1244009"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hlinkClick r:id="rId4"/>
              </a:rPr>
              <a:t>Click here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97A5B2A3-C9E1-8624-393C-46D760C7E21F}"/>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5F937744-A160-B22F-3DB4-7F1FF13969EC}"/>
              </a:ext>
            </a:extLst>
          </p:cNvPr>
          <p:cNvSpPr txBox="1"/>
          <p:nvPr/>
        </p:nvSpPr>
        <p:spPr>
          <a:xfrm>
            <a:off x="737812" y="1299172"/>
            <a:ext cx="10883574" cy="4247276"/>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1800"/>
            </a:pPr>
            <a:r>
              <a:rPr lang="en-US" sz="2400" b="0" i="0" dirty="0">
                <a:solidFill>
                  <a:srgbClr val="0D0D0D"/>
                </a:solidFill>
                <a:effectLst/>
                <a:latin typeface="Times New Roman" panose="02020603050405020304" pitchFamily="18" charset="0"/>
                <a:cs typeface="Times New Roman" panose="02020603050405020304" pitchFamily="18" charset="0"/>
              </a:rPr>
              <a:t>Develop a web application similar to regex101.com, aimed at providing users with a platform to test regular expressions (regex) against a given input string. Users can input a test string and a regular expression into the application. The application then processes the input, identifies and displays all matches found between the test string and the provided regular expression. This functionality empowers users to efficiently test and validate their regex patterns, aiding in various text processing and pattern matching tasks.</a:t>
            </a:r>
            <a:endParaRPr lang="en-US" sz="1800" i="0" dirty="0">
              <a:solidFill>
                <a:schemeClr val="dk1"/>
              </a:solidFill>
              <a:effectLst/>
              <a:latin typeface="Times New Roman" panose="02020603050405020304" pitchFamily="18" charset="0"/>
              <a:ea typeface="Calibri"/>
              <a:cs typeface="Times New Roman" panose="02020603050405020304" pitchFamily="18" charset="0"/>
              <a:sym typeface="Calibri"/>
            </a:endParaRPr>
          </a:p>
          <a:p>
            <a:pPr marL="285750" marR="0" lvl="0" indent="-285750" algn="just" rtl="0">
              <a:spcBef>
                <a:spcPts val="0"/>
              </a:spcBef>
              <a:spcAft>
                <a:spcPts val="0"/>
              </a:spcAft>
              <a:buClr>
                <a:schemeClr val="dk1"/>
              </a:buClr>
              <a:buSzPts val="1800"/>
              <a:buFont typeface="Arial"/>
              <a:buChar char="•"/>
            </a:pPr>
            <a:endParaRPr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a:extLst>
              <a:ext uri="{FF2B5EF4-FFF2-40B4-BE49-F238E27FC236}">
                <a16:creationId xmlns:a16="http://schemas.microsoft.com/office/drawing/2014/main" id="{0FB101D7-5627-ECDE-30D9-F862511D106D}"/>
              </a:ext>
            </a:extLst>
          </p:cNvPr>
          <p:cNvSpPr txBox="1"/>
          <p:nvPr/>
        </p:nvSpPr>
        <p:spPr>
          <a:xfrm>
            <a:off x="427656" y="416554"/>
            <a:ext cx="6099463" cy="58473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4000" b="1" dirty="0">
                <a:solidFill>
                  <a:srgbClr val="FF0000"/>
                </a:solidFill>
                <a:latin typeface="Times New Roman" panose="02020603050405020304" pitchFamily="18" charset="0"/>
                <a:ea typeface="Lato Black"/>
                <a:cs typeface="Times New Roman" panose="02020603050405020304" pitchFamily="18" charset="0"/>
                <a:sym typeface="Lato Black"/>
              </a:rPr>
              <a:t>Scenario</a:t>
            </a:r>
            <a:endParaRPr sz="4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371176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8E0F855F-0233-AB63-7239-751857376272}"/>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BB0950B7-B046-466C-165C-821D8ABE50E0}"/>
              </a:ext>
            </a:extLst>
          </p:cNvPr>
          <p:cNvSpPr txBox="1"/>
          <p:nvPr/>
        </p:nvSpPr>
        <p:spPr>
          <a:xfrm>
            <a:off x="427657" y="416554"/>
            <a:ext cx="5452148" cy="1384954"/>
          </a:xfrm>
          <a:prstGeom prst="rect">
            <a:avLst/>
          </a:prstGeom>
          <a:noFill/>
          <a:ln>
            <a:noFill/>
          </a:ln>
        </p:spPr>
        <p:txBody>
          <a:bodyPr spcFirstLastPara="1" wrap="square" lIns="91425" tIns="45700" rIns="91425" bIns="45700" anchor="t" anchorCtr="0">
            <a:spAutoFit/>
          </a:bodyPr>
          <a:lstStyle/>
          <a:p>
            <a:r>
              <a:rPr lang="en-US" sz="2800" b="1" dirty="0">
                <a:solidFill>
                  <a:srgbClr val="FF0000"/>
                </a:solidFill>
                <a:latin typeface="Times New Roman" panose="02020603050405020304" pitchFamily="18" charset="0"/>
                <a:cs typeface="Times New Roman" panose="02020603050405020304" pitchFamily="18" charset="0"/>
              </a:rPr>
              <a:t>Initialize a Flask application:</a:t>
            </a:r>
          </a:p>
          <a:p>
            <a:br>
              <a:rPr lang="en-US" sz="2800" b="1" dirty="0">
                <a:solidFill>
                  <a:srgbClr val="FF0000"/>
                </a:solidFill>
                <a:latin typeface="Times New Roman" panose="02020603050405020304" pitchFamily="18" charset="0"/>
                <a:cs typeface="Times New Roman" panose="02020603050405020304" pitchFamily="18" charset="0"/>
              </a:rPr>
            </a:br>
            <a:endParaRPr sz="28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pic>
        <p:nvPicPr>
          <p:cNvPr id="3" name="Picture 2">
            <a:extLst>
              <a:ext uri="{FF2B5EF4-FFF2-40B4-BE49-F238E27FC236}">
                <a16:creationId xmlns:a16="http://schemas.microsoft.com/office/drawing/2014/main" id="{BCA873D4-FEE7-3159-5F39-7914A52DEDC8}"/>
              </a:ext>
            </a:extLst>
          </p:cNvPr>
          <p:cNvPicPr>
            <a:picLocks noChangeAspect="1"/>
          </p:cNvPicPr>
          <p:nvPr/>
        </p:nvPicPr>
        <p:blipFill>
          <a:blip r:embed="rId3"/>
          <a:stretch>
            <a:fillRect/>
          </a:stretch>
        </p:blipFill>
        <p:spPr>
          <a:xfrm>
            <a:off x="5295013" y="170121"/>
            <a:ext cx="6730409" cy="6358270"/>
          </a:xfrm>
          <a:prstGeom prst="rect">
            <a:avLst/>
          </a:prstGeom>
        </p:spPr>
      </p:pic>
      <p:sp>
        <p:nvSpPr>
          <p:cNvPr id="4" name="TextBox 3">
            <a:extLst>
              <a:ext uri="{FF2B5EF4-FFF2-40B4-BE49-F238E27FC236}">
                <a16:creationId xmlns:a16="http://schemas.microsoft.com/office/drawing/2014/main" id="{61E6351C-7ECC-CC38-7165-7A23221CCC99}"/>
              </a:ext>
            </a:extLst>
          </p:cNvPr>
          <p:cNvSpPr txBox="1"/>
          <p:nvPr/>
        </p:nvSpPr>
        <p:spPr>
          <a:xfrm>
            <a:off x="427657" y="1265274"/>
            <a:ext cx="4622808" cy="1894749"/>
          </a:xfrm>
          <a:prstGeom prst="rect">
            <a:avLst/>
          </a:prstGeom>
          <a:noFill/>
        </p:spPr>
        <p:txBody>
          <a:bodyPr wrap="square" rtlCol="0">
            <a:spAutoFit/>
          </a:bodyPr>
          <a:lstStyle/>
          <a:p>
            <a:pPr algn="just">
              <a:lnSpc>
                <a:spcPct val="150000"/>
              </a:lnSpc>
            </a:pPr>
            <a:r>
              <a:rPr lang="en-US" sz="1600" b="0" i="0" dirty="0">
                <a:solidFill>
                  <a:srgbClr val="0D0D0D"/>
                </a:solidFill>
                <a:effectLst/>
                <a:latin typeface="Times New Roman" panose="02020603050405020304" pitchFamily="18" charset="0"/>
                <a:cs typeface="Times New Roman" panose="02020603050405020304" pitchFamily="18" charset="0"/>
              </a:rPr>
              <a:t>This Flask application provides a platform for testing regular expressions and validating email addresses. Users input test strings and regex patterns to find matches, while also verifying email validity through a simple regex pattern.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743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ABF24320-7FC1-D216-49C4-E6D6A4D6D4AB}"/>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C919ADFC-239F-46B6-F57F-E3FF232BFE2C}"/>
              </a:ext>
            </a:extLst>
          </p:cNvPr>
          <p:cNvSpPr txBox="1"/>
          <p:nvPr/>
        </p:nvSpPr>
        <p:spPr>
          <a:xfrm>
            <a:off x="427657" y="416554"/>
            <a:ext cx="5452148" cy="461624"/>
          </a:xfrm>
          <a:prstGeom prst="rect">
            <a:avLst/>
          </a:prstGeom>
          <a:noFill/>
          <a:ln>
            <a:noFill/>
          </a:ln>
        </p:spPr>
        <p:txBody>
          <a:bodyPr spcFirstLastPara="1" wrap="square" lIns="91425" tIns="45700" rIns="91425" bIns="45700" anchor="t" anchorCtr="0">
            <a:spAutoFit/>
          </a:bodyPr>
          <a:lstStyle/>
          <a:p>
            <a:r>
              <a:rPr lang="en-IN" sz="2400" b="1" dirty="0">
                <a:solidFill>
                  <a:srgbClr val="FF0000"/>
                </a:solidFill>
                <a:latin typeface="Times New Roman" panose="02020603050405020304" pitchFamily="18" charset="0"/>
                <a:cs typeface="Times New Roman" panose="02020603050405020304" pitchFamily="18" charset="0"/>
              </a:rPr>
              <a:t>Create the HTML template</a:t>
            </a:r>
            <a:endParaRPr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4" name="TextBox 3">
            <a:extLst>
              <a:ext uri="{FF2B5EF4-FFF2-40B4-BE49-F238E27FC236}">
                <a16:creationId xmlns:a16="http://schemas.microsoft.com/office/drawing/2014/main" id="{95F83ED2-AAA1-EAE2-61D6-6F05EFB9651A}"/>
              </a:ext>
            </a:extLst>
          </p:cNvPr>
          <p:cNvSpPr txBox="1"/>
          <p:nvPr/>
        </p:nvSpPr>
        <p:spPr>
          <a:xfrm>
            <a:off x="427657" y="1265274"/>
            <a:ext cx="4622808" cy="5121274"/>
          </a:xfrm>
          <a:prstGeom prst="rect">
            <a:avLst/>
          </a:prstGeom>
          <a:noFill/>
        </p:spPr>
        <p:txBody>
          <a:bodyPr wrap="square" rtlCol="0">
            <a:spAutoFit/>
          </a:bodyPr>
          <a:lstStyle/>
          <a:p>
            <a:pPr algn="just">
              <a:lnSpc>
                <a:spcPct val="150000"/>
              </a:lnSpc>
            </a:pPr>
            <a:r>
              <a:rPr lang="en-US" sz="2000" b="0" i="0" dirty="0">
                <a:solidFill>
                  <a:srgbClr val="0D0D0D"/>
                </a:solidFill>
                <a:effectLst/>
                <a:latin typeface="Times New Roman" panose="02020603050405020304" pitchFamily="18" charset="0"/>
                <a:cs typeface="Times New Roman" panose="02020603050405020304" pitchFamily="18" charset="0"/>
              </a:rPr>
              <a:t>This HTML template creates a user-friendly interface for a Regex and Email Matcher web application. It includes forms for inputting test strings and regex patterns, as well as for validating email addresses. The design features a clean layout with CSS styling for enhanced readability. Additionally, it dynamically displays regex matches and email validation results based on user inputs, providing a seamless user experience.</a:t>
            </a: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A881DD8-8701-16FD-69F3-53156EF05432}"/>
              </a:ext>
            </a:extLst>
          </p:cNvPr>
          <p:cNvPicPr>
            <a:picLocks noChangeAspect="1"/>
          </p:cNvPicPr>
          <p:nvPr/>
        </p:nvPicPr>
        <p:blipFill>
          <a:blip r:embed="rId3"/>
          <a:stretch>
            <a:fillRect/>
          </a:stretch>
        </p:blipFill>
        <p:spPr>
          <a:xfrm>
            <a:off x="5193751" y="416554"/>
            <a:ext cx="3567477" cy="5709684"/>
          </a:xfrm>
          <a:prstGeom prst="rect">
            <a:avLst/>
          </a:prstGeom>
        </p:spPr>
      </p:pic>
      <p:pic>
        <p:nvPicPr>
          <p:cNvPr id="7" name="Picture 6">
            <a:extLst>
              <a:ext uri="{FF2B5EF4-FFF2-40B4-BE49-F238E27FC236}">
                <a16:creationId xmlns:a16="http://schemas.microsoft.com/office/drawing/2014/main" id="{3AD5EF4E-0887-F199-8A3C-B575BF9CA87B}"/>
              </a:ext>
            </a:extLst>
          </p:cNvPr>
          <p:cNvPicPr>
            <a:picLocks noChangeAspect="1"/>
          </p:cNvPicPr>
          <p:nvPr/>
        </p:nvPicPr>
        <p:blipFill>
          <a:blip r:embed="rId4"/>
          <a:stretch>
            <a:fillRect/>
          </a:stretch>
        </p:blipFill>
        <p:spPr>
          <a:xfrm>
            <a:off x="8761228" y="416554"/>
            <a:ext cx="3261643" cy="5709684"/>
          </a:xfrm>
          <a:prstGeom prst="rect">
            <a:avLst/>
          </a:prstGeom>
        </p:spPr>
      </p:pic>
    </p:spTree>
    <p:extLst>
      <p:ext uri="{BB962C8B-B14F-4D97-AF65-F5344CB8AC3E}">
        <p14:creationId xmlns:p14="http://schemas.microsoft.com/office/powerpoint/2010/main" val="26726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8AAD846A-5283-9893-0B44-41DADECCE7DD}"/>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97DA5769-60D7-5458-7B96-8E99E197327C}"/>
              </a:ext>
            </a:extLst>
          </p:cNvPr>
          <p:cNvSpPr txBox="1"/>
          <p:nvPr/>
        </p:nvSpPr>
        <p:spPr>
          <a:xfrm>
            <a:off x="427657" y="416554"/>
            <a:ext cx="5452148" cy="461624"/>
          </a:xfrm>
          <a:prstGeom prst="rect">
            <a:avLst/>
          </a:prstGeom>
          <a:noFill/>
          <a:ln>
            <a:noFill/>
          </a:ln>
        </p:spPr>
        <p:txBody>
          <a:bodyPr spcFirstLastPara="1" wrap="square" lIns="91425" tIns="45700" rIns="91425" bIns="45700" anchor="t" anchorCtr="0">
            <a:spAutoFit/>
          </a:bodyPr>
          <a:lstStyle/>
          <a:p>
            <a:r>
              <a:rPr lang="en-US" sz="2400" dirty="0">
                <a:solidFill>
                  <a:srgbClr val="FF0000"/>
                </a:solidFill>
                <a:latin typeface="Times New Roman" panose="02020603050405020304" pitchFamily="18" charset="0"/>
                <a:cs typeface="Times New Roman" panose="02020603050405020304" pitchFamily="18" charset="0"/>
              </a:rPr>
              <a:t>Define a route to handle form submission</a:t>
            </a:r>
            <a:endParaRPr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4" name="TextBox 3">
            <a:extLst>
              <a:ext uri="{FF2B5EF4-FFF2-40B4-BE49-F238E27FC236}">
                <a16:creationId xmlns:a16="http://schemas.microsoft.com/office/drawing/2014/main" id="{38602C4B-5047-A5BA-FA88-387BC34BAE5D}"/>
              </a:ext>
            </a:extLst>
          </p:cNvPr>
          <p:cNvSpPr txBox="1"/>
          <p:nvPr/>
        </p:nvSpPr>
        <p:spPr>
          <a:xfrm>
            <a:off x="427656" y="1265274"/>
            <a:ext cx="5558473" cy="5588068"/>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Handling form submission involves defining a route in the web application backend to receive form data sent by users. In this process, data such as input fields' values is extracted from the form using request methods provided by the web framework (e.g., Flask's </a:t>
            </a:r>
            <a:r>
              <a:rPr lang="en-US" sz="1600" dirty="0" err="1">
                <a:latin typeface="Times New Roman" panose="02020603050405020304" pitchFamily="18" charset="0"/>
                <a:cs typeface="Times New Roman" panose="02020603050405020304" pitchFamily="18" charset="0"/>
              </a:rPr>
              <a:t>request.form.get</a:t>
            </a:r>
            <a:r>
              <a:rPr lang="en-US" sz="1600" dirty="0">
                <a:latin typeface="Times New Roman" panose="02020603050405020304" pitchFamily="18" charset="0"/>
                <a:cs typeface="Times New Roman" panose="02020603050405020304" pitchFamily="18" charset="0"/>
              </a:rPr>
              <a:t>()). The extracted data is then processed as required, such as performing regex matching or other operations. After processing, the results may be stored or manipulated as needed before rendering a response, typically by rendering a template with the processed data for display back to the user.</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IN" sz="1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542E1E7-1E54-F9A0-7C65-43DE8D483E48}"/>
              </a:ext>
            </a:extLst>
          </p:cNvPr>
          <p:cNvPicPr>
            <a:picLocks noChangeAspect="1"/>
          </p:cNvPicPr>
          <p:nvPr/>
        </p:nvPicPr>
        <p:blipFill>
          <a:blip r:embed="rId3"/>
          <a:stretch>
            <a:fillRect/>
          </a:stretch>
        </p:blipFill>
        <p:spPr>
          <a:xfrm>
            <a:off x="6510670" y="1406485"/>
            <a:ext cx="5452148" cy="2652823"/>
          </a:xfrm>
          <a:prstGeom prst="rect">
            <a:avLst/>
          </a:prstGeom>
        </p:spPr>
      </p:pic>
    </p:spTree>
    <p:extLst>
      <p:ext uri="{BB962C8B-B14F-4D97-AF65-F5344CB8AC3E}">
        <p14:creationId xmlns:p14="http://schemas.microsoft.com/office/powerpoint/2010/main" val="165654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F7E5FDD7-542F-FBFA-F8E5-C7B057CC1E9A}"/>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D46F7A96-491B-963C-99B3-7355C679AB3F}"/>
              </a:ext>
            </a:extLst>
          </p:cNvPr>
          <p:cNvSpPr txBox="1"/>
          <p:nvPr/>
        </p:nvSpPr>
        <p:spPr>
          <a:xfrm>
            <a:off x="427657" y="416554"/>
            <a:ext cx="5452148" cy="461624"/>
          </a:xfrm>
          <a:prstGeom prst="rect">
            <a:avLst/>
          </a:prstGeom>
          <a:noFill/>
          <a:ln>
            <a:noFill/>
          </a:ln>
        </p:spPr>
        <p:txBody>
          <a:bodyPr spcFirstLastPara="1" wrap="square" lIns="91425" tIns="45700" rIns="91425" bIns="45700" anchor="t" anchorCtr="0">
            <a:spAutoFit/>
          </a:bodyPr>
          <a:lstStyle/>
          <a:p>
            <a:r>
              <a:rPr lang="en-IN"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Render the result</a:t>
            </a:r>
            <a:endParaRPr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4" name="TextBox 3">
            <a:extLst>
              <a:ext uri="{FF2B5EF4-FFF2-40B4-BE49-F238E27FC236}">
                <a16:creationId xmlns:a16="http://schemas.microsoft.com/office/drawing/2014/main" id="{FB8A5711-4134-046A-6C37-840CBADB7342}"/>
              </a:ext>
            </a:extLst>
          </p:cNvPr>
          <p:cNvSpPr txBox="1"/>
          <p:nvPr/>
        </p:nvSpPr>
        <p:spPr>
          <a:xfrm>
            <a:off x="427656" y="1265274"/>
            <a:ext cx="5558473" cy="3782061"/>
          </a:xfrm>
          <a:prstGeom prst="rect">
            <a:avLst/>
          </a:prstGeom>
          <a:noFill/>
        </p:spPr>
        <p:txBody>
          <a:bodyPr wrap="square" rtlCol="0">
            <a:spAutoFit/>
          </a:bodyPr>
          <a:lstStyle/>
          <a:p>
            <a:pPr algn="just">
              <a:lnSpc>
                <a:spcPct val="150000"/>
              </a:lnSpc>
            </a:pPr>
            <a:r>
              <a:rPr lang="en-US" sz="1800" dirty="0">
                <a:latin typeface="Times New Roman" panose="02020603050405020304" pitchFamily="18" charset="0"/>
                <a:cs typeface="Times New Roman" panose="02020603050405020304" pitchFamily="18" charset="0"/>
              </a:rPr>
              <a:t>This code defines a route to handle form submission in a Flask application, extracting the test string and regex pattern from the submitted form data. It then performs regex matching on the test string using the provided pattern and passes the matched strings to an HTML template. The HTML template, ‘index.html’, displays the test string, regex pattern, and matched strings in a structured format below the input form. If no matches are found, it provides a message indicating so.</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030DD0D-16F3-B97D-F861-D71F3365C6D2}"/>
              </a:ext>
            </a:extLst>
          </p:cNvPr>
          <p:cNvPicPr>
            <a:picLocks noChangeAspect="1"/>
          </p:cNvPicPr>
          <p:nvPr/>
        </p:nvPicPr>
        <p:blipFill>
          <a:blip r:embed="rId3"/>
          <a:stretch>
            <a:fillRect/>
          </a:stretch>
        </p:blipFill>
        <p:spPr>
          <a:xfrm>
            <a:off x="7778738" y="552312"/>
            <a:ext cx="3985605" cy="5243014"/>
          </a:xfrm>
          <a:prstGeom prst="rect">
            <a:avLst/>
          </a:prstGeom>
        </p:spPr>
      </p:pic>
    </p:spTree>
    <p:extLst>
      <p:ext uri="{BB962C8B-B14F-4D97-AF65-F5344CB8AC3E}">
        <p14:creationId xmlns:p14="http://schemas.microsoft.com/office/powerpoint/2010/main" val="3004507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247A90B2-5430-8050-A60A-23EC61CCA87B}"/>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6070A5F7-3FF4-1CF9-1C38-3E23070A6FC7}"/>
              </a:ext>
            </a:extLst>
          </p:cNvPr>
          <p:cNvSpPr txBox="1"/>
          <p:nvPr/>
        </p:nvSpPr>
        <p:spPr>
          <a:xfrm>
            <a:off x="427657" y="416554"/>
            <a:ext cx="5452148" cy="461624"/>
          </a:xfrm>
          <a:prstGeom prst="rect">
            <a:avLst/>
          </a:prstGeom>
          <a:noFill/>
          <a:ln>
            <a:noFill/>
          </a:ln>
        </p:spPr>
        <p:txBody>
          <a:bodyPr spcFirstLastPara="1" wrap="square" lIns="91425" tIns="45700" rIns="91425" bIns="45700" anchor="t" anchorCtr="0">
            <a:spAutoFit/>
          </a:bodyPr>
          <a:lstStyle/>
          <a:p>
            <a:r>
              <a:rPr lang="en-IN"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Render the result</a:t>
            </a:r>
            <a:endParaRPr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4" name="TextBox 3">
            <a:extLst>
              <a:ext uri="{FF2B5EF4-FFF2-40B4-BE49-F238E27FC236}">
                <a16:creationId xmlns:a16="http://schemas.microsoft.com/office/drawing/2014/main" id="{9888E537-8188-D068-9F07-6E6F390847BB}"/>
              </a:ext>
            </a:extLst>
          </p:cNvPr>
          <p:cNvSpPr txBox="1"/>
          <p:nvPr/>
        </p:nvSpPr>
        <p:spPr>
          <a:xfrm>
            <a:off x="427656" y="1265274"/>
            <a:ext cx="5558473" cy="4197559"/>
          </a:xfrm>
          <a:prstGeom prst="rect">
            <a:avLst/>
          </a:prstGeom>
          <a:noFill/>
        </p:spPr>
        <p:txBody>
          <a:bodyPr wrap="square" rtlCol="0">
            <a:spAutoFit/>
          </a:bodyPr>
          <a:lstStyle/>
          <a:p>
            <a:pPr algn="just">
              <a:lnSpc>
                <a:spcPct val="150000"/>
              </a:lnSpc>
            </a:pPr>
            <a:r>
              <a:rPr lang="en-US" sz="1800" dirty="0">
                <a:latin typeface="Times New Roman" panose="02020603050405020304" pitchFamily="18" charset="0"/>
                <a:cs typeface="Times New Roman" panose="02020603050405020304" pitchFamily="18" charset="0"/>
              </a:rPr>
              <a:t>The result of this application is a web interface where users can input test strings and regular expressions (regex) to perform matching. Upon submission, the application displays the matches found between the test string and the provided regex pattern. Users can also validate email addresses using a simple regex pattern, with the result indicating whether the email is valid or not. This intuitive interface aids users in efficiently testing and validating regex patterns and email addresses, enhancing text processing and pattern matching tasks.</a:t>
            </a:r>
            <a:endParaRPr lang="en-IN" sz="1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B7103D7-3878-F82D-D4A3-98FFA5288825}"/>
              </a:ext>
            </a:extLst>
          </p:cNvPr>
          <p:cNvPicPr>
            <a:picLocks noChangeAspect="1"/>
          </p:cNvPicPr>
          <p:nvPr/>
        </p:nvPicPr>
        <p:blipFill>
          <a:blip r:embed="rId3"/>
          <a:stretch>
            <a:fillRect/>
          </a:stretch>
        </p:blipFill>
        <p:spPr>
          <a:xfrm>
            <a:off x="7187610" y="107048"/>
            <a:ext cx="4678326" cy="3229489"/>
          </a:xfrm>
          <a:prstGeom prst="rect">
            <a:avLst/>
          </a:prstGeom>
        </p:spPr>
      </p:pic>
      <p:pic>
        <p:nvPicPr>
          <p:cNvPr id="7" name="Picture 6">
            <a:extLst>
              <a:ext uri="{FF2B5EF4-FFF2-40B4-BE49-F238E27FC236}">
                <a16:creationId xmlns:a16="http://schemas.microsoft.com/office/drawing/2014/main" id="{9F4A1858-DEC7-4039-31B6-4500E4611E99}"/>
              </a:ext>
            </a:extLst>
          </p:cNvPr>
          <p:cNvPicPr>
            <a:picLocks noChangeAspect="1"/>
          </p:cNvPicPr>
          <p:nvPr/>
        </p:nvPicPr>
        <p:blipFill>
          <a:blip r:embed="rId4"/>
          <a:stretch>
            <a:fillRect/>
          </a:stretch>
        </p:blipFill>
        <p:spPr>
          <a:xfrm>
            <a:off x="7187610" y="3429000"/>
            <a:ext cx="4824173" cy="2600584"/>
          </a:xfrm>
          <a:prstGeom prst="rect">
            <a:avLst/>
          </a:prstGeom>
        </p:spPr>
      </p:pic>
    </p:spTree>
    <p:extLst>
      <p:ext uri="{BB962C8B-B14F-4D97-AF65-F5344CB8AC3E}">
        <p14:creationId xmlns:p14="http://schemas.microsoft.com/office/powerpoint/2010/main" val="1807000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FF732-27DA-DE34-EA99-57C1F5D91973}"/>
              </a:ext>
            </a:extLst>
          </p:cNvPr>
          <p:cNvSpPr>
            <a:spLocks noGrp="1"/>
          </p:cNvSpPr>
          <p:nvPr>
            <p:ph type="title"/>
          </p:nvPr>
        </p:nvSpPr>
        <p:spPr/>
        <p:txBody>
          <a:bodyPr>
            <a:normAutofit/>
          </a:bodyPr>
          <a:lstStyle/>
          <a:p>
            <a:r>
              <a:rPr lang="en-IN" sz="4000" b="1" dirty="0">
                <a:solidFill>
                  <a:srgbClr val="FF0000"/>
                </a:solidFill>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F2C25BAE-E73A-9F97-68BB-A1EE773F4691}"/>
              </a:ext>
            </a:extLst>
          </p:cNvPr>
          <p:cNvSpPr>
            <a:spLocks noGrp="1"/>
          </p:cNvSpPr>
          <p:nvPr>
            <p:ph type="body" idx="1"/>
          </p:nvPr>
        </p:nvSpPr>
        <p:spPr>
          <a:xfrm>
            <a:off x="646814" y="1389691"/>
            <a:ext cx="10515600" cy="4351338"/>
          </a:xfrm>
        </p:spPr>
        <p:txBody>
          <a:bodyPr>
            <a:normAutofit/>
          </a:bodyPr>
          <a:lstStyle/>
          <a:p>
            <a:pPr marL="114300" indent="0" algn="just">
              <a:lnSpc>
                <a:spcPct val="150000"/>
              </a:lnSpc>
              <a:buNone/>
            </a:pPr>
            <a:r>
              <a:rPr lang="en-US" sz="2400" dirty="0">
                <a:latin typeface="Times New Roman" panose="02020603050405020304" pitchFamily="18" charset="0"/>
                <a:cs typeface="Times New Roman" panose="02020603050405020304" pitchFamily="18" charset="0"/>
              </a:rPr>
              <a:t>n summary, I've replicated regex101.com's functionality, enabling users to input test strings and regexes to find matches. Utilizing Flask, we created routes for the home page and form submission, leveraging Python's re module for regex matching. We also added an email validation feature and deployed the app on AWS. Testing validated its accuracy, offering users a dependable regex testing tool, enhancing our Flask development skills and regex proficiency.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532965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TotalTime>
  <Words>665</Words>
  <Application>Microsoft Office PowerPoint</Application>
  <PresentationFormat>Widescreen</PresentationFormat>
  <Paragraphs>27</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Lato Black</vt:lpstr>
      <vt:lpstr>Arial</vt:lpstr>
      <vt:lpstr>Times New Roman</vt:lpstr>
      <vt:lpstr>Calibri</vt:lpstr>
      <vt:lpstr>Libre Baskerville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narasimha devisetti</cp:lastModifiedBy>
  <cp:revision>47</cp:revision>
  <dcterms:created xsi:type="dcterms:W3CDTF">2021-02-16T05:19:01Z</dcterms:created>
  <dcterms:modified xsi:type="dcterms:W3CDTF">2024-03-06T08:20:32Z</dcterms:modified>
</cp:coreProperties>
</file>