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6" r:id="rId3"/>
    <p:sldId id="257" r:id="rId4"/>
    <p:sldId id="275" r:id="rId5"/>
    <p:sldId id="269" r:id="rId6"/>
    <p:sldId id="270" r:id="rId7"/>
    <p:sldId id="271" r:id="rId8"/>
    <p:sldId id="277" r:id="rId9"/>
    <p:sldId id="272" r:id="rId10"/>
    <p:sldId id="278" r:id="rId11"/>
    <p:sldId id="273" r:id="rId12"/>
    <p:sldId id="279" r:id="rId13"/>
    <p:sldId id="274" r:id="rId14"/>
    <p:sldId id="268"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86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CBA5D5A-1917-EFAC-5D5E-12382C1A1AA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218A425-503A-4AB3-8541-7A79089F33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B054A28-9ECF-06AD-BAC3-867E216329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970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2E3E299-9095-ABC8-C3B8-4328B815ADD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CD2696C-4A75-2CDE-6F9F-C0C75088981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4F4E762-4A9B-CF7F-1AE9-639D9EF355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805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B123605-FB83-CFCC-5EFD-A8106B2BD62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ECF9A97-CF4C-BB46-D576-7A4897AF4D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115A817D-127E-93BE-A6C1-7A883AB913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098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330799F-74EE-3E90-773B-8DC677C11C9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827A1C0-A0FB-39A2-E497-26EF007F1A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D4959C72-557F-1BC2-6CAD-A4719AF0D8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82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1BB74B5-3E26-5981-B61F-37EEED65E01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5E6BC97-FC26-0BE2-A29B-711DC9B851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FBD8CB8B-B4B3-5E2F-902E-DC420310EB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06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5B09A1C-43D2-27A8-8769-C067F2418F9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F3E09B4-A527-DAAC-96AE-87B4B0B2D21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685D2041-9E59-D9C2-20B0-C630C03FE9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650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narasimharaodevisetti/" TargetMode="External"/><Relationship Id="rId2" Type="http://schemas.openxmlformats.org/officeDocument/2006/relationships/hyperlink" Target="https://github.com/Devisetti31" TargetMode="External"/><Relationship Id="rId1" Type="http://schemas.openxmlformats.org/officeDocument/2006/relationships/slideLayout" Target="../slideLayouts/slideLayout3.xml"/><Relationship Id="rId5" Type="http://schemas.openxmlformats.org/officeDocument/2006/relationships/hyperlink" Target="http://www.linkedin.com/in/pavankumardadi" TargetMode="External"/><Relationship Id="rId4" Type="http://schemas.openxmlformats.org/officeDocument/2006/relationships/hyperlink" Target="https://github.com/dadipavankumar11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0"/>
            <a:ext cx="12190815" cy="6858000"/>
          </a:xfrm>
          <a:prstGeom prst="rect">
            <a:avLst/>
          </a:prstGeom>
          <a:noFill/>
          <a:ln>
            <a:noFill/>
          </a:ln>
        </p:spPr>
      </p:pic>
      <p:sp>
        <p:nvSpPr>
          <p:cNvPr id="99" name="Google Shape;99;p1"/>
          <p:cNvSpPr txBox="1"/>
          <p:nvPr/>
        </p:nvSpPr>
        <p:spPr>
          <a:xfrm>
            <a:off x="2797629" y="3853543"/>
            <a:ext cx="712474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dirty="0">
                <a:solidFill>
                  <a:srgbClr val="000000"/>
                </a:solidFill>
                <a:effectLst/>
                <a:latin typeface="Times New Roman" panose="02020603050405020304" pitchFamily="18" charset="0"/>
                <a:cs typeface="Times New Roman" panose="02020603050405020304" pitchFamily="18" charset="0"/>
              </a:rPr>
              <a:t>Enhancing Search Engine Relevance for Video Subtitles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76CDE3-9CC6-6F3E-8917-C6C2CE2F014C}"/>
              </a:ext>
            </a:extLst>
          </p:cNvPr>
          <p:cNvSpPr>
            <a:spLocks noGrp="1"/>
          </p:cNvSpPr>
          <p:nvPr>
            <p:ph type="body" idx="1"/>
          </p:nvPr>
        </p:nvSpPr>
        <p:spPr>
          <a:xfrm>
            <a:off x="457199" y="660853"/>
            <a:ext cx="11016344" cy="4351338"/>
          </a:xfrm>
        </p:spPr>
        <p:txBody>
          <a:bodyPr>
            <a:noAutofit/>
          </a:bodyPr>
          <a:lstStyle/>
          <a:p>
            <a:pPr marL="114300" indent="0" algn="just">
              <a:lnSpc>
                <a:spcPct val="150000"/>
              </a:lnSpc>
              <a:buNone/>
            </a:pPr>
            <a:r>
              <a:rPr lang="en-US" sz="2000" b="1" i="1" dirty="0">
                <a:latin typeface="Times New Roman" panose="02020603050405020304" pitchFamily="18" charset="0"/>
                <a:cs typeface="Times New Roman" panose="02020603050405020304" pitchFamily="18" charset="0"/>
              </a:rPr>
              <a:t>2. Semantic Search Engine : </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“paraphrase-MiniLM-L3-v2”</a:t>
            </a:r>
            <a:r>
              <a:rPr lang="en-US" sz="2000" dirty="0">
                <a:latin typeface="Times New Roman" panose="02020603050405020304" pitchFamily="18" charset="0"/>
                <a:cs typeface="Times New Roman" panose="02020603050405020304" pitchFamily="18" charset="0"/>
              </a:rPr>
              <a:t> transformer model is like a super-smart tool for search engines. It turns words into numbers in a clever way so computers can understand the meaning behind them. These numbers help the search engine figure out which documents or web pages are most similar to what you're looking for. So, it makes search results more accurate by understanding the meaning of words and sentences, not just matching keywords.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A877A0-0EFA-2517-AC9D-661AD76C7E93}"/>
              </a:ext>
            </a:extLst>
          </p:cNvPr>
          <p:cNvPicPr>
            <a:picLocks noChangeAspect="1"/>
          </p:cNvPicPr>
          <p:nvPr/>
        </p:nvPicPr>
        <p:blipFill>
          <a:blip r:embed="rId2"/>
          <a:stretch>
            <a:fillRect/>
          </a:stretch>
        </p:blipFill>
        <p:spPr>
          <a:xfrm>
            <a:off x="2207234" y="3907137"/>
            <a:ext cx="7516274" cy="2210108"/>
          </a:xfrm>
          <a:prstGeom prst="rect">
            <a:avLst/>
          </a:prstGeom>
        </p:spPr>
      </p:pic>
    </p:spTree>
    <p:extLst>
      <p:ext uri="{BB962C8B-B14F-4D97-AF65-F5344CB8AC3E}">
        <p14:creationId xmlns:p14="http://schemas.microsoft.com/office/powerpoint/2010/main" val="293377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7E5FDD7-542F-FBFA-F8E5-C7B057CC1E9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B8A5711-4134-046A-6C37-840CBADB7342}"/>
              </a:ext>
            </a:extLst>
          </p:cNvPr>
          <p:cNvSpPr txBox="1"/>
          <p:nvPr/>
        </p:nvSpPr>
        <p:spPr>
          <a:xfrm>
            <a:off x="634320" y="593651"/>
            <a:ext cx="10923360" cy="2437655"/>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Storing the vectors in Chroma DB :-</a:t>
            </a:r>
          </a:p>
          <a:p>
            <a:pPr algn="just">
              <a:lnSpc>
                <a:spcPct val="150000"/>
              </a:lnSpc>
            </a:pPr>
            <a:r>
              <a:rPr lang="en-US" sz="2000" dirty="0">
                <a:latin typeface="Times New Roman" panose="02020603050405020304" pitchFamily="18" charset="0"/>
                <a:cs typeface="Times New Roman" panose="02020603050405020304" pitchFamily="18" charset="0"/>
              </a:rPr>
              <a:t>Storing embedded vectors in Chroma DB involves associating each vector with a unique identifier (such as document ID), document text, and optional metadata. These vectors are stored efficiently in </a:t>
            </a:r>
            <a:r>
              <a:rPr lang="en-US" sz="2000" dirty="0" err="1">
                <a:latin typeface="Times New Roman" panose="02020603050405020304" pitchFamily="18" charset="0"/>
                <a:cs typeface="Times New Roman" panose="02020603050405020304" pitchFamily="18" charset="0"/>
              </a:rPr>
              <a:t>ChromaDB's</a:t>
            </a:r>
            <a:r>
              <a:rPr lang="en-US" sz="2000" dirty="0">
                <a:latin typeface="Times New Roman" panose="02020603050405020304" pitchFamily="18" charset="0"/>
                <a:cs typeface="Times New Roman" panose="02020603050405020304" pitchFamily="18" charset="0"/>
              </a:rPr>
              <a:t> vector database, allowing for fast retrieval and similarity searches based on the embedded content. Here I have stored the movie name as metadata for each document in the database.</a:t>
            </a:r>
          </a:p>
        </p:txBody>
      </p:sp>
      <p:pic>
        <p:nvPicPr>
          <p:cNvPr id="3" name="Picture 2">
            <a:extLst>
              <a:ext uri="{FF2B5EF4-FFF2-40B4-BE49-F238E27FC236}">
                <a16:creationId xmlns:a16="http://schemas.microsoft.com/office/drawing/2014/main" id="{1779AD3F-6CDF-1FB6-5FB7-CF56D38323B7}"/>
              </a:ext>
            </a:extLst>
          </p:cNvPr>
          <p:cNvPicPr>
            <a:picLocks noChangeAspect="1"/>
          </p:cNvPicPr>
          <p:nvPr/>
        </p:nvPicPr>
        <p:blipFill>
          <a:blip r:embed="rId3"/>
          <a:stretch>
            <a:fillRect/>
          </a:stretch>
        </p:blipFill>
        <p:spPr>
          <a:xfrm>
            <a:off x="2139043" y="3320144"/>
            <a:ext cx="7913914" cy="2525485"/>
          </a:xfrm>
          <a:prstGeom prst="rect">
            <a:avLst/>
          </a:prstGeom>
        </p:spPr>
      </p:pic>
    </p:spTree>
    <p:extLst>
      <p:ext uri="{BB962C8B-B14F-4D97-AF65-F5344CB8AC3E}">
        <p14:creationId xmlns:p14="http://schemas.microsoft.com/office/powerpoint/2010/main" val="300450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149F-6D91-FDEE-80EE-F11BBF8DC79F}"/>
              </a:ext>
            </a:extLst>
          </p:cNvPr>
          <p:cNvSpPr>
            <a:spLocks noGrp="1"/>
          </p:cNvSpPr>
          <p:nvPr>
            <p:ph type="title"/>
          </p:nvPr>
        </p:nvSpPr>
        <p:spPr>
          <a:xfrm>
            <a:off x="364671" y="660798"/>
            <a:ext cx="6215743" cy="864961"/>
          </a:xfrm>
        </p:spPr>
        <p:txBody>
          <a:bodyPr>
            <a:normAutofit/>
          </a:bodyPr>
          <a:lstStyle/>
          <a:p>
            <a:pPr>
              <a:lnSpc>
                <a:spcPct val="150000"/>
              </a:lnSpc>
            </a:pPr>
            <a:r>
              <a:rPr lang="en-US" sz="3200" b="1" dirty="0">
                <a:solidFill>
                  <a:srgbClr val="FF0000"/>
                </a:solidFill>
                <a:latin typeface="Times New Roman" panose="02020603050405020304" pitchFamily="18" charset="0"/>
                <a:cs typeface="Times New Roman" panose="02020603050405020304" pitchFamily="18" charset="0"/>
              </a:rPr>
              <a:t>RETRIEVING DOCUMENTS:-</a:t>
            </a:r>
          </a:p>
        </p:txBody>
      </p:sp>
      <p:sp>
        <p:nvSpPr>
          <p:cNvPr id="3" name="Text Placeholder 2">
            <a:extLst>
              <a:ext uri="{FF2B5EF4-FFF2-40B4-BE49-F238E27FC236}">
                <a16:creationId xmlns:a16="http://schemas.microsoft.com/office/drawing/2014/main" id="{525279CC-38C0-064E-FF4A-119A14350F35}"/>
              </a:ext>
            </a:extLst>
          </p:cNvPr>
          <p:cNvSpPr>
            <a:spLocks noGrp="1"/>
          </p:cNvSpPr>
          <p:nvPr>
            <p:ph type="body" idx="1"/>
          </p:nvPr>
        </p:nvSpPr>
        <p:spPr>
          <a:xfrm>
            <a:off x="631371" y="2135359"/>
            <a:ext cx="11016343" cy="4061843"/>
          </a:xfrm>
        </p:spPr>
        <p:txBody>
          <a:bodyPr>
            <a:noAutofit/>
          </a:bodyPr>
          <a:lstStyle/>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Take the user's search query.</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Preprocess the query (if required).</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Create query embedding.</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Using cosine distance, calculate the similarity score between embeddings of documents and user search query embedding.</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These cosine similarity scores will help in returning the most relevant candidate documents as per user’s search query.</a:t>
            </a:r>
            <a:endParaRPr lang="en-IN" sz="2000" dirty="0">
              <a:latin typeface="Times New Roman" panose="02020603050405020304" pitchFamily="18" charset="0"/>
              <a:cs typeface="Times New Roman" panose="02020603050405020304" pitchFamily="18" charset="0"/>
            </a:endParaRPr>
          </a:p>
          <a:p>
            <a:endParaRPr lang="en-IN" sz="2000" dirty="0"/>
          </a:p>
        </p:txBody>
      </p:sp>
      <p:pic>
        <p:nvPicPr>
          <p:cNvPr id="5" name="Picture 4">
            <a:extLst>
              <a:ext uri="{FF2B5EF4-FFF2-40B4-BE49-F238E27FC236}">
                <a16:creationId xmlns:a16="http://schemas.microsoft.com/office/drawing/2014/main" id="{40ABE1B2-44D4-ACCA-A7CE-A32B26B185BC}"/>
              </a:ext>
            </a:extLst>
          </p:cNvPr>
          <p:cNvPicPr>
            <a:picLocks noChangeAspect="1"/>
          </p:cNvPicPr>
          <p:nvPr/>
        </p:nvPicPr>
        <p:blipFill>
          <a:blip r:embed="rId2"/>
          <a:stretch>
            <a:fillRect/>
          </a:stretch>
        </p:blipFill>
        <p:spPr>
          <a:xfrm>
            <a:off x="6313714" y="965598"/>
            <a:ext cx="5246915" cy="3073002"/>
          </a:xfrm>
          <a:prstGeom prst="rect">
            <a:avLst/>
          </a:prstGeom>
        </p:spPr>
      </p:pic>
    </p:spTree>
    <p:extLst>
      <p:ext uri="{BB962C8B-B14F-4D97-AF65-F5344CB8AC3E}">
        <p14:creationId xmlns:p14="http://schemas.microsoft.com/office/powerpoint/2010/main" val="229929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47A90B2-5430-8050-A60A-23EC61CCA87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6070A5F7-3FF4-1CF9-1C38-3E23070A6FC7}"/>
              </a:ext>
            </a:extLst>
          </p:cNvPr>
          <p:cNvSpPr txBox="1"/>
          <p:nvPr/>
        </p:nvSpPr>
        <p:spPr>
          <a:xfrm>
            <a:off x="471201" y="416554"/>
            <a:ext cx="5452148" cy="584735"/>
          </a:xfrm>
          <a:prstGeom prst="rect">
            <a:avLst/>
          </a:prstGeom>
          <a:noFill/>
          <a:ln>
            <a:noFill/>
          </a:ln>
        </p:spPr>
        <p:txBody>
          <a:bodyPr spcFirstLastPara="1" wrap="square" lIns="91425" tIns="45700" rIns="91425" bIns="45700" anchor="t" anchorCtr="0">
            <a:spAutoFit/>
          </a:bodyPr>
          <a:lstStyle/>
          <a:p>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IMPLENTATION:-</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7" name="Picture 6">
            <a:extLst>
              <a:ext uri="{FF2B5EF4-FFF2-40B4-BE49-F238E27FC236}">
                <a16:creationId xmlns:a16="http://schemas.microsoft.com/office/drawing/2014/main" id="{CA54E7C9-FEF8-F71F-6E39-E6E7D9CA9FB3}"/>
              </a:ext>
            </a:extLst>
          </p:cNvPr>
          <p:cNvPicPr>
            <a:picLocks noChangeAspect="1"/>
          </p:cNvPicPr>
          <p:nvPr/>
        </p:nvPicPr>
        <p:blipFill>
          <a:blip r:embed="rId3"/>
          <a:stretch>
            <a:fillRect/>
          </a:stretch>
        </p:blipFill>
        <p:spPr>
          <a:xfrm>
            <a:off x="471201" y="1573619"/>
            <a:ext cx="6241643" cy="1770321"/>
          </a:xfrm>
          <a:prstGeom prst="rect">
            <a:avLst/>
          </a:prstGeom>
        </p:spPr>
      </p:pic>
      <p:pic>
        <p:nvPicPr>
          <p:cNvPr id="9" name="Picture 8">
            <a:extLst>
              <a:ext uri="{FF2B5EF4-FFF2-40B4-BE49-F238E27FC236}">
                <a16:creationId xmlns:a16="http://schemas.microsoft.com/office/drawing/2014/main" id="{710C45B1-AFA7-44C4-D14D-4B81E2010EEF}"/>
              </a:ext>
            </a:extLst>
          </p:cNvPr>
          <p:cNvPicPr>
            <a:picLocks noChangeAspect="1"/>
          </p:cNvPicPr>
          <p:nvPr/>
        </p:nvPicPr>
        <p:blipFill>
          <a:blip r:embed="rId4"/>
          <a:stretch>
            <a:fillRect/>
          </a:stretch>
        </p:blipFill>
        <p:spPr>
          <a:xfrm>
            <a:off x="7331059" y="811739"/>
            <a:ext cx="4092295" cy="5425910"/>
          </a:xfrm>
          <a:prstGeom prst="rect">
            <a:avLst/>
          </a:prstGeom>
        </p:spPr>
      </p:pic>
      <p:sp>
        <p:nvSpPr>
          <p:cNvPr id="10" name="TextBox 9">
            <a:extLst>
              <a:ext uri="{FF2B5EF4-FFF2-40B4-BE49-F238E27FC236}">
                <a16:creationId xmlns:a16="http://schemas.microsoft.com/office/drawing/2014/main" id="{E524B329-9857-79B9-8032-5250C1993C11}"/>
              </a:ext>
            </a:extLst>
          </p:cNvPr>
          <p:cNvSpPr txBox="1"/>
          <p:nvPr/>
        </p:nvSpPr>
        <p:spPr>
          <a:xfrm>
            <a:off x="471201" y="1158949"/>
            <a:ext cx="499393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Users Search Query</a:t>
            </a:r>
            <a:endParaRPr lang="en-IN"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13023BC-DA3D-00D5-08E9-952C1DF9A179}"/>
              </a:ext>
            </a:extLst>
          </p:cNvPr>
          <p:cNvSpPr txBox="1"/>
          <p:nvPr/>
        </p:nvSpPr>
        <p:spPr>
          <a:xfrm>
            <a:off x="7198066" y="308811"/>
            <a:ext cx="499393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System’s Output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0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F732-27DA-DE34-EA99-57C1F5D91973}"/>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2C25BAE-E73A-9F97-68BB-A1EE773F4691}"/>
              </a:ext>
            </a:extLst>
          </p:cNvPr>
          <p:cNvSpPr>
            <a:spLocks noGrp="1"/>
          </p:cNvSpPr>
          <p:nvPr>
            <p:ph type="body" idx="1"/>
          </p:nvPr>
        </p:nvSpPr>
        <p:spPr>
          <a:xfrm>
            <a:off x="646814" y="1389691"/>
            <a:ext cx="10515600" cy="224613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wants to make it easier to find stuff in videos by making the subtitles better. They're using fancy techniques to understand the meaning of words better and to process the subtitles faster. This makes it so when you search for something related to a video, you'll find what you're looking for more accurately. There are also possibilities to make this even better in the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32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3723316" y="1265959"/>
            <a:ext cx="4465643" cy="2834317"/>
          </a:xfrm>
          <a:prstGeom prst="rect">
            <a:avLst/>
          </a:prstGeom>
          <a:noFill/>
          <a:ln>
            <a:noFill/>
          </a:ln>
        </p:spPr>
      </p:pic>
      <p:sp>
        <p:nvSpPr>
          <p:cNvPr id="117" name="Google Shape;117;p5"/>
          <p:cNvSpPr txBox="1"/>
          <p:nvPr/>
        </p:nvSpPr>
        <p:spPr>
          <a:xfrm>
            <a:off x="3830201" y="4528289"/>
            <a:ext cx="4358758" cy="1521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7016-4B26-ABCB-DDF9-B506DE17F5B9}"/>
              </a:ext>
            </a:extLst>
          </p:cNvPr>
          <p:cNvSpPr>
            <a:spLocks noGrp="1"/>
          </p:cNvSpPr>
          <p:nvPr>
            <p:ph type="title"/>
          </p:nvPr>
        </p:nvSpPr>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Submitted By :-</a:t>
            </a:r>
            <a:endParaRPr lang="en-IN" sz="3200" dirty="0"/>
          </a:p>
        </p:txBody>
      </p:sp>
      <p:sp>
        <p:nvSpPr>
          <p:cNvPr id="3" name="Text Placeholder 2">
            <a:extLst>
              <a:ext uri="{FF2B5EF4-FFF2-40B4-BE49-F238E27FC236}">
                <a16:creationId xmlns:a16="http://schemas.microsoft.com/office/drawing/2014/main" id="{0770938F-DF43-019F-2934-70E8A4E6A25E}"/>
              </a:ext>
            </a:extLst>
          </p:cNvPr>
          <p:cNvSpPr>
            <a:spLocks noGrp="1"/>
          </p:cNvSpPr>
          <p:nvPr>
            <p:ph type="body" idx="1"/>
          </p:nvPr>
        </p:nvSpPr>
        <p:spPr>
          <a:xfrm>
            <a:off x="1676400" y="1560059"/>
            <a:ext cx="8839200" cy="4046084"/>
          </a:xfrm>
        </p:spPr>
        <p:txBody>
          <a:bodyPr>
            <a:normAutofit fontScale="92500" lnSpcReduction="20000"/>
          </a:bodyPr>
          <a:lstStyle/>
          <a:p>
            <a:pPr marL="342900"/>
            <a:r>
              <a:rPr lang="en-US" sz="2400" b="1" dirty="0">
                <a:latin typeface="Times New Roman" panose="02020603050405020304" pitchFamily="18" charset="0"/>
                <a:cs typeface="Times New Roman" panose="02020603050405020304" pitchFamily="18" charset="0"/>
              </a:rPr>
              <a:t>LAKSHMI NARASIMHARAO DEVISETTI (IN1240620 )</a:t>
            </a:r>
          </a:p>
          <a:p>
            <a:pPr marL="342900"/>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GitHub Link :-    </a:t>
            </a:r>
            <a:r>
              <a:rPr lang="en-US" sz="2200" dirty="0">
                <a:latin typeface="Times New Roman" panose="02020603050405020304" pitchFamily="18" charset="0"/>
                <a:cs typeface="Times New Roman" panose="02020603050405020304" pitchFamily="18" charset="0"/>
                <a:hlinkClick r:id="rId2"/>
              </a:rPr>
              <a:t>https://github.com/Devisetti31</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LinkedIn Link :-    </a:t>
            </a:r>
            <a:r>
              <a:rPr lang="en-US" sz="2200" dirty="0">
                <a:latin typeface="Times New Roman" panose="02020603050405020304" pitchFamily="18" charset="0"/>
                <a:cs typeface="Times New Roman" panose="02020603050405020304" pitchFamily="18" charset="0"/>
                <a:hlinkClick r:id="rId3"/>
              </a:rPr>
              <a:t>https://www.linkedin.com/in/narasimharaodevisetti/</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PAVANKUMAR DADI (IN1240011 )</a:t>
            </a:r>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GitHub Link :-    </a:t>
            </a:r>
            <a:r>
              <a:rPr lang="en-US" sz="2200" dirty="0">
                <a:latin typeface="Times New Roman" panose="02020603050405020304" pitchFamily="18" charset="0"/>
                <a:cs typeface="Times New Roman" panose="02020603050405020304" pitchFamily="18" charset="0"/>
                <a:hlinkClick r:id="rId4"/>
              </a:rPr>
              <a:t>https://github.com/dadipavankumar118</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LinkedIn Link :-    </a:t>
            </a:r>
            <a:r>
              <a:rPr lang="en-IN" sz="2200" b="0" i="0" dirty="0">
                <a:effectLst/>
                <a:latin typeface="Times New Roman" panose="02020603050405020304" pitchFamily="18" charset="0"/>
                <a:cs typeface="Times New Roman" panose="02020603050405020304" pitchFamily="18" charset="0"/>
                <a:hlinkClick r:id="rId5"/>
              </a:rPr>
              <a:t>www.linkedin.com/in/pavankumardadi</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 Team ID - T211095</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495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637953" y="405922"/>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BACKGROUND:-</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1E1BD48D-8D72-E133-1708-15522CB5F72D}"/>
              </a:ext>
            </a:extLst>
          </p:cNvPr>
          <p:cNvSpPr txBox="1"/>
          <p:nvPr/>
        </p:nvSpPr>
        <p:spPr>
          <a:xfrm>
            <a:off x="637954" y="1063256"/>
            <a:ext cx="10596104" cy="4653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today's digital world, where things change quickly and people expect a lot from technology, search engines are super important. They're like maps that help us find what we're looking for in the huge sea of stuff online. Google is a big name here because they're always working to make searching easier and more accurate for everyone.</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 imagine you're watching a video, but you can't hear or understand what's being said. That's tough, right? This project is all about making it easier for people to find what they need in videos by improving the accuracy of the subtitles. By doing this, it helps make videos more accessible to everyone, making it easier for people to get the information they need and improving how we all experience online content.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637953" y="405922"/>
            <a:ext cx="6099463"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OBJECTIVE:-</a:t>
            </a:r>
          </a:p>
        </p:txBody>
      </p:sp>
      <p:sp>
        <p:nvSpPr>
          <p:cNvPr id="2" name="TextBox 1">
            <a:extLst>
              <a:ext uri="{FF2B5EF4-FFF2-40B4-BE49-F238E27FC236}">
                <a16:creationId xmlns:a16="http://schemas.microsoft.com/office/drawing/2014/main" id="{1E1BD48D-8D72-E133-1708-15522CB5F72D}"/>
              </a:ext>
            </a:extLst>
          </p:cNvPr>
          <p:cNvSpPr txBox="1"/>
          <p:nvPr/>
        </p:nvSpPr>
        <p:spPr>
          <a:xfrm>
            <a:off x="859971" y="947863"/>
            <a:ext cx="10472058"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is all about making that search really good. We want to use fancy computer stuff like natural language processing (which helps computers understand human language) and machine learning (which helps computers learn from data) to make sure we find the right subtitles for you.</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when you type in what you're looking for, our search engine will be super smart. It will look at the words you've typed and figure out what you're asking for. Then, it will use what it knows about subtitles to find the ones that match your query the best. This way, you get exactly what you need, making your video-watching experience even better!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83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7A5B2A3-C9E1-8624-393C-46D760C7E21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5F937744-A160-B22F-3DB4-7F1FF13969EC}"/>
              </a:ext>
            </a:extLst>
          </p:cNvPr>
          <p:cNvSpPr txBox="1"/>
          <p:nvPr/>
        </p:nvSpPr>
        <p:spPr>
          <a:xfrm>
            <a:off x="514528" y="990827"/>
            <a:ext cx="10883574" cy="5816937"/>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400" b="1" dirty="0">
                <a:solidFill>
                  <a:schemeClr val="tx1"/>
                </a:solidFill>
                <a:latin typeface="Times New Roman" panose="02020603050405020304" pitchFamily="18" charset="0"/>
                <a:cs typeface="Times New Roman" panose="02020603050405020304" pitchFamily="18" charset="0"/>
              </a:rPr>
              <a:t>Keyword-Based Search Engine :-</a:t>
            </a:r>
          </a:p>
          <a:p>
            <a:pPr marL="342900" marR="0" lvl="0" indent="-342900" algn="just" rtl="0">
              <a:lnSpc>
                <a:spcPct val="150000"/>
              </a:lnSpc>
              <a:spcBef>
                <a:spcPts val="0"/>
              </a:spcBef>
              <a:spcAft>
                <a:spcPts val="0"/>
              </a:spcAft>
              <a:buClr>
                <a:schemeClr val="dk1"/>
              </a:buClr>
              <a:buSzPts val="1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Think of a keyword-based search engine like a super-fast librarian. You tell them what you're looking for using keywords or phrases, and they quickly find and give you back documents that match those words. But, they don't really understand what the documents are about, so sometimes they might not get it quite right, especially if your search is complicated.</a:t>
            </a:r>
          </a:p>
          <a:p>
            <a:pPr marR="0" lvl="0" algn="just" rtl="0">
              <a:spcBef>
                <a:spcPts val="0"/>
              </a:spcBef>
              <a:spcAft>
                <a:spcPts val="0"/>
              </a:spcAft>
              <a:buClr>
                <a:schemeClr val="dk1"/>
              </a:buClr>
              <a:buSzPts val="1800"/>
            </a:pPr>
            <a:endParaRPr lang="en-US" sz="2400" b="1" dirty="0">
              <a:solidFill>
                <a:srgbClr val="FF0000"/>
              </a:solidFill>
              <a:latin typeface="Times New Roman" panose="02020603050405020304" pitchFamily="18" charset="0"/>
              <a:cs typeface="Times New Roman" panose="02020603050405020304" pitchFamily="18" charset="0"/>
            </a:endParaRPr>
          </a:p>
          <a:p>
            <a:pPr marR="0" lvl="0" algn="just" rtl="0">
              <a:spcBef>
                <a:spcPts val="0"/>
              </a:spcBef>
              <a:spcAft>
                <a:spcPts val="0"/>
              </a:spcAft>
              <a:buClr>
                <a:schemeClr val="dk1"/>
              </a:buClr>
              <a:buSzPts val="1800"/>
            </a:pPr>
            <a:r>
              <a:rPr lang="en-US" sz="2400" b="1" dirty="0">
                <a:solidFill>
                  <a:schemeClr val="tx1"/>
                </a:solidFill>
                <a:latin typeface="Times New Roman" panose="02020603050405020304" pitchFamily="18" charset="0"/>
                <a:cs typeface="Times New Roman" panose="02020603050405020304" pitchFamily="18" charset="0"/>
              </a:rPr>
              <a:t>Semantic Search Engine :-</a:t>
            </a:r>
          </a:p>
          <a:p>
            <a:pPr marL="342900" marR="0" lvl="0" indent="-342900" algn="just" rtl="0">
              <a:lnSpc>
                <a:spcPct val="150000"/>
              </a:lnSpc>
              <a:spcBef>
                <a:spcPts val="0"/>
              </a:spcBef>
              <a:spcAft>
                <a:spcPts val="0"/>
              </a:spcAft>
              <a:buClr>
                <a:schemeClr val="dk1"/>
              </a:buClr>
              <a:buSzPts val="1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Semantic search engines are like super-smart search tools that use fancy language tricks to understand what you're really asking for. Instead of just matching keywords, they try to figure out the deeper meaning and context of what you're looking for. They pay attention to things like what the words mean and how they relate to each other, rather than just finding exact matches. Even though they're more complicated for computers to use, they can give you better results that are more tailored to what you need.</a:t>
            </a:r>
            <a:endParaRPr sz="20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a:extLst>
              <a:ext uri="{FF2B5EF4-FFF2-40B4-BE49-F238E27FC236}">
                <a16:creationId xmlns:a16="http://schemas.microsoft.com/office/drawing/2014/main" id="{0FB101D7-5627-ECDE-30D9-F862511D106D}"/>
              </a:ext>
            </a:extLst>
          </p:cNvPr>
          <p:cNvSpPr txBox="1"/>
          <p:nvPr/>
        </p:nvSpPr>
        <p:spPr>
          <a:xfrm>
            <a:off x="427656" y="416554"/>
            <a:ext cx="7642456"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TYPES OF SEARCH ENGINE:-</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7117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E0F855F-0233-AB63-7239-751857376272}"/>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950B7-B046-466C-165C-821D8ABE50E0}"/>
              </a:ext>
            </a:extLst>
          </p:cNvPr>
          <p:cNvSpPr txBox="1"/>
          <p:nvPr/>
        </p:nvSpPr>
        <p:spPr>
          <a:xfrm>
            <a:off x="427657" y="416554"/>
            <a:ext cx="5452148" cy="523180"/>
          </a:xfrm>
          <a:prstGeom prst="rect">
            <a:avLst/>
          </a:prstGeom>
          <a:noFill/>
          <a:ln>
            <a:noFill/>
          </a:ln>
        </p:spPr>
        <p:txBody>
          <a:bodyPr spcFirstLastPara="1" wrap="square" lIns="91425" tIns="45700" rIns="91425" bIns="45700" anchor="t" anchorCtr="0">
            <a:spAutoFit/>
          </a:bodyPr>
          <a:lstStyle/>
          <a:p>
            <a:r>
              <a:rPr lang="en-US" sz="2800" b="1" dirty="0">
                <a:solidFill>
                  <a:srgbClr val="FF0000"/>
                </a:solidFill>
                <a:latin typeface="Times New Roman" panose="02020603050405020304" pitchFamily="18" charset="0"/>
                <a:cs typeface="Times New Roman" panose="02020603050405020304" pitchFamily="18" charset="0"/>
              </a:rPr>
              <a:t>PROCESSES:-</a:t>
            </a:r>
            <a:endParaRPr sz="2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61E6351C-7ECC-CC38-7165-7A23221CCC99}"/>
              </a:ext>
            </a:extLst>
          </p:cNvPr>
          <p:cNvSpPr txBox="1"/>
          <p:nvPr/>
        </p:nvSpPr>
        <p:spPr>
          <a:xfrm>
            <a:off x="1066800" y="1320734"/>
            <a:ext cx="7380514" cy="3903954"/>
          </a:xfrm>
          <a:prstGeom prst="rect">
            <a:avLst/>
          </a:prstGeom>
          <a:noFill/>
        </p:spPr>
        <p:txBody>
          <a:bodyPr wrap="square" rtlCol="0">
            <a:spAutoFit/>
          </a:bodyPr>
          <a:lstStyle/>
          <a:p>
            <a:pPr algn="just">
              <a:lnSpc>
                <a:spcPct val="150000"/>
              </a:lnSpc>
            </a:pPr>
            <a:r>
              <a:rPr lang="en-IN" sz="2400" b="1" dirty="0">
                <a:solidFill>
                  <a:srgbClr val="FF0000"/>
                </a:solidFill>
                <a:latin typeface="Times New Roman" panose="02020603050405020304" pitchFamily="18" charset="0"/>
                <a:cs typeface="Times New Roman" panose="02020603050405020304" pitchFamily="18" charset="0"/>
              </a:rPr>
              <a:t>1.	Data Ingestion:-</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Decoding</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Preprocessing </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Chunking</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Text Vectorization </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Storing Embeddings </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solidFill>
                  <a:srgbClr val="FF0000"/>
                </a:solidFill>
                <a:latin typeface="Times New Roman" panose="02020603050405020304" pitchFamily="18" charset="0"/>
                <a:cs typeface="Times New Roman" panose="02020603050405020304" pitchFamily="18" charset="0"/>
              </a:rPr>
              <a:t>2.	Retrieving Documents</a:t>
            </a:r>
          </a:p>
        </p:txBody>
      </p:sp>
    </p:spTree>
    <p:extLst>
      <p:ext uri="{BB962C8B-B14F-4D97-AF65-F5344CB8AC3E}">
        <p14:creationId xmlns:p14="http://schemas.microsoft.com/office/powerpoint/2010/main" val="41074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BF24320-7FC1-D216-49C4-E6D6A4D6D4A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C919ADFC-239F-46B6-F57F-E3FF232BFE2C}"/>
              </a:ext>
            </a:extLst>
          </p:cNvPr>
          <p:cNvSpPr txBox="1"/>
          <p:nvPr/>
        </p:nvSpPr>
        <p:spPr>
          <a:xfrm>
            <a:off x="482087" y="416554"/>
            <a:ext cx="7589292" cy="584735"/>
          </a:xfrm>
          <a:prstGeom prst="rect">
            <a:avLst/>
          </a:prstGeom>
          <a:noFill/>
          <a:ln>
            <a:noFill/>
          </a:ln>
        </p:spPr>
        <p:txBody>
          <a:bodyPr spcFirstLastPara="1" wrap="square" lIns="91425" tIns="45700" rIns="91425" bIns="45700" anchor="t" anchorCtr="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INGESTION:-</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5F83ED2-AAA1-EAE2-61D6-6F05EFB9651A}"/>
              </a:ext>
            </a:extLst>
          </p:cNvPr>
          <p:cNvSpPr txBox="1"/>
          <p:nvPr/>
        </p:nvSpPr>
        <p:spPr>
          <a:xfrm>
            <a:off x="482088" y="1240676"/>
            <a:ext cx="6169084" cy="4838312"/>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1.  Decoding Data:- </a:t>
            </a:r>
            <a:r>
              <a:rPr lang="en-US" sz="2000" dirty="0">
                <a:latin typeface="Times New Roman" panose="02020603050405020304" pitchFamily="18" charset="0"/>
                <a:cs typeface="Times New Roman" panose="02020603050405020304" pitchFamily="18" charset="0"/>
              </a:rPr>
              <a:t>The subtitle contents are encoded. So they are first decoded in latin-1 and then stored in a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2.  Data Preprocessing:- </a:t>
            </a:r>
            <a:r>
              <a:rPr lang="en-US" sz="2000" dirty="0">
                <a:latin typeface="Times New Roman" panose="02020603050405020304" pitchFamily="18" charset="0"/>
                <a:cs typeface="Times New Roman" panose="02020603050405020304" pitchFamily="18" charset="0"/>
              </a:rPr>
              <a:t>After decoding it was found that there were two types of subtitle texts found in the subtitle file. </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Removing timestamps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Removing the unwanted contents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Converting the text to lowercase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Removing the Stop words</a:t>
            </a:r>
          </a:p>
        </p:txBody>
      </p:sp>
      <p:pic>
        <p:nvPicPr>
          <p:cNvPr id="3" name="Picture 2">
            <a:extLst>
              <a:ext uri="{FF2B5EF4-FFF2-40B4-BE49-F238E27FC236}">
                <a16:creationId xmlns:a16="http://schemas.microsoft.com/office/drawing/2014/main" id="{419B111C-B8CD-8F2D-ACD2-6A364C915111}"/>
              </a:ext>
            </a:extLst>
          </p:cNvPr>
          <p:cNvPicPr>
            <a:picLocks noChangeAspect="1"/>
          </p:cNvPicPr>
          <p:nvPr/>
        </p:nvPicPr>
        <p:blipFill>
          <a:blip r:embed="rId3"/>
          <a:stretch>
            <a:fillRect/>
          </a:stretch>
        </p:blipFill>
        <p:spPr>
          <a:xfrm>
            <a:off x="6831925" y="528792"/>
            <a:ext cx="5246661" cy="5550196"/>
          </a:xfrm>
          <a:prstGeom prst="rect">
            <a:avLst/>
          </a:prstGeom>
        </p:spPr>
      </p:pic>
    </p:spTree>
    <p:extLst>
      <p:ext uri="{BB962C8B-B14F-4D97-AF65-F5344CB8AC3E}">
        <p14:creationId xmlns:p14="http://schemas.microsoft.com/office/powerpoint/2010/main" val="2672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924011-5ED1-7FF5-D51E-2BD3A4D42744}"/>
              </a:ext>
            </a:extLst>
          </p:cNvPr>
          <p:cNvSpPr>
            <a:spLocks noGrp="1"/>
          </p:cNvSpPr>
          <p:nvPr>
            <p:ph type="body" idx="1"/>
          </p:nvPr>
        </p:nvSpPr>
        <p:spPr>
          <a:xfrm>
            <a:off x="838200" y="573767"/>
            <a:ext cx="5780314" cy="5881462"/>
          </a:xfrm>
        </p:spPr>
        <p:txBody>
          <a:bodyPr>
            <a:normAutofit lnSpcReduction="10000"/>
          </a:bodyPr>
          <a:lstStyle/>
          <a:p>
            <a:pPr marL="114300" indent="0" algn="just">
              <a:lnSpc>
                <a:spcPct val="150000"/>
              </a:lnSpc>
              <a:buNone/>
            </a:pPr>
            <a:r>
              <a:rPr lang="en-US" sz="2400" b="1" dirty="0">
                <a:latin typeface="Times New Roman" panose="02020603050405020304" pitchFamily="18" charset="0"/>
                <a:cs typeface="Times New Roman" panose="02020603050405020304" pitchFamily="18" charset="0"/>
              </a:rPr>
              <a:t>Chunking:-</a:t>
            </a:r>
          </a:p>
          <a:p>
            <a:pPr algn="just">
              <a:lnSpc>
                <a:spcPct val="150000"/>
              </a:lnSpc>
            </a:pPr>
            <a:r>
              <a:rPr lang="en-US" sz="2000" dirty="0">
                <a:latin typeface="Times New Roman" panose="02020603050405020304" pitchFamily="18" charset="0"/>
                <a:cs typeface="Times New Roman" panose="02020603050405020304" pitchFamily="18" charset="0"/>
              </a:rPr>
              <a:t>Chunking is used for cuts big pieces of writing into smaller parts. It's used a lot in tasks that involve understanding text, like making summaries, sorting documents into categories, or finding specific information. By breaking the text into smaller chunks, it makes it easier to work with, especially when dealing with a lot of writing. So, for example, if you have a really long document, the </a:t>
            </a:r>
            <a:r>
              <a:rPr lang="en-US" sz="2000" dirty="0" err="1">
                <a:latin typeface="Times New Roman" panose="02020603050405020304" pitchFamily="18" charset="0"/>
                <a:cs typeface="Times New Roman" panose="02020603050405020304" pitchFamily="18" charset="0"/>
              </a:rPr>
              <a:t>chunker</a:t>
            </a:r>
            <a:r>
              <a:rPr lang="en-US" sz="2000" dirty="0">
                <a:latin typeface="Times New Roman" panose="02020603050405020304" pitchFamily="18" charset="0"/>
                <a:cs typeface="Times New Roman" panose="02020603050405020304" pitchFamily="18" charset="0"/>
              </a:rPr>
              <a:t> will slice it into pieces, each about 500 words long, with some overlap between each piece.</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5" name="Picture 4">
            <a:extLst>
              <a:ext uri="{FF2B5EF4-FFF2-40B4-BE49-F238E27FC236}">
                <a16:creationId xmlns:a16="http://schemas.microsoft.com/office/drawing/2014/main" id="{8CA70AEF-D119-1248-9261-E0162C19B2D5}"/>
              </a:ext>
            </a:extLst>
          </p:cNvPr>
          <p:cNvPicPr>
            <a:picLocks noChangeAspect="1"/>
          </p:cNvPicPr>
          <p:nvPr/>
        </p:nvPicPr>
        <p:blipFill>
          <a:blip r:embed="rId2"/>
          <a:stretch>
            <a:fillRect/>
          </a:stretch>
        </p:blipFill>
        <p:spPr>
          <a:xfrm>
            <a:off x="7173685" y="1671392"/>
            <a:ext cx="4691743" cy="3515216"/>
          </a:xfrm>
          <a:prstGeom prst="rect">
            <a:avLst/>
          </a:prstGeom>
        </p:spPr>
      </p:pic>
    </p:spTree>
    <p:extLst>
      <p:ext uri="{BB962C8B-B14F-4D97-AF65-F5344CB8AC3E}">
        <p14:creationId xmlns:p14="http://schemas.microsoft.com/office/powerpoint/2010/main" val="57653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AAD846A-5283-9893-0B44-41DADECCE7D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602C4B-5047-A5BA-FA88-387BC34BAE5D}"/>
              </a:ext>
            </a:extLst>
          </p:cNvPr>
          <p:cNvSpPr txBox="1"/>
          <p:nvPr/>
        </p:nvSpPr>
        <p:spPr>
          <a:xfrm>
            <a:off x="729343" y="982245"/>
            <a:ext cx="10417627" cy="4284314"/>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Text Vectorization:-</a:t>
            </a:r>
          </a:p>
          <a:p>
            <a:pPr algn="just">
              <a:lnSpc>
                <a:spcPct val="150000"/>
              </a:lnSpc>
            </a:pPr>
            <a:r>
              <a:rPr lang="en-US" sz="2000" dirty="0">
                <a:latin typeface="Times New Roman" panose="02020603050405020304" pitchFamily="18" charset="0"/>
                <a:cs typeface="Times New Roman" panose="02020603050405020304" pitchFamily="18" charset="0"/>
              </a:rPr>
              <a:t>After chunking, the text in each chunk needs to be vectorized. So for the different kinds of search engine, I have employed different text vectorization methods: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i="1" dirty="0">
                <a:latin typeface="Times New Roman" panose="02020603050405020304" pitchFamily="18" charset="0"/>
                <a:cs typeface="Times New Roman" panose="02020603050405020304" pitchFamily="18" charset="0"/>
              </a:rPr>
              <a:t>1. Keyword-Based Search Engine :</a:t>
            </a:r>
          </a:p>
          <a:p>
            <a:pPr algn="just">
              <a:lnSpc>
                <a:spcPct val="150000"/>
              </a:lnSpc>
            </a:pPr>
            <a:r>
              <a:rPr lang="en-US" sz="2000" dirty="0">
                <a:latin typeface="Times New Roman" panose="02020603050405020304" pitchFamily="18" charset="0"/>
                <a:cs typeface="Times New Roman" panose="02020603050405020304" pitchFamily="18" charset="0"/>
              </a:rPr>
              <a:t>TF-IDF Vectorization. TF-IDF vectors are used in keyword-based search engines because they effectively represent   the importance of terms in documents based on their frequency (TF) and inverse document frequency (IDF), enabling accurate keyword matching and relevance ranking in search results.</a:t>
            </a:r>
          </a:p>
        </p:txBody>
      </p:sp>
    </p:spTree>
    <p:extLst>
      <p:ext uri="{BB962C8B-B14F-4D97-AF65-F5344CB8AC3E}">
        <p14:creationId xmlns:p14="http://schemas.microsoft.com/office/powerpoint/2010/main" val="16565473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1093</Words>
  <Application>Microsoft Office PowerPoint</Application>
  <PresentationFormat>Widescreen</PresentationFormat>
  <Paragraphs>67</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Lato Black</vt:lpstr>
      <vt:lpstr>Wingdings</vt:lpstr>
      <vt:lpstr>Libre Baskerville</vt:lpstr>
      <vt:lpstr>Times New Roman</vt:lpstr>
      <vt:lpstr>Arial</vt:lpstr>
      <vt:lpstr>Calibri</vt:lpstr>
      <vt:lpstr>Office Theme</vt:lpstr>
      <vt:lpstr>PowerPoint Presentation</vt:lpstr>
      <vt:lpstr>Submitted By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RETRIEVING DOCUMENTS:-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narasimha devisetti</cp:lastModifiedBy>
  <cp:revision>76</cp:revision>
  <dcterms:created xsi:type="dcterms:W3CDTF">2021-02-16T05:19:01Z</dcterms:created>
  <dcterms:modified xsi:type="dcterms:W3CDTF">2024-04-25T19:55:48Z</dcterms:modified>
</cp:coreProperties>
</file>