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
  </p:notesMasterIdLst>
  <p:sldIdLst>
    <p:sldId id="265" r:id="rId2"/>
    <p:sldId id="264" r:id="rId3"/>
    <p:sldId id="256"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5B202-C2F6-499E-8697-B406ED44C0EA}"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A2B98-2808-467F-BB46-735AE523087A}" type="slidenum">
              <a:rPr lang="en-IN" smtClean="0"/>
              <a:t>‹#›</a:t>
            </a:fld>
            <a:endParaRPr lang="en-IN"/>
          </a:p>
        </p:txBody>
      </p:sp>
    </p:spTree>
    <p:extLst>
      <p:ext uri="{BB962C8B-B14F-4D97-AF65-F5344CB8AC3E}">
        <p14:creationId xmlns:p14="http://schemas.microsoft.com/office/powerpoint/2010/main" val="201505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305329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227255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8089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169329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4266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496657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367424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122316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177840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2E3B6-634C-426F-9FCA-E9E6F5B5BDA8}"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133223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2E3B6-634C-426F-9FCA-E9E6F5B5BDA8}"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290800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2E3B6-634C-426F-9FCA-E9E6F5B5BDA8}"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237103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82E3B6-634C-426F-9FCA-E9E6F5B5BDA8}"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72370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2E3B6-634C-426F-9FCA-E9E6F5B5BDA8}"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35200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2E3B6-634C-426F-9FCA-E9E6F5B5BDA8}"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355231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2E3B6-634C-426F-9FCA-E9E6F5B5BDA8}"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E8961-FE94-4C9A-93A9-550D61CB040A}" type="slidenum">
              <a:rPr lang="en-IN" smtClean="0"/>
              <a:t>‹#›</a:t>
            </a:fld>
            <a:endParaRPr lang="en-IN"/>
          </a:p>
        </p:txBody>
      </p:sp>
    </p:spTree>
    <p:extLst>
      <p:ext uri="{BB962C8B-B14F-4D97-AF65-F5344CB8AC3E}">
        <p14:creationId xmlns:p14="http://schemas.microsoft.com/office/powerpoint/2010/main" val="198442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82E3B6-634C-426F-9FCA-E9E6F5B5BDA8}" type="datetimeFigureOut">
              <a:rPr lang="en-IN" smtClean="0"/>
              <a:t>03-10-2024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2E8961-FE94-4C9A-93A9-550D61CB040A}" type="slidenum">
              <a:rPr lang="en-IN" smtClean="0"/>
              <a:t>‹#›</a:t>
            </a:fld>
            <a:endParaRPr lang="en-IN"/>
          </a:p>
        </p:txBody>
      </p:sp>
    </p:spTree>
    <p:extLst>
      <p:ext uri="{BB962C8B-B14F-4D97-AF65-F5344CB8AC3E}">
        <p14:creationId xmlns:p14="http://schemas.microsoft.com/office/powerpoint/2010/main" val="65365939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BD8A4-3281-082E-BC45-04DE20E3BC32}"/>
              </a:ext>
            </a:extLst>
          </p:cNvPr>
          <p:cNvSpPr>
            <a:spLocks noGrp="1"/>
          </p:cNvSpPr>
          <p:nvPr>
            <p:ph idx="1"/>
          </p:nvPr>
        </p:nvSpPr>
        <p:spPr>
          <a:xfrm>
            <a:off x="677334" y="231354"/>
            <a:ext cx="8596668" cy="6323681"/>
          </a:xfrm>
        </p:spPr>
        <p:txBody>
          <a:bodyPr/>
          <a:lstStyle/>
          <a:p>
            <a:pPr marL="0" indent="0" algn="ctr">
              <a:buNone/>
            </a:pPr>
            <a:endParaRPr lang="en-IN" sz="3200" u="sng" dirty="0">
              <a:solidFill>
                <a:srgbClr val="7030A0"/>
              </a:solidFill>
            </a:endParaRPr>
          </a:p>
          <a:p>
            <a:pPr marL="0" indent="0" algn="ctr">
              <a:buNone/>
            </a:pPr>
            <a:r>
              <a:rPr lang="en-IN" sz="3200" u="sng" dirty="0">
                <a:solidFill>
                  <a:srgbClr val="7030A0"/>
                </a:solidFill>
              </a:rPr>
              <a:t>Attrition Analysis Presentation</a:t>
            </a:r>
          </a:p>
          <a:p>
            <a:pPr marL="0" indent="0" algn="ctr">
              <a:buNone/>
            </a:pPr>
            <a:endParaRPr lang="en-IN" sz="3200" u="sng" dirty="0">
              <a:solidFill>
                <a:srgbClr val="7030A0"/>
              </a:solidFill>
            </a:endParaRPr>
          </a:p>
          <a:p>
            <a:pPr marL="0" indent="0" algn="l">
              <a:buNone/>
            </a:pPr>
            <a:r>
              <a:rPr lang="en-US" sz="2800" b="1" i="0" dirty="0">
                <a:solidFill>
                  <a:srgbClr val="222222"/>
                </a:solidFill>
                <a:effectLst/>
                <a:latin typeface="ProximaNova"/>
              </a:rPr>
              <a:t>What Is Attrition? </a:t>
            </a:r>
          </a:p>
          <a:p>
            <a:pPr algn="l"/>
            <a:r>
              <a:rPr lang="en-US" sz="2000" b="0" i="0" dirty="0">
                <a:solidFill>
                  <a:srgbClr val="222222"/>
                </a:solidFill>
                <a:effectLst/>
                <a:latin typeface="ProximaNova"/>
              </a:rPr>
              <a:t>Attrition or churn is gradual workforce reduction through employee retirements, resignations, deaths or elimination of positions without immediately filling vacancies.  </a:t>
            </a:r>
          </a:p>
          <a:p>
            <a:pPr algn="l"/>
            <a:r>
              <a:rPr lang="en-US" sz="2000" b="0" i="0" dirty="0">
                <a:solidFill>
                  <a:srgbClr val="222222"/>
                </a:solidFill>
                <a:effectLst/>
                <a:latin typeface="ProximaNova"/>
              </a:rPr>
              <a:t>Unlike turnover, attrition generally involves voluntary departures rather than dismissals or layoffs. It's viewed as a normal and anticipated process in organizations as employees transition into new phases of their lives or careers. </a:t>
            </a:r>
          </a:p>
          <a:p>
            <a:pPr marL="0" indent="0">
              <a:buNone/>
            </a:pPr>
            <a:endParaRPr lang="en-IN" dirty="0"/>
          </a:p>
        </p:txBody>
      </p:sp>
    </p:spTree>
    <p:extLst>
      <p:ext uri="{BB962C8B-B14F-4D97-AF65-F5344CB8AC3E}">
        <p14:creationId xmlns:p14="http://schemas.microsoft.com/office/powerpoint/2010/main" val="89990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A1E38-4121-923E-4673-4865E3445AD8}"/>
              </a:ext>
            </a:extLst>
          </p:cNvPr>
          <p:cNvSpPr>
            <a:spLocks noGrp="1"/>
          </p:cNvSpPr>
          <p:nvPr>
            <p:ph idx="1"/>
          </p:nvPr>
        </p:nvSpPr>
        <p:spPr>
          <a:xfrm>
            <a:off x="611233" y="267159"/>
            <a:ext cx="8596668" cy="6323682"/>
          </a:xfrm>
        </p:spPr>
        <p:txBody>
          <a:bodyPr>
            <a:normAutofit/>
          </a:bodyPr>
          <a:lstStyle/>
          <a:p>
            <a:r>
              <a:rPr lang="en-IN" sz="2800" dirty="0"/>
              <a:t>Attrition Rate:</a:t>
            </a:r>
          </a:p>
          <a:p>
            <a:pPr marL="0" indent="0" algn="just">
              <a:buNone/>
            </a:pPr>
            <a:r>
              <a:rPr lang="en-IN" sz="2800" dirty="0"/>
              <a:t> </a:t>
            </a:r>
            <a:r>
              <a:rPr lang="en-US" sz="2000" b="0" i="0" dirty="0">
                <a:solidFill>
                  <a:srgbClr val="2D2D2D"/>
                </a:solidFill>
                <a:effectLst/>
                <a:latin typeface="Indeed Sans"/>
              </a:rPr>
              <a:t>Attrition rate is a metric used to calculate the rate at which employees or customers have voluntarily left a company. The rate of attrition is calculated in proportion to the total employee count in the </a:t>
            </a:r>
            <a:r>
              <a:rPr lang="en-US" sz="2000" b="0" i="0" dirty="0" err="1">
                <a:solidFill>
                  <a:srgbClr val="2D2D2D"/>
                </a:solidFill>
                <a:effectLst/>
                <a:latin typeface="Indeed Sans"/>
              </a:rPr>
              <a:t>organisation</a:t>
            </a:r>
            <a:r>
              <a:rPr lang="en-US" sz="2000" b="0" i="0" dirty="0">
                <a:solidFill>
                  <a:srgbClr val="2D2D2D"/>
                </a:solidFill>
                <a:effectLst/>
                <a:latin typeface="Indeed Sans"/>
              </a:rPr>
              <a:t>. Human resources uses this rate to calculate the number of vacant positions so that they can make plans to hire accordingly. A similar rate can also be used to calculate the number of customers who have shifted loyalties from one brand to another. Marketing teams use this data to plan new strategies for retaining customers.</a:t>
            </a:r>
          </a:p>
          <a:p>
            <a:pPr marL="0" indent="0" algn="just">
              <a:buNone/>
            </a:pPr>
            <a:endParaRPr lang="en-US" sz="2000" dirty="0">
              <a:solidFill>
                <a:srgbClr val="2D2D2D"/>
              </a:solidFill>
              <a:latin typeface="Indeed Sans"/>
            </a:endParaRPr>
          </a:p>
          <a:p>
            <a:pPr marL="0" indent="0" algn="just">
              <a:buNone/>
            </a:pPr>
            <a:endParaRPr lang="en-US" sz="2000" b="0" i="0" dirty="0">
              <a:solidFill>
                <a:srgbClr val="2D2D2D"/>
              </a:solidFill>
              <a:effectLst/>
              <a:latin typeface="Indeed Sans"/>
            </a:endParaRPr>
          </a:p>
          <a:p>
            <a:pPr marL="0" indent="0" algn="just">
              <a:buNone/>
            </a:pPr>
            <a:r>
              <a:rPr lang="en-US" sz="2000" b="0" i="0" dirty="0" err="1">
                <a:solidFill>
                  <a:srgbClr val="FFFFFF"/>
                </a:solidFill>
                <a:effectLst/>
                <a:latin typeface="Google Sans"/>
              </a:rPr>
              <a:t>a</a:t>
            </a:r>
            <a:r>
              <a:rPr lang="en-US" sz="2800" b="1" i="0" dirty="0" err="1">
                <a:solidFill>
                  <a:srgbClr val="5B677B"/>
                </a:solidFill>
                <a:effectLst/>
                <a:latin typeface="Wotfard"/>
              </a:rPr>
              <a:t>Attrition</a:t>
            </a:r>
            <a:r>
              <a:rPr lang="en-US" sz="2800" b="1" dirty="0">
                <a:solidFill>
                  <a:srgbClr val="5B677B"/>
                </a:solidFill>
                <a:latin typeface="Wotfard"/>
              </a:rPr>
              <a:t> </a:t>
            </a:r>
            <a:r>
              <a:rPr lang="en-US" sz="2800" b="1" i="0" dirty="0">
                <a:solidFill>
                  <a:srgbClr val="5B677B"/>
                </a:solidFill>
                <a:effectLst/>
                <a:latin typeface="Wotfard"/>
              </a:rPr>
              <a:t>rate = (No. of separations / Avg. No. of       employees) x 100.</a:t>
            </a:r>
            <a:r>
              <a:rPr lang="en-US" sz="2800" b="0" i="0" dirty="0">
                <a:solidFill>
                  <a:srgbClr val="FFFFFF"/>
                </a:solidFill>
                <a:effectLst/>
                <a:latin typeface="Google Sans"/>
              </a:rPr>
              <a:t>rations</a:t>
            </a:r>
            <a:r>
              <a:rPr lang="en-US" sz="2000" b="0" i="0" dirty="0">
                <a:solidFill>
                  <a:srgbClr val="FFFFFF"/>
                </a:solidFill>
                <a:effectLst/>
                <a:latin typeface="Google Sans"/>
              </a:rPr>
              <a:t> / Avg.</a:t>
            </a:r>
            <a:r>
              <a:rPr lang="en-US" sz="2000" b="0" i="0" dirty="0">
                <a:solidFill>
                  <a:srgbClr val="E8E8E8"/>
                </a:solidFill>
                <a:effectLst/>
                <a:latin typeface="Google Sans"/>
              </a:rPr>
              <a:t> </a:t>
            </a:r>
            <a:r>
              <a:rPr lang="en-US" sz="2000" b="0" i="0" dirty="0">
                <a:solidFill>
                  <a:srgbClr val="FFFFFF"/>
                </a:solidFill>
                <a:effectLst/>
                <a:latin typeface="Google Sans"/>
              </a:rPr>
              <a:t>No.</a:t>
            </a:r>
            <a:r>
              <a:rPr lang="en-US" sz="2000" b="0" i="0" dirty="0">
                <a:solidFill>
                  <a:srgbClr val="E8E8E8"/>
                </a:solidFill>
                <a:effectLst/>
                <a:latin typeface="Google Sans"/>
              </a:rPr>
              <a:t> </a:t>
            </a:r>
            <a:r>
              <a:rPr lang="en-US" sz="2000" b="0" i="0" dirty="0">
                <a:solidFill>
                  <a:srgbClr val="FFFFFF"/>
                </a:solidFill>
                <a:effectLst/>
                <a:latin typeface="Google Sans"/>
              </a:rPr>
              <a:t>of employees) x 100</a:t>
            </a:r>
            <a:endParaRPr lang="en-IN" sz="2000" dirty="0"/>
          </a:p>
        </p:txBody>
      </p:sp>
    </p:spTree>
    <p:extLst>
      <p:ext uri="{BB962C8B-B14F-4D97-AF65-F5344CB8AC3E}">
        <p14:creationId xmlns:p14="http://schemas.microsoft.com/office/powerpoint/2010/main" val="116630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86B560-A81A-712A-934B-DBE287425989}"/>
              </a:ext>
            </a:extLst>
          </p:cNvPr>
          <p:cNvSpPr>
            <a:spLocks noGrp="1"/>
          </p:cNvSpPr>
          <p:nvPr>
            <p:ph type="subTitle" idx="1"/>
          </p:nvPr>
        </p:nvSpPr>
        <p:spPr>
          <a:xfrm>
            <a:off x="195943" y="217714"/>
            <a:ext cx="5378592" cy="6477000"/>
          </a:xfrm>
        </p:spPr>
        <p:txBody>
          <a:bodyPr>
            <a:normAutofit/>
          </a:bodyPr>
          <a:lstStyle/>
          <a:p>
            <a:pPr marL="342900" indent="-342900" algn="just">
              <a:buFont typeface="Wingdings" panose="05000000000000000000" pitchFamily="2" charset="2"/>
              <a:buChar char="v"/>
            </a:pPr>
            <a:r>
              <a:rPr lang="en-US" b="1" i="0" dirty="0">
                <a:solidFill>
                  <a:srgbClr val="222222"/>
                </a:solidFill>
                <a:effectLst/>
                <a:latin typeface="ProximaNova"/>
              </a:rPr>
              <a:t>Inadequate compensation and benefits: </a:t>
            </a:r>
            <a:r>
              <a:rPr lang="en-US" b="0" i="0" dirty="0">
                <a:solidFill>
                  <a:srgbClr val="222222"/>
                </a:solidFill>
                <a:effectLst/>
                <a:latin typeface="ProximaNova"/>
              </a:rPr>
              <a:t>While salary isn't the source of all employment satisfaction, low pay and non-competitive benefits, coupled with lack of pay parity and transparency can lead employees to seek greener pastures. Employee attrition can impact organizational stability and increase recruiting costs to find and train new talent.</a:t>
            </a:r>
          </a:p>
          <a:p>
            <a:pPr marL="342900" indent="-342900" algn="just">
              <a:buFont typeface="Wingdings" panose="05000000000000000000" pitchFamily="2" charset="2"/>
              <a:buChar char="v"/>
            </a:pPr>
            <a:r>
              <a:rPr lang="en-US" b="1" i="0" dirty="0">
                <a:solidFill>
                  <a:srgbClr val="222222"/>
                </a:solidFill>
                <a:effectLst/>
                <a:latin typeface="ProximaNova"/>
              </a:rPr>
              <a:t>Unrealistic work load expectation: </a:t>
            </a:r>
            <a:r>
              <a:rPr lang="en-US" b="0" i="0" dirty="0">
                <a:solidFill>
                  <a:srgbClr val="222222"/>
                </a:solidFill>
                <a:effectLst/>
                <a:latin typeface="ProximaNova"/>
              </a:rPr>
              <a:t>Excessive workloads not only challenge an employee's capacity to maintain a healthy work-life balance but also significantly erode their job satisfaction, leading to increased attrition as individuals seek more sustainable employment environments. </a:t>
            </a:r>
          </a:p>
          <a:p>
            <a:pPr marL="342900" indent="-342900" algn="just">
              <a:buFont typeface="Wingdings" panose="05000000000000000000" pitchFamily="2" charset="2"/>
              <a:buChar char="v"/>
            </a:pPr>
            <a:endParaRPr lang="en-US" b="0" i="0" dirty="0">
              <a:solidFill>
                <a:srgbClr val="222222"/>
              </a:solidFill>
              <a:effectLst/>
              <a:latin typeface="ProximaNova"/>
            </a:endParaRPr>
          </a:p>
        </p:txBody>
      </p:sp>
      <p:pic>
        <p:nvPicPr>
          <p:cNvPr id="12" name="Picture 11">
            <a:extLst>
              <a:ext uri="{FF2B5EF4-FFF2-40B4-BE49-F238E27FC236}">
                <a16:creationId xmlns:a16="http://schemas.microsoft.com/office/drawing/2014/main" id="{330493D5-91AB-2762-AE6A-6433F52DD4A8}"/>
              </a:ext>
            </a:extLst>
          </p:cNvPr>
          <p:cNvPicPr>
            <a:picLocks noChangeAspect="1"/>
          </p:cNvPicPr>
          <p:nvPr/>
        </p:nvPicPr>
        <p:blipFill>
          <a:blip r:embed="rId2"/>
          <a:stretch>
            <a:fillRect/>
          </a:stretch>
        </p:blipFill>
        <p:spPr>
          <a:xfrm>
            <a:off x="5933895" y="398214"/>
            <a:ext cx="5737951" cy="3030786"/>
          </a:xfrm>
          <a:prstGeom prst="rect">
            <a:avLst/>
          </a:prstGeom>
        </p:spPr>
      </p:pic>
      <p:sp>
        <p:nvSpPr>
          <p:cNvPr id="13" name="Subtitle 2">
            <a:extLst>
              <a:ext uri="{FF2B5EF4-FFF2-40B4-BE49-F238E27FC236}">
                <a16:creationId xmlns:a16="http://schemas.microsoft.com/office/drawing/2014/main" id="{254102BA-996B-881B-0A62-1DAEF581B2B1}"/>
              </a:ext>
            </a:extLst>
          </p:cNvPr>
          <p:cNvSpPr txBox="1">
            <a:spLocks/>
          </p:cNvSpPr>
          <p:nvPr/>
        </p:nvSpPr>
        <p:spPr>
          <a:xfrm>
            <a:off x="5933895" y="217714"/>
            <a:ext cx="5378592" cy="6477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pic>
        <p:nvPicPr>
          <p:cNvPr id="14" name="Picture 13">
            <a:extLst>
              <a:ext uri="{FF2B5EF4-FFF2-40B4-BE49-F238E27FC236}">
                <a16:creationId xmlns:a16="http://schemas.microsoft.com/office/drawing/2014/main" id="{F21A9962-6F05-99F7-2080-758788DA774B}"/>
              </a:ext>
            </a:extLst>
          </p:cNvPr>
          <p:cNvPicPr>
            <a:picLocks noChangeAspect="1"/>
          </p:cNvPicPr>
          <p:nvPr/>
        </p:nvPicPr>
        <p:blipFill>
          <a:blip r:embed="rId3"/>
          <a:stretch>
            <a:fillRect/>
          </a:stretch>
        </p:blipFill>
        <p:spPr>
          <a:xfrm>
            <a:off x="5933895" y="3922005"/>
            <a:ext cx="5737951" cy="2537781"/>
          </a:xfrm>
          <a:prstGeom prst="rect">
            <a:avLst/>
          </a:prstGeom>
        </p:spPr>
      </p:pic>
    </p:spTree>
    <p:extLst>
      <p:ext uri="{BB962C8B-B14F-4D97-AF65-F5344CB8AC3E}">
        <p14:creationId xmlns:p14="http://schemas.microsoft.com/office/powerpoint/2010/main" val="31058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86B560-A81A-712A-934B-DBE287425989}"/>
              </a:ext>
            </a:extLst>
          </p:cNvPr>
          <p:cNvSpPr>
            <a:spLocks noGrp="1"/>
          </p:cNvSpPr>
          <p:nvPr>
            <p:ph type="subTitle" idx="1"/>
          </p:nvPr>
        </p:nvSpPr>
        <p:spPr>
          <a:xfrm>
            <a:off x="195943" y="217714"/>
            <a:ext cx="5378592" cy="6477000"/>
          </a:xfrm>
        </p:spPr>
        <p:txBody>
          <a:bodyPr>
            <a:normAutofit/>
          </a:bodyPr>
          <a:lstStyle/>
          <a:p>
            <a:pPr marL="342900" indent="-342900" algn="just">
              <a:buFont typeface="Wingdings" panose="05000000000000000000" pitchFamily="2" charset="2"/>
              <a:buChar char="v"/>
            </a:pPr>
            <a:r>
              <a:rPr lang="en-US" b="1" i="0" dirty="0">
                <a:solidFill>
                  <a:srgbClr val="222222"/>
                </a:solidFill>
                <a:effectLst/>
                <a:latin typeface="ProximaNova"/>
              </a:rPr>
              <a:t>Work/life imbalance: </a:t>
            </a:r>
            <a:r>
              <a:rPr lang="en-US" b="0" i="0" dirty="0">
                <a:solidFill>
                  <a:srgbClr val="222222"/>
                </a:solidFill>
                <a:effectLst/>
                <a:latin typeface="ProximaNova"/>
              </a:rPr>
              <a:t>Today’s employees value personal time and work/life balance more than previous generations. Employers who do not acknowledge this shift may find themselves with higher attrition rates. Overworked and underappreciated employees can seek out companies who place higher value on work/life balance, contributing to a workforce's dwindling satisfaction and engagement. </a:t>
            </a:r>
          </a:p>
          <a:p>
            <a:pPr marL="342900" indent="-342900" algn="just">
              <a:buFont typeface="Wingdings" panose="05000000000000000000" pitchFamily="2" charset="2"/>
              <a:buChar char="v"/>
            </a:pPr>
            <a:r>
              <a:rPr lang="en-US" b="1" i="0" dirty="0">
                <a:solidFill>
                  <a:srgbClr val="222222"/>
                </a:solidFill>
                <a:effectLst/>
                <a:latin typeface="ProximaNova"/>
              </a:rPr>
              <a:t>Ineffective management practices: </a:t>
            </a:r>
            <a:r>
              <a:rPr lang="en-US" b="0" i="0" dirty="0">
                <a:solidFill>
                  <a:srgbClr val="222222"/>
                </a:solidFill>
                <a:effectLst/>
                <a:latin typeface="ProximaNova"/>
              </a:rPr>
              <a:t>Managers play a pivotal role in employee satisfaction and turnover. Difficult leadership styles and a lack of effective communication erode trust and confidence within teams. A scarcity of recognition for employees' contributions and achievements can also diminish their motivation and commitment to the organization</a:t>
            </a:r>
            <a:endParaRPr lang="en-IN" dirty="0"/>
          </a:p>
          <a:p>
            <a:pPr marL="342900" indent="-342900" algn="just">
              <a:buFont typeface="Wingdings" panose="05000000000000000000" pitchFamily="2" charset="2"/>
              <a:buChar char="v"/>
            </a:pPr>
            <a:endParaRPr lang="en-US" b="0" i="0" dirty="0">
              <a:solidFill>
                <a:srgbClr val="222222"/>
              </a:solidFill>
              <a:effectLst/>
              <a:latin typeface="ProximaNova"/>
            </a:endParaRPr>
          </a:p>
        </p:txBody>
      </p:sp>
      <p:sp>
        <p:nvSpPr>
          <p:cNvPr id="13" name="Subtitle 2">
            <a:extLst>
              <a:ext uri="{FF2B5EF4-FFF2-40B4-BE49-F238E27FC236}">
                <a16:creationId xmlns:a16="http://schemas.microsoft.com/office/drawing/2014/main" id="{254102BA-996B-881B-0A62-1DAEF581B2B1}"/>
              </a:ext>
            </a:extLst>
          </p:cNvPr>
          <p:cNvSpPr txBox="1">
            <a:spLocks/>
          </p:cNvSpPr>
          <p:nvPr/>
        </p:nvSpPr>
        <p:spPr>
          <a:xfrm>
            <a:off x="5938878" y="295488"/>
            <a:ext cx="5942288" cy="6562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sp>
        <p:nvSpPr>
          <p:cNvPr id="2" name="Subtitle 2">
            <a:extLst>
              <a:ext uri="{FF2B5EF4-FFF2-40B4-BE49-F238E27FC236}">
                <a16:creationId xmlns:a16="http://schemas.microsoft.com/office/drawing/2014/main" id="{26157104-2CDA-AD7E-802D-E8008244ECC8}"/>
              </a:ext>
            </a:extLst>
          </p:cNvPr>
          <p:cNvSpPr txBox="1">
            <a:spLocks/>
          </p:cNvSpPr>
          <p:nvPr/>
        </p:nvSpPr>
        <p:spPr>
          <a:xfrm>
            <a:off x="6091278" y="447888"/>
            <a:ext cx="5942288" cy="6562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sp>
        <p:nvSpPr>
          <p:cNvPr id="4" name="Subtitle 2">
            <a:extLst>
              <a:ext uri="{FF2B5EF4-FFF2-40B4-BE49-F238E27FC236}">
                <a16:creationId xmlns:a16="http://schemas.microsoft.com/office/drawing/2014/main" id="{008A20C7-CFEB-CA53-53EF-6B183B190A9B}"/>
              </a:ext>
            </a:extLst>
          </p:cNvPr>
          <p:cNvSpPr txBox="1">
            <a:spLocks/>
          </p:cNvSpPr>
          <p:nvPr/>
        </p:nvSpPr>
        <p:spPr>
          <a:xfrm>
            <a:off x="6243678" y="600288"/>
            <a:ext cx="1688467" cy="6562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pic>
        <p:nvPicPr>
          <p:cNvPr id="5" name="Picture 4">
            <a:extLst>
              <a:ext uri="{FF2B5EF4-FFF2-40B4-BE49-F238E27FC236}">
                <a16:creationId xmlns:a16="http://schemas.microsoft.com/office/drawing/2014/main" id="{ECADF657-0AD9-D7C9-4409-39BF0FC1DCFC}"/>
              </a:ext>
            </a:extLst>
          </p:cNvPr>
          <p:cNvPicPr>
            <a:picLocks noChangeAspect="1"/>
          </p:cNvPicPr>
          <p:nvPr/>
        </p:nvPicPr>
        <p:blipFill>
          <a:blip r:embed="rId2"/>
          <a:stretch>
            <a:fillRect/>
          </a:stretch>
        </p:blipFill>
        <p:spPr>
          <a:xfrm>
            <a:off x="5938877" y="3429000"/>
            <a:ext cx="5838153" cy="2981111"/>
          </a:xfrm>
          <a:prstGeom prst="rect">
            <a:avLst/>
          </a:prstGeom>
        </p:spPr>
      </p:pic>
      <p:pic>
        <p:nvPicPr>
          <p:cNvPr id="6" name="Picture 5">
            <a:extLst>
              <a:ext uri="{FF2B5EF4-FFF2-40B4-BE49-F238E27FC236}">
                <a16:creationId xmlns:a16="http://schemas.microsoft.com/office/drawing/2014/main" id="{3D042B54-D4A8-C8CB-B1C9-1A8A1C168FE5}"/>
              </a:ext>
            </a:extLst>
          </p:cNvPr>
          <p:cNvPicPr>
            <a:picLocks noChangeAspect="1"/>
          </p:cNvPicPr>
          <p:nvPr/>
        </p:nvPicPr>
        <p:blipFill>
          <a:blip r:embed="rId3"/>
          <a:stretch>
            <a:fillRect/>
          </a:stretch>
        </p:blipFill>
        <p:spPr>
          <a:xfrm>
            <a:off x="5995372" y="295488"/>
            <a:ext cx="4415568" cy="2502796"/>
          </a:xfrm>
          <a:prstGeom prst="rect">
            <a:avLst/>
          </a:prstGeom>
        </p:spPr>
      </p:pic>
    </p:spTree>
    <p:extLst>
      <p:ext uri="{BB962C8B-B14F-4D97-AF65-F5344CB8AC3E}">
        <p14:creationId xmlns:p14="http://schemas.microsoft.com/office/powerpoint/2010/main" val="125029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86B560-A81A-712A-934B-DBE287425989}"/>
              </a:ext>
            </a:extLst>
          </p:cNvPr>
          <p:cNvSpPr>
            <a:spLocks noGrp="1"/>
          </p:cNvSpPr>
          <p:nvPr>
            <p:ph type="subTitle" idx="1"/>
          </p:nvPr>
        </p:nvSpPr>
        <p:spPr>
          <a:xfrm>
            <a:off x="195943" y="217714"/>
            <a:ext cx="5378592" cy="6477000"/>
          </a:xfrm>
        </p:spPr>
        <p:txBody>
          <a:bodyPr>
            <a:normAutofit/>
          </a:bodyPr>
          <a:lstStyle/>
          <a:p>
            <a:pPr marL="342900" indent="-342900" algn="just">
              <a:buFont typeface="Wingdings" panose="05000000000000000000" pitchFamily="2" charset="2"/>
              <a:buChar char="v"/>
            </a:pPr>
            <a:r>
              <a:rPr lang="en-US" b="1" i="0" dirty="0">
                <a:solidFill>
                  <a:srgbClr val="222222"/>
                </a:solidFill>
                <a:effectLst/>
                <a:latin typeface="ProximaNova"/>
              </a:rPr>
              <a:t>Lack of career advancement opportunities:</a:t>
            </a:r>
            <a:r>
              <a:rPr lang="en-US" b="0" i="0" dirty="0">
                <a:solidFill>
                  <a:srgbClr val="222222"/>
                </a:solidFill>
                <a:effectLst/>
                <a:latin typeface="ProximaNova"/>
              </a:rPr>
              <a:t> The absence of clear career advancement opportunities in an organization hinders the personal and professional growth of its workforce and significantly increases the likelihood of employee attrition, as individuals seek environments where they can continually evolve and contribute at a higher level. </a:t>
            </a:r>
          </a:p>
          <a:p>
            <a:pPr marL="342900" indent="-342900" algn="just">
              <a:buFont typeface="Wingdings" panose="05000000000000000000" pitchFamily="2" charset="2"/>
              <a:buChar char="v"/>
            </a:pPr>
            <a:r>
              <a:rPr lang="en-US" b="1" i="0" dirty="0">
                <a:solidFill>
                  <a:srgbClr val="222222"/>
                </a:solidFill>
                <a:effectLst/>
                <a:latin typeface="ProximaNova"/>
              </a:rPr>
              <a:t>Ineffective management practices: </a:t>
            </a:r>
            <a:r>
              <a:rPr lang="en-US" b="0" i="0" dirty="0">
                <a:solidFill>
                  <a:srgbClr val="222222"/>
                </a:solidFill>
                <a:effectLst/>
                <a:latin typeface="ProximaNova"/>
              </a:rPr>
              <a:t>Managers play a pivotal role in employee satisfaction and turnover. Difficult leadership styles and a lack of effective communication erode trust and confidence within teams. A scarcity of recognition for employees' contributions and achievements can also diminish their motivation and commitment to the organization</a:t>
            </a:r>
            <a:endParaRPr lang="en-IN" dirty="0"/>
          </a:p>
          <a:p>
            <a:pPr marL="342900" indent="-342900" algn="just">
              <a:buFont typeface="Wingdings" panose="05000000000000000000" pitchFamily="2" charset="2"/>
              <a:buChar char="v"/>
            </a:pPr>
            <a:endParaRPr lang="en-US" b="0" i="0" dirty="0">
              <a:solidFill>
                <a:srgbClr val="222222"/>
              </a:solidFill>
              <a:effectLst/>
              <a:latin typeface="ProximaNova"/>
            </a:endParaRPr>
          </a:p>
        </p:txBody>
      </p:sp>
      <p:sp>
        <p:nvSpPr>
          <p:cNvPr id="13" name="Subtitle 2">
            <a:extLst>
              <a:ext uri="{FF2B5EF4-FFF2-40B4-BE49-F238E27FC236}">
                <a16:creationId xmlns:a16="http://schemas.microsoft.com/office/drawing/2014/main" id="{254102BA-996B-881B-0A62-1DAEF581B2B1}"/>
              </a:ext>
            </a:extLst>
          </p:cNvPr>
          <p:cNvSpPr txBox="1">
            <a:spLocks/>
          </p:cNvSpPr>
          <p:nvPr/>
        </p:nvSpPr>
        <p:spPr>
          <a:xfrm>
            <a:off x="5938878" y="295488"/>
            <a:ext cx="5942288" cy="6562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sp>
        <p:nvSpPr>
          <p:cNvPr id="2" name="Subtitle 2">
            <a:extLst>
              <a:ext uri="{FF2B5EF4-FFF2-40B4-BE49-F238E27FC236}">
                <a16:creationId xmlns:a16="http://schemas.microsoft.com/office/drawing/2014/main" id="{26157104-2CDA-AD7E-802D-E8008244ECC8}"/>
              </a:ext>
            </a:extLst>
          </p:cNvPr>
          <p:cNvSpPr txBox="1">
            <a:spLocks/>
          </p:cNvSpPr>
          <p:nvPr/>
        </p:nvSpPr>
        <p:spPr>
          <a:xfrm>
            <a:off x="6091278" y="447888"/>
            <a:ext cx="5942288" cy="6562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sp>
        <p:nvSpPr>
          <p:cNvPr id="4" name="Subtitle 2">
            <a:extLst>
              <a:ext uri="{FF2B5EF4-FFF2-40B4-BE49-F238E27FC236}">
                <a16:creationId xmlns:a16="http://schemas.microsoft.com/office/drawing/2014/main" id="{008A20C7-CFEB-CA53-53EF-6B183B190A9B}"/>
              </a:ext>
            </a:extLst>
          </p:cNvPr>
          <p:cNvSpPr txBox="1">
            <a:spLocks/>
          </p:cNvSpPr>
          <p:nvPr/>
        </p:nvSpPr>
        <p:spPr>
          <a:xfrm>
            <a:off x="6243678" y="600288"/>
            <a:ext cx="1688467" cy="65625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22222"/>
                </a:solidFill>
                <a:latin typeface="ProximaNova"/>
              </a:rPr>
              <a:t> </a:t>
            </a:r>
            <a:br>
              <a:rPr lang="en-US" dirty="0">
                <a:solidFill>
                  <a:srgbClr val="222222"/>
                </a:solidFill>
                <a:latin typeface="ProximaNova"/>
              </a:rPr>
            </a:br>
            <a:endParaRPr lang="en-US" dirty="0">
              <a:solidFill>
                <a:srgbClr val="222222"/>
              </a:solidFill>
              <a:latin typeface="ProximaNova"/>
            </a:endParaRPr>
          </a:p>
          <a:p>
            <a:pPr algn="l"/>
            <a:endParaRPr lang="en-IN" dirty="0"/>
          </a:p>
        </p:txBody>
      </p:sp>
      <p:pic>
        <p:nvPicPr>
          <p:cNvPr id="7" name="Picture 6">
            <a:extLst>
              <a:ext uri="{FF2B5EF4-FFF2-40B4-BE49-F238E27FC236}">
                <a16:creationId xmlns:a16="http://schemas.microsoft.com/office/drawing/2014/main" id="{6975D66B-174F-7D33-E9F2-B145BEC76FBF}"/>
              </a:ext>
            </a:extLst>
          </p:cNvPr>
          <p:cNvPicPr>
            <a:picLocks noChangeAspect="1"/>
          </p:cNvPicPr>
          <p:nvPr/>
        </p:nvPicPr>
        <p:blipFill>
          <a:blip r:embed="rId2"/>
          <a:stretch>
            <a:fillRect/>
          </a:stretch>
        </p:blipFill>
        <p:spPr>
          <a:xfrm>
            <a:off x="6091278" y="295487"/>
            <a:ext cx="4451864" cy="2685623"/>
          </a:xfrm>
          <a:prstGeom prst="rect">
            <a:avLst/>
          </a:prstGeom>
        </p:spPr>
      </p:pic>
      <p:pic>
        <p:nvPicPr>
          <p:cNvPr id="8" name="Picture 7">
            <a:extLst>
              <a:ext uri="{FF2B5EF4-FFF2-40B4-BE49-F238E27FC236}">
                <a16:creationId xmlns:a16="http://schemas.microsoft.com/office/drawing/2014/main" id="{FED41878-DBCB-4687-26C6-791570208872}"/>
              </a:ext>
            </a:extLst>
          </p:cNvPr>
          <p:cNvPicPr>
            <a:picLocks noChangeAspect="1"/>
          </p:cNvPicPr>
          <p:nvPr/>
        </p:nvPicPr>
        <p:blipFill>
          <a:blip r:embed="rId3"/>
          <a:stretch>
            <a:fillRect/>
          </a:stretch>
        </p:blipFill>
        <p:spPr>
          <a:xfrm>
            <a:off x="6091278" y="3279870"/>
            <a:ext cx="5487450" cy="2878559"/>
          </a:xfrm>
          <a:prstGeom prst="rect">
            <a:avLst/>
          </a:prstGeom>
        </p:spPr>
      </p:pic>
    </p:spTree>
    <p:extLst>
      <p:ext uri="{BB962C8B-B14F-4D97-AF65-F5344CB8AC3E}">
        <p14:creationId xmlns:p14="http://schemas.microsoft.com/office/powerpoint/2010/main" val="5174415"/>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TotalTime>
  <Words>517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Google Sans</vt:lpstr>
      <vt:lpstr>Indeed Sans</vt:lpstr>
      <vt:lpstr>ProximaNova</vt:lpstr>
      <vt:lpstr>Trebuchet MS</vt:lpstr>
      <vt:lpstr>Wingdings</vt:lpstr>
      <vt:lpstr>Wingdings 3</vt:lpstr>
      <vt:lpstr>Wotfard</vt:lpstr>
      <vt:lpstr>Facet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Devish D</dc:creator>
  <cp:lastModifiedBy>Devish D</cp:lastModifiedBy>
  <cp:revision>1</cp:revision>
  <dcterms:created xsi:type="dcterms:W3CDTF">2024-10-03T13:55:07Z</dcterms:created>
  <dcterms:modified xsi:type="dcterms:W3CDTF">2024-10-03T15:11:01Z</dcterms:modified>
</cp:coreProperties>
</file>