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type="body" idx="1"/>
          </p:nvPr>
        </p:nvSpPr>
        <p:spPr/>
        <p:txBody>
          <a:bodyPr lIns="0" tIns="0" rIns="0" bIns="0"/>
          <a:lstStyle/>
          <a:p>
            <a:endParaRPr/>
          </a:p>
        </p:txBody>
      </p:sp>
      <p:sp>
        <p:nvSpPr>
          <p:cNvPr id="104868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8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98"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0"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p:nvPr/>
        </p:nvSpPr>
        <p:spPr>
          <a:xfrm>
            <a:off x="5715000" y="3200400"/>
            <a:ext cx="3967225" cy="632224"/>
          </a:xfrm>
          <a:prstGeom prst="rect">
            <a:avLst/>
          </a:prstGeom>
        </p:spPr>
        <p:txBody>
          <a:bodyPr vert="horz" wrap="square" lIns="0" tIns="16510" rIns="0" bIns="0" rtlCol="0">
            <a:spAutoFit/>
          </a:bodyPr>
          <a:lstStyle/>
          <a:p>
            <a:pPr marL="12700">
              <a:lnSpc>
                <a:spcPct val="100000"/>
              </a:lnSpc>
              <a:spcBef>
                <a:spcPts val="130"/>
              </a:spcBef>
            </a:pPr>
            <a:r>
              <a:rPr lang="en-US" sz="4000" dirty="0" err="1" smtClean="0">
                <a:latin typeface="Times New Roman" panose="02020603050405020304" pitchFamily="18" charset="0"/>
                <a:cs typeface="Times New Roman" panose="02020603050405020304" pitchFamily="18" charset="0"/>
              </a:rPr>
              <a:t>Devishenbhaga</a:t>
            </a:r>
            <a:r>
              <a:rPr lang="en-US" sz="4000" dirty="0" smtClean="0">
                <a:latin typeface="Times New Roman" panose="02020603050405020304" pitchFamily="18" charset="0"/>
                <a:cs typeface="Times New Roman" panose="02020603050405020304" pitchFamily="18" charset="0"/>
              </a:rPr>
              <a:t> R</a:t>
            </a:r>
            <a:endParaRPr sz="3200" dirty="0">
              <a:latin typeface="Times New Roman" panose="02020603050405020304" pitchFamily="18" charset="0"/>
              <a:cs typeface="Times New Roman" panose="02020603050405020304" pitchFamily="18" charset="0"/>
            </a:endParaRP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2"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03"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2"/>
          <p:cNvSpPr txBox="1"/>
          <p:nvPr/>
        </p:nvSpPr>
        <p:spPr>
          <a:xfrm rot="10800000" flipV="1">
            <a:off x="764443" y="6455921"/>
            <a:ext cx="2828925" cy="166712"/>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7"/>
          <p:cNvSpPr txBox="1">
            <a:spLocks noGrp="1"/>
          </p:cNvSpPr>
          <p:nvPr>
            <p:ph type="title"/>
          </p:nvPr>
        </p:nvSpPr>
        <p:spPr>
          <a:xfrm>
            <a:off x="558165" y="385444"/>
            <a:ext cx="9764395" cy="629018"/>
          </a:xfrm>
          <a:prstGeom prst="rect">
            <a:avLst/>
          </a:prstGeom>
        </p:spPr>
        <p:txBody>
          <a:bodyPr vert="horz" wrap="square" lIns="0" tIns="13335" rIns="0" bIns="0" rtlCol="0">
            <a:spAutoFit/>
          </a:bodyPr>
          <a:lstStyle/>
          <a:p>
            <a:pPr marL="209550">
              <a:lnSpc>
                <a:spcPct val="100000"/>
              </a:lnSpc>
              <a:spcBef>
                <a:spcPts val="105"/>
              </a:spcBef>
            </a:pPr>
            <a:r>
              <a:rPr sz="4000" spc="-60" dirty="0">
                <a:latin typeface="Times New Roman" panose="02020603050405020304" pitchFamily="18" charset="0"/>
                <a:cs typeface="Times New Roman" panose="02020603050405020304" pitchFamily="18" charset="0"/>
              </a:rPr>
              <a:t>RESULTS</a:t>
            </a:r>
          </a:p>
        </p:txBody>
      </p:sp>
      <p:sp>
        <p:nvSpPr>
          <p:cNvPr id="1048683"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p:cNvSpPr txBox="1"/>
          <p:nvPr/>
        </p:nvSpPr>
        <p:spPr>
          <a:xfrm>
            <a:off x="509954" y="1295400"/>
            <a:ext cx="8843596" cy="3323987"/>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The result of house price prediction comprises accurate price estimates for each property, accompanied by evaluation metrics like MAE and RMSE to quantify prediction accuracy. Additionally, the model offers insights into influential features affecting house prices, aiding users in making informed decisions about real estate transactions.</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2"/>
          <p:cNvSpPr/>
          <p:nvPr/>
        </p:nvSpPr>
        <p:spPr>
          <a:xfrm>
            <a:off x="1714" y="2481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PROJECT</a:t>
            </a:r>
            <a:r>
              <a:rPr sz="4000" spc="-9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3"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24"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1048706" name="TextBox 1048705"/>
          <p:cNvSpPr txBox="1"/>
          <p:nvPr/>
        </p:nvSpPr>
        <p:spPr>
          <a:xfrm>
            <a:off x="2209800" y="2445558"/>
            <a:ext cx="10527730" cy="923330"/>
          </a:xfrm>
          <a:prstGeom prst="rect">
            <a:avLst/>
          </a:prstGeom>
        </p:spPr>
        <p:txBody>
          <a:bodyPr wrap="square" rtlCol="0">
            <a:spAutoFit/>
          </a:bodyPr>
          <a:lstStyle/>
          <a:p>
            <a:r>
              <a:rPr lang="en-GB" sz="5400" dirty="0">
                <a:solidFill>
                  <a:srgbClr val="000000"/>
                </a:solidFill>
                <a:latin typeface="Times New Roman" panose="02020603050405020304" pitchFamily="18" charset="0"/>
                <a:cs typeface="Times New Roman" panose="02020603050405020304" pitchFamily="18" charset="0"/>
              </a:rPr>
              <a:t>H</a:t>
            </a:r>
            <a:r>
              <a:rPr lang="en-GB" sz="5400" b="0" dirty="0" smtClean="0">
                <a:solidFill>
                  <a:srgbClr val="000000"/>
                </a:solidFill>
                <a:latin typeface="Times New Roman" panose="02020603050405020304" pitchFamily="18" charset="0"/>
                <a:cs typeface="Times New Roman" panose="02020603050405020304" pitchFamily="18" charset="0"/>
              </a:rPr>
              <a:t>ouse </a:t>
            </a:r>
            <a:r>
              <a:rPr lang="en-GB" sz="5400" dirty="0" smtClean="0">
                <a:solidFill>
                  <a:srgbClr val="000000"/>
                </a:solidFill>
                <a:latin typeface="Times New Roman" panose="02020603050405020304" pitchFamily="18" charset="0"/>
                <a:cs typeface="Times New Roman" panose="02020603050405020304" pitchFamily="18" charset="0"/>
              </a:rPr>
              <a:t>P</a:t>
            </a:r>
            <a:r>
              <a:rPr lang="en-GB" sz="5400" b="0" dirty="0" smtClean="0">
                <a:solidFill>
                  <a:srgbClr val="000000"/>
                </a:solidFill>
                <a:latin typeface="Times New Roman" panose="02020603050405020304" pitchFamily="18" charset="0"/>
                <a:cs typeface="Times New Roman" panose="02020603050405020304" pitchFamily="18" charset="0"/>
              </a:rPr>
              <a:t>rice </a:t>
            </a:r>
            <a:r>
              <a:rPr lang="en-GB" sz="5400" dirty="0">
                <a:solidFill>
                  <a:srgbClr val="000000"/>
                </a:solidFill>
                <a:latin typeface="Times New Roman" panose="02020603050405020304" pitchFamily="18" charset="0"/>
                <a:cs typeface="Times New Roman" panose="02020603050405020304" pitchFamily="18" charset="0"/>
              </a:rPr>
              <a:t>p</a:t>
            </a:r>
            <a:r>
              <a:rPr lang="en-GB" sz="5400" b="0" dirty="0" smtClean="0">
                <a:solidFill>
                  <a:srgbClr val="000000"/>
                </a:solidFill>
                <a:latin typeface="Times New Roman" panose="02020603050405020304" pitchFamily="18" charset="0"/>
                <a:cs typeface="Times New Roman" panose="02020603050405020304" pitchFamily="18" charset="0"/>
              </a:rPr>
              <a:t>rediction</a:t>
            </a:r>
            <a:endParaRPr lang="en-GB" sz="5400" b="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570696" y="6581922"/>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sp>
        <p:nvSpPr>
          <p:cNvPr id="1048639" name="object 21"/>
          <p:cNvSpPr txBox="1">
            <a:spLocks noGrp="1"/>
          </p:cNvSpPr>
          <p:nvPr>
            <p:ph type="title"/>
          </p:nvPr>
        </p:nvSpPr>
        <p:spPr>
          <a:xfrm>
            <a:off x="304800" y="384165"/>
            <a:ext cx="9764395" cy="689548"/>
          </a:xfrm>
          <a:prstGeom prst="rect">
            <a:avLst/>
          </a:prstGeom>
        </p:spPr>
        <p:txBody>
          <a:bodyPr vert="horz" wrap="square" lIns="0" tIns="73279" rIns="0" bIns="0" rtlCol="0">
            <a:spAutoFit/>
          </a:bodyPr>
          <a:lstStyle/>
          <a:p>
            <a:pPr marL="193675" algn="l">
              <a:lnSpc>
                <a:spcPct val="100000"/>
              </a:lnSpc>
              <a:spcBef>
                <a:spcPts val="105"/>
              </a:spcBef>
            </a:pPr>
            <a:r>
              <a:rPr lang="en-US" sz="4000" spc="-10" dirty="0">
                <a:latin typeface="Times New Roman" panose="02020603050405020304" pitchFamily="18" charset="0"/>
                <a:cs typeface="Times New Roman" panose="02020603050405020304" pitchFamily="18" charset="0"/>
              </a:rPr>
              <a:t>AGENDA</a:t>
            </a:r>
            <a:endParaRPr sz="4000" spc="-10" dirty="0">
              <a:latin typeface="Times New Roman" panose="02020603050405020304" pitchFamily="18" charset="0"/>
              <a:cs typeface="Times New Roman" panose="02020603050405020304" pitchFamily="18" charset="0"/>
            </a:endParaRPr>
          </a:p>
        </p:txBody>
      </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4" name="TextBox 3"/>
          <p:cNvSpPr txBox="1"/>
          <p:nvPr/>
        </p:nvSpPr>
        <p:spPr>
          <a:xfrm>
            <a:off x="212319" y="1266825"/>
            <a:ext cx="9465081" cy="4708981"/>
          </a:xfrm>
          <a:prstGeom prst="rect">
            <a:avLst/>
          </a:prstGeom>
          <a:noFill/>
        </p:spPr>
        <p:txBody>
          <a:bodyPr wrap="square" rtlCol="0">
            <a:spAutoFit/>
          </a:bodyPr>
          <a:lstStyle/>
          <a:p>
            <a:pPr algn="just"/>
            <a:r>
              <a:rPr lang="en-US" sz="3000" dirty="0" smtClean="0">
                <a:latin typeface="Times New Roman" panose="02020603050405020304" pitchFamily="18" charset="0"/>
                <a:cs typeface="Times New Roman" panose="02020603050405020304" pitchFamily="18" charset="0"/>
              </a:rPr>
              <a:t/>
            </a:r>
            <a:br>
              <a:rPr lang="en-US" sz="3000" dirty="0" smtClean="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The user requirements for the house price prediction system demand precise predictions, scalability, and interpretability. Data collection involves gathering diverse features such as location and amenities. Utilizing machine learning algorithms, the system evaluates and refines predictions, ensuring accuracy. Evaluation metrics assess performance, while the user interface offers intuitive interaction, providing clear insights for informed decision-making, enhancing user experience.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9178495" y="3209925"/>
            <a:ext cx="2762250" cy="3257550"/>
            <a:chOff x="8201025" y="2933701"/>
            <a:chExt cx="2762250" cy="3257550"/>
          </a:xfrm>
        </p:grpSpPr>
        <p:sp>
          <p:nvSpPr>
            <p:cNvPr id="104864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8201025" y="2933701"/>
              <a:ext cx="2762250" cy="3257550"/>
            </a:xfrm>
            <a:prstGeom prst="rect">
              <a:avLst/>
            </a:prstGeom>
          </p:spPr>
        </p:pic>
      </p:grpSp>
      <p:sp>
        <p:nvSpPr>
          <p:cNvPr id="104864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a:xfrm>
            <a:off x="228600" y="373284"/>
            <a:ext cx="8614728" cy="632224"/>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000" spc="-10" dirty="0">
                <a:latin typeface="Times New Roman" panose="02020603050405020304" pitchFamily="18" charset="0"/>
                <a:cs typeface="Times New Roman" panose="02020603050405020304" pitchFamily="18" charset="0"/>
              </a:rPr>
              <a:t>PROBLEM</a:t>
            </a:r>
            <a:r>
              <a:rPr sz="4000" dirty="0">
                <a:latin typeface="Times New Roman" panose="02020603050405020304" pitchFamily="18" charset="0"/>
                <a:cs typeface="Times New Roman" panose="02020603050405020304" pitchFamily="18" charset="0"/>
              </a:rPr>
              <a:t>	</a:t>
            </a:r>
            <a:r>
              <a:rPr sz="4000" spc="-75" dirty="0">
                <a:latin typeface="Times New Roman" panose="02020603050405020304" pitchFamily="18" charset="0"/>
                <a:cs typeface="Times New Roman" panose="02020603050405020304" pitchFamily="18" charset="0"/>
              </a:rPr>
              <a:t>STATEMENT</a:t>
            </a:r>
            <a:endParaRPr sz="4000" dirty="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5"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46"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048711" name="TextBox 1048710"/>
          <p:cNvSpPr txBox="1"/>
          <p:nvPr/>
        </p:nvSpPr>
        <p:spPr>
          <a:xfrm>
            <a:off x="304800" y="928357"/>
            <a:ext cx="8960780" cy="4678204"/>
          </a:xfrm>
          <a:prstGeom prst="rect">
            <a:avLst/>
          </a:prstGeom>
        </p:spPr>
        <p:txBody>
          <a:bodyPr wrap="square" rtlCol="0">
            <a:spAutoFit/>
          </a:bodyPr>
          <a:lstStyle/>
          <a:p>
            <a:endParaRPr lang="en-US" sz="2800" dirty="0"/>
          </a:p>
          <a:p>
            <a:pPr algn="just"/>
            <a:r>
              <a:rPr lang="en-US" sz="3000" dirty="0">
                <a:latin typeface="Times New Roman" panose="02020603050405020304" pitchFamily="18" charset="0"/>
                <a:cs typeface="Times New Roman" panose="02020603050405020304" pitchFamily="18" charset="0"/>
              </a:rPr>
              <a:t>The challenge is to develop a robust and accurate machine learning model capable of predicting the selling prices of residential properties based on various features such as location, size, amenities, and market trends. The model should be scalable to handle large datasets, interpretable to provide clear insights into the pricing factors, and user-friendly to support informed decision-making by buyers, sellers, and investors in the real estate market.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0" name="object 7"/>
          <p:cNvSpPr txBox="1">
            <a:spLocks noGrp="1"/>
          </p:cNvSpPr>
          <p:nvPr>
            <p:ph type="title"/>
          </p:nvPr>
        </p:nvSpPr>
        <p:spPr>
          <a:xfrm>
            <a:off x="304800" y="346261"/>
            <a:ext cx="8175625" cy="632224"/>
          </a:xfrm>
          <a:prstGeom prst="rect">
            <a:avLst/>
          </a:prstGeom>
        </p:spPr>
        <p:txBody>
          <a:bodyPr vert="horz" wrap="square" lIns="0" tIns="16510" rIns="0" bIns="0" rtlCol="0">
            <a:spAutoFit/>
          </a:bodyPr>
          <a:lstStyle/>
          <a:p>
            <a:pPr marL="12700" algn="l">
              <a:lnSpc>
                <a:spcPct val="100000"/>
              </a:lnSpc>
              <a:spcBef>
                <a:spcPts val="130"/>
              </a:spcBef>
              <a:tabLst>
                <a:tab pos="2643505" algn="l"/>
              </a:tabLst>
            </a:pPr>
            <a:r>
              <a:rPr sz="4000" spc="-10" dirty="0">
                <a:latin typeface="Times New Roman" panose="02020603050405020304" pitchFamily="18" charset="0"/>
                <a:cs typeface="Times New Roman" panose="02020603050405020304" pitchFamily="18" charset="0"/>
              </a:rPr>
              <a:t>PROJECT</a:t>
            </a:r>
            <a:r>
              <a:rPr sz="400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1"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048712" name="TextBox 1048711"/>
          <p:cNvSpPr txBox="1"/>
          <p:nvPr/>
        </p:nvSpPr>
        <p:spPr>
          <a:xfrm>
            <a:off x="228600" y="1143000"/>
            <a:ext cx="8991600" cy="3539430"/>
          </a:xfrm>
          <a:prstGeom prst="rect">
            <a:avLst/>
          </a:prstGeom>
        </p:spPr>
        <p:txBody>
          <a:bodyPr wrap="square" rtlCol="0">
            <a:spAutoFit/>
          </a:bodyPr>
          <a:lstStyle/>
          <a:p>
            <a:pPr algn="just"/>
            <a:r>
              <a:rPr lang="en-US" sz="2800" dirty="0"/>
              <a:t>This project aims to develop a machine learning solution for accurately predicting house prices based on various features and market trends. It will prioritize scalability, interpretability, and user-friendliness in its design. The system will enable informed decision-making for stakeholders in the real estate sector while allowing for continuous improvement through feedback mechanisms and model updates.</a:t>
            </a:r>
            <a:endParaRPr lang="en-GB" sz="28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58078" y="-291274"/>
            <a:ext cx="9764395" cy="1143517"/>
          </a:xfrm>
          <a:prstGeom prst="rect">
            <a:avLst/>
          </a:prstGeom>
        </p:spPr>
        <p:txBody>
          <a:bodyPr vert="horz" wrap="square" lIns="0" tIns="522858" rIns="0" bIns="0" rtlCol="0">
            <a:spAutoFit/>
          </a:bodyPr>
          <a:lstStyle/>
          <a:p>
            <a:pPr marL="153670">
              <a:lnSpc>
                <a:spcPct val="100000"/>
              </a:lnSpc>
              <a:spcBef>
                <a:spcPts val="130"/>
              </a:spcBef>
            </a:pPr>
            <a:r>
              <a:rPr sz="4000" dirty="0">
                <a:latin typeface="Times New Roman" panose="02020603050405020304" pitchFamily="18" charset="0"/>
                <a:cs typeface="Times New Roman" panose="02020603050405020304" pitchFamily="18" charset="0"/>
              </a:rPr>
              <a:t>WHO</a:t>
            </a:r>
            <a:r>
              <a:rPr sz="4000" spc="-2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ARE</a:t>
            </a:r>
            <a:r>
              <a:rPr sz="4000" spc="-7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THE</a:t>
            </a:r>
            <a:r>
              <a:rPr sz="4000" spc="-5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END</a:t>
            </a:r>
            <a:r>
              <a:rPr sz="4000" spc="-7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USERS?</a:t>
            </a:r>
            <a:endParaRPr sz="4000" dirty="0">
              <a:latin typeface="Times New Roman" panose="02020603050405020304" pitchFamily="18" charset="0"/>
              <a:cs typeface="Times New Roman" panose="02020603050405020304" pitchFamily="18" charset="0"/>
            </a:endParaRPr>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5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48713" name="TextBox 1048712"/>
          <p:cNvSpPr txBox="1"/>
          <p:nvPr/>
        </p:nvSpPr>
        <p:spPr>
          <a:xfrm>
            <a:off x="1231190" y="1857375"/>
            <a:ext cx="8676020" cy="4832092"/>
          </a:xfrm>
          <a:prstGeom prst="rect">
            <a:avLst/>
          </a:prstGeom>
        </p:spPr>
        <p:txBody>
          <a:bodyPr wrap="square" rtlCol="0">
            <a:spAutoFit/>
          </a:bodyPr>
          <a:lstStyle/>
          <a:p>
            <a:endParaRPr lang="en-GB" sz="2800" dirty="0" smtClean="0">
              <a:solidFill>
                <a:srgbClr val="000000"/>
              </a:solidFill>
            </a:endParaRPr>
          </a:p>
          <a:p>
            <a:endParaRPr lang="en-GB" sz="2800" dirty="0">
              <a:solidFill>
                <a:srgbClr val="000000"/>
              </a:solidFill>
            </a:endParaRPr>
          </a:p>
          <a:p>
            <a:endParaRPr lang="en-GB" sz="2800" dirty="0" smtClean="0">
              <a:solidFill>
                <a:srgbClr val="000000"/>
              </a:solidFill>
            </a:endParaRPr>
          </a:p>
          <a:p>
            <a:endParaRPr lang="en-GB" sz="2800" dirty="0">
              <a:solidFill>
                <a:srgbClr val="000000"/>
              </a:solidFill>
            </a:endParaRPr>
          </a:p>
          <a:p>
            <a:endParaRPr lang="en-GB" sz="2800" dirty="0" smtClean="0">
              <a:solidFill>
                <a:srgbClr val="000000"/>
              </a:solidFill>
            </a:endParaRPr>
          </a:p>
          <a:p>
            <a:endParaRPr lang="en-GB" sz="2800" dirty="0">
              <a:solidFill>
                <a:srgbClr val="000000"/>
              </a:solidFill>
            </a:endParaRPr>
          </a:p>
          <a:p>
            <a:endParaRPr lang="en-GB" sz="2800" dirty="0" smtClean="0">
              <a:solidFill>
                <a:srgbClr val="000000"/>
              </a:solidFill>
            </a:endParaRPr>
          </a:p>
          <a:p>
            <a:endParaRPr lang="en-GB" sz="2800" dirty="0">
              <a:solidFill>
                <a:srgbClr val="000000"/>
              </a:solidFill>
            </a:endParaRPr>
          </a:p>
          <a:p>
            <a:endParaRPr lang="en-GB" sz="2800" dirty="0" smtClean="0">
              <a:solidFill>
                <a:srgbClr val="000000"/>
              </a:solidFill>
            </a:endParaRPr>
          </a:p>
          <a:p>
            <a:endParaRPr lang="en-GB" sz="2800" dirty="0">
              <a:solidFill>
                <a:srgbClr val="000000"/>
              </a:solidFill>
            </a:endParaRPr>
          </a:p>
          <a:p>
            <a:endParaRPr lang="en-GB" sz="2800" dirty="0">
              <a:solidFill>
                <a:srgbClr val="000000"/>
              </a:solidFill>
            </a:endParaRPr>
          </a:p>
        </p:txBody>
      </p:sp>
      <p:sp>
        <p:nvSpPr>
          <p:cNvPr id="4" name="Rectangle 3"/>
          <p:cNvSpPr>
            <a:spLocks noChangeArrowheads="1"/>
          </p:cNvSpPr>
          <p:nvPr/>
        </p:nvSpPr>
        <p:spPr bwMode="auto">
          <a:xfrm>
            <a:off x="281598" y="582479"/>
            <a:ext cx="9167202" cy="574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3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Home Buyers</a:t>
            </a:r>
            <a:r>
              <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Individuals looking to purchase residential properties who seek accurate price estimates to make informed decisions about their investments.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3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Home Sellers</a:t>
            </a:r>
            <a:r>
              <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Property owners interested in selling their houses who want to understand the market value of their properties for effective pricing strategies.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3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 Estate Agents/Brokers</a:t>
            </a:r>
            <a:r>
              <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Professionals involved in property transactions who rely on accurate price predictions to advise clients and negotiate deals.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0" y="0"/>
            <a:ext cx="615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6"/>
          <p:cNvSpPr txBox="1">
            <a:spLocks noGrp="1"/>
          </p:cNvSpPr>
          <p:nvPr>
            <p:ph type="title"/>
          </p:nvPr>
        </p:nvSpPr>
        <p:spPr>
          <a:xfrm>
            <a:off x="220723" y="-177165"/>
            <a:ext cx="11056495" cy="1721625"/>
          </a:xfrm>
          <a:prstGeom prst="rect">
            <a:avLst/>
          </a:prstGeom>
        </p:spPr>
        <p:txBody>
          <a:bodyPr vert="horz" wrap="square" lIns="0" tIns="485775" rIns="0" bIns="0" rtlCol="0">
            <a:spAutoFit/>
          </a:bodyPr>
          <a:lstStyle/>
          <a:p>
            <a:pPr marL="12700">
              <a:lnSpc>
                <a:spcPct val="100000"/>
              </a:lnSpc>
              <a:spcBef>
                <a:spcPts val="105"/>
              </a:spcBef>
            </a:pPr>
            <a:r>
              <a:rPr sz="4000" dirty="0">
                <a:latin typeface="Times New Roman" panose="02020603050405020304" pitchFamily="18" charset="0"/>
                <a:cs typeface="Times New Roman" panose="02020603050405020304" pitchFamily="18" charset="0"/>
              </a:rPr>
              <a:t>YOUR</a:t>
            </a:r>
            <a:r>
              <a:rPr sz="4000" spc="-9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SOLUTION</a:t>
            </a:r>
            <a:r>
              <a:rPr sz="4000" spc="-3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AND</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ITS </a:t>
            </a:r>
            <a:r>
              <a:rPr sz="4000" spc="-20" dirty="0">
                <a:latin typeface="Times New Roman" panose="02020603050405020304" pitchFamily="18" charset="0"/>
                <a:cs typeface="Times New Roman" panose="02020603050405020304" pitchFamily="18" charset="0"/>
              </a:rPr>
              <a:t>VALUE</a:t>
            </a:r>
            <a:r>
              <a:rPr sz="4000" spc="-120" dirty="0">
                <a:latin typeface="Times New Roman" panose="02020603050405020304" pitchFamily="18" charset="0"/>
                <a:cs typeface="Times New Roman" panose="02020603050405020304" pitchFamily="18" charset="0"/>
              </a:rPr>
              <a:t> </a:t>
            </a:r>
            <a:r>
              <a:rPr sz="4000" spc="-10" dirty="0" smtClean="0">
                <a:latin typeface="Times New Roman" panose="02020603050405020304" pitchFamily="18" charset="0"/>
                <a:cs typeface="Times New Roman" panose="02020603050405020304" pitchFamily="18" charset="0"/>
              </a:rPr>
              <a:t>PROPOSITION</a:t>
            </a:r>
            <a:endParaRPr sz="4000" dirty="0">
              <a:latin typeface="Times New Roman" panose="02020603050405020304" pitchFamily="18" charset="0"/>
              <a:cs typeface="Times New Roman" panose="02020603050405020304" pitchFamily="18" charset="0"/>
            </a:endParaRPr>
          </a:p>
        </p:txBody>
      </p:sp>
      <p:pic>
        <p:nvPicPr>
          <p:cNvPr id="2097164" name="object 7"/>
          <p:cNvPicPr>
            <a:picLocks/>
          </p:cNvPicPr>
          <p:nvPr/>
        </p:nvPicPr>
        <p:blipFill>
          <a:blip r:embed="rId2" cstate="print"/>
          <a:stretch>
            <a:fillRect/>
          </a:stretch>
        </p:blipFill>
        <p:spPr>
          <a:xfrm>
            <a:off x="676275" y="6467475"/>
            <a:ext cx="2143125" cy="200025"/>
          </a:xfrm>
          <a:prstGeom prst="rect">
            <a:avLst/>
          </a:prstGeom>
        </p:spPr>
      </p:pic>
      <p:sp>
        <p:nvSpPr>
          <p:cNvPr id="1048663"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48714" name="TextBox 1048713"/>
          <p:cNvSpPr txBox="1"/>
          <p:nvPr/>
        </p:nvSpPr>
        <p:spPr>
          <a:xfrm>
            <a:off x="275858" y="1872029"/>
            <a:ext cx="9153525" cy="5139869"/>
          </a:xfrm>
          <a:prstGeom prst="rect">
            <a:avLst/>
          </a:prstGeom>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Our solution employs advanced machine learning algorithms to accurately predict house prices based on various factors such as location, size, amenities, and market trends. Its value proposition lies in providing:</a:t>
            </a:r>
          </a:p>
          <a:p>
            <a:pPr algn="just"/>
            <a:r>
              <a:rPr lang="en-US" sz="3000" b="1" dirty="0">
                <a:latin typeface="Times New Roman" panose="02020603050405020304" pitchFamily="18" charset="0"/>
                <a:cs typeface="Times New Roman" panose="02020603050405020304" pitchFamily="18" charset="0"/>
              </a:rPr>
              <a:t>Accurate Predictions</a:t>
            </a:r>
            <a:r>
              <a:rPr lang="en-US" sz="3000" dirty="0">
                <a:latin typeface="Times New Roman" panose="02020603050405020304" pitchFamily="18" charset="0"/>
                <a:cs typeface="Times New Roman" panose="02020603050405020304" pitchFamily="18" charset="0"/>
              </a:rPr>
              <a:t>: Our model delivers precise price estimates, empowering users to make informed decisions in the dynamic real estate market.</a:t>
            </a:r>
          </a:p>
          <a:p>
            <a:pPr algn="just"/>
            <a:r>
              <a:rPr lang="en-US" sz="3000" b="1" dirty="0">
                <a:latin typeface="Times New Roman" panose="02020603050405020304" pitchFamily="18" charset="0"/>
                <a:cs typeface="Times New Roman" panose="02020603050405020304" pitchFamily="18" charset="0"/>
              </a:rPr>
              <a:t>Scalability and Efficiency</a:t>
            </a:r>
            <a:r>
              <a:rPr lang="en-US" sz="3000" dirty="0">
                <a:latin typeface="Times New Roman" panose="02020603050405020304" pitchFamily="18" charset="0"/>
                <a:cs typeface="Times New Roman" panose="02020603050405020304" pitchFamily="18" charset="0"/>
              </a:rPr>
              <a:t>: Our system efficiently handles large datasets, ensuring scalability to cater to diverse user needs.</a:t>
            </a:r>
          </a:p>
          <a:p>
            <a:endParaRPr lang="en-GB" sz="2800"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9" name="object 7"/>
          <p:cNvSpPr txBox="1">
            <a:spLocks noGrp="1"/>
          </p:cNvSpPr>
          <p:nvPr>
            <p:ph type="title"/>
          </p:nvPr>
        </p:nvSpPr>
        <p:spPr>
          <a:xfrm>
            <a:off x="0" y="98806"/>
            <a:ext cx="9764395" cy="908304"/>
          </a:xfrm>
          <a:prstGeom prst="rect">
            <a:avLst/>
          </a:prstGeom>
        </p:spPr>
        <p:txBody>
          <a:bodyPr vert="horz" wrap="square" lIns="0" tIns="286004" rIns="0" bIns="0" rtlCol="0">
            <a:spAutoFit/>
          </a:bodyPr>
          <a:lstStyle/>
          <a:p>
            <a:pPr marL="193675">
              <a:lnSpc>
                <a:spcPct val="100000"/>
              </a:lnSpc>
              <a:spcBef>
                <a:spcPts val="130"/>
              </a:spcBef>
            </a:pPr>
            <a:r>
              <a:rPr sz="4000"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WOW</a:t>
            </a:r>
            <a:r>
              <a:rPr sz="4000" spc="90"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IN YOUR </a:t>
            </a:r>
            <a:r>
              <a:rPr sz="4000" spc="-10" dirty="0">
                <a:latin typeface="Times New Roman" panose="02020603050405020304" pitchFamily="18" charset="0"/>
                <a:cs typeface="Times New Roman" panose="02020603050405020304" pitchFamily="18" charset="0"/>
              </a:rPr>
              <a:t>SOLUTION</a:t>
            </a:r>
            <a:endParaRPr sz="4000" dirty="0">
              <a:latin typeface="Times New Roman" panose="02020603050405020304" pitchFamily="18" charset="0"/>
              <a:cs typeface="Times New Roman" panose="02020603050405020304" pitchFamily="18" charset="0"/>
            </a:endParaRPr>
          </a:p>
        </p:txBody>
      </p:sp>
      <p:sp>
        <p:nvSpPr>
          <p:cNvPr id="104867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48715" name="TextBox 1048714"/>
          <p:cNvSpPr txBox="1"/>
          <p:nvPr/>
        </p:nvSpPr>
        <p:spPr>
          <a:xfrm>
            <a:off x="281044" y="1205302"/>
            <a:ext cx="9253481" cy="5170646"/>
          </a:xfrm>
          <a:prstGeom prst="rect">
            <a:avLst/>
          </a:prstGeom>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Our solution integrates cutting-edge deep learning techniques with advanced natural language processing (NLP) capabilities, enabling users to input property descriptions in plain language rather than structured data. This revolutionary approach not only simplifies the user experience but also enhances accuracy by extracting nuanced information from unstructured text. </a:t>
            </a:r>
            <a:r>
              <a:rPr lang="en-US" sz="3000" dirty="0" smtClean="0">
                <a:latin typeface="Times New Roman" panose="02020603050405020304" pitchFamily="18" charset="0"/>
                <a:cs typeface="Times New Roman" panose="02020603050405020304" pitchFamily="18" charset="0"/>
              </a:rPr>
              <a:t>Additionally, our solution employs state-of-the-art neural network architectures trained on vast amounts of global real estate data, ensuring unparalleled predictive performance even in highly dynamic markets. </a:t>
            </a:r>
            <a:endParaRPr lang="en-GB" sz="3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048677" name="object 8"/>
          <p:cNvSpPr txBox="1">
            <a:spLocks noGrp="1"/>
          </p:cNvSpPr>
          <p:nvPr>
            <p:ph type="ctrTitle"/>
          </p:nvPr>
        </p:nvSpPr>
        <p:spPr>
          <a:xfrm>
            <a:off x="304800" y="304800"/>
            <a:ext cx="4254427"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Times New Roman" panose="02020603050405020304" pitchFamily="18" charset="0"/>
                <a:cs typeface="Times New Roman" panose="02020603050405020304" pitchFamily="18" charset="0"/>
              </a:rPr>
              <a:t>MODELLING</a:t>
            </a:r>
          </a:p>
        </p:txBody>
      </p:sp>
      <p:sp>
        <p:nvSpPr>
          <p:cNvPr id="1048717" name="TextBox 1048716"/>
          <p:cNvSpPr txBox="1"/>
          <p:nvPr/>
        </p:nvSpPr>
        <p:spPr>
          <a:xfrm>
            <a:off x="304800" y="1066800"/>
            <a:ext cx="9372599" cy="5539978"/>
          </a:xfrm>
          <a:prstGeom prst="rect">
            <a:avLst/>
          </a:prstGeom>
        </p:spPr>
        <p:txBody>
          <a:bodyPr wrap="square" rtlCol="0">
            <a:spAutoFit/>
          </a:bodyPr>
          <a:lstStyle/>
          <a:p>
            <a:pPr algn="just"/>
            <a:r>
              <a:rPr lang="en-US" sz="3000" b="1" dirty="0">
                <a:latin typeface="Times New Roman" panose="02020603050405020304" pitchFamily="18" charset="0"/>
                <a:cs typeface="Times New Roman" panose="02020603050405020304" pitchFamily="18" charset="0"/>
              </a:rPr>
              <a:t>Data Preprocessing</a:t>
            </a:r>
            <a:r>
              <a:rPr lang="en-US" sz="3000" dirty="0">
                <a:latin typeface="Times New Roman" panose="02020603050405020304" pitchFamily="18" charset="0"/>
                <a:cs typeface="Times New Roman" panose="02020603050405020304" pitchFamily="18" charset="0"/>
              </a:rPr>
              <a:t>: Cleaning the dataset, handling missing values, encoding categorical variables, and scaling numerical features to prepare the data for modeling.</a:t>
            </a:r>
          </a:p>
          <a:p>
            <a:pPr algn="just"/>
            <a:r>
              <a:rPr lang="en-US" sz="3000" b="1" dirty="0">
                <a:latin typeface="Times New Roman" panose="02020603050405020304" pitchFamily="18" charset="0"/>
                <a:cs typeface="Times New Roman" panose="02020603050405020304" pitchFamily="18" charset="0"/>
              </a:rPr>
              <a:t>Feature Selection/Engineering</a:t>
            </a:r>
            <a:r>
              <a:rPr lang="en-US" sz="3000" dirty="0">
                <a:latin typeface="Times New Roman" panose="02020603050405020304" pitchFamily="18" charset="0"/>
                <a:cs typeface="Times New Roman" panose="02020603050405020304" pitchFamily="18" charset="0"/>
              </a:rPr>
              <a:t>: Identifying relevant features that influence house prices and creating new features if necessary to enhance model performance.</a:t>
            </a:r>
          </a:p>
          <a:p>
            <a:pPr algn="just"/>
            <a:r>
              <a:rPr lang="en-US" sz="3000" b="1" dirty="0">
                <a:latin typeface="Times New Roman" panose="02020603050405020304" pitchFamily="18" charset="0"/>
                <a:cs typeface="Times New Roman" panose="02020603050405020304" pitchFamily="18" charset="0"/>
              </a:rPr>
              <a:t>Model Selection</a:t>
            </a:r>
            <a:r>
              <a:rPr lang="en-US" sz="3000" dirty="0">
                <a:latin typeface="Times New Roman" panose="02020603050405020304" pitchFamily="18" charset="0"/>
                <a:cs typeface="Times New Roman" panose="02020603050405020304" pitchFamily="18" charset="0"/>
              </a:rPr>
              <a:t>: Choosing appropriate regression algorithms such as Linear Regression, Decision Trees, Random Forest, Gradient Boosting, or Neural Networks based on the dataset size, complexity, and interpretability requirements.</a:t>
            </a:r>
          </a:p>
          <a:p>
            <a:pPr algn="just"/>
            <a:endParaRPr lang="en-GB" sz="2400" dirty="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567</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SM-A217F</dc:creator>
  <cp:lastModifiedBy>21cs0 11</cp:lastModifiedBy>
  <cp:revision>10</cp:revision>
  <dcterms:created xsi:type="dcterms:W3CDTF">2024-04-04T01:56:17Z</dcterms:created>
  <dcterms:modified xsi:type="dcterms:W3CDTF">2024-04-05T06:08:48Z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y fmtid="{D5CDD505-2E9C-101B-9397-08002B2CF9AE}" pid="5" name="ICV">
    <vt:lpwstr>c56542ed9c66451eba3010cb05222be7</vt:lpwstr>
  </property>
</Properties>
</file>