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1"/>
  </p:notesMasterIdLst>
  <p:handoutMasterIdLst>
    <p:handoutMasterId r:id="rId22"/>
  </p:handoutMasterIdLst>
  <p:sldIdLst>
    <p:sldId id="410" r:id="rId5"/>
    <p:sldId id="383" r:id="rId6"/>
    <p:sldId id="411" r:id="rId7"/>
    <p:sldId id="412" r:id="rId8"/>
    <p:sldId id="420" r:id="rId9"/>
    <p:sldId id="413" r:id="rId10"/>
    <p:sldId id="421" r:id="rId11"/>
    <p:sldId id="414" r:id="rId12"/>
    <p:sldId id="422" r:id="rId13"/>
    <p:sldId id="415" r:id="rId14"/>
    <p:sldId id="417" r:id="rId15"/>
    <p:sldId id="423" r:id="rId16"/>
    <p:sldId id="416" r:id="rId17"/>
    <p:sldId id="418" r:id="rId18"/>
    <p:sldId id="419" r:id="rId19"/>
    <p:sldId id="39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6327" autoAdjust="0"/>
  </p:normalViewPr>
  <p:slideViewPr>
    <p:cSldViewPr snapToGrid="0">
      <p:cViewPr varScale="1">
        <p:scale>
          <a:sx n="69" d="100"/>
          <a:sy n="69" d="100"/>
        </p:scale>
        <p:origin x="780"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5/27/2025</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5/27/2025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176592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3790335" y="411479"/>
            <a:ext cx="8005969" cy="3291840"/>
          </a:xfrm>
        </p:spPr>
        <p:txBody>
          <a:bodyPr/>
          <a:lstStyle/>
          <a:p>
            <a:pPr algn="ctr"/>
            <a:r>
              <a:rPr lang="en-US" sz="5400" dirty="0">
                <a:latin typeface="Times New Roman" panose="02020603050405020304" pitchFamily="18" charset="0"/>
                <a:cs typeface="Times New Roman" panose="02020603050405020304" pitchFamily="18" charset="0"/>
              </a:rPr>
              <a:t>BOT PERFORMANCE ANALYSIS AND IMPROVEMENTS</a:t>
            </a:r>
          </a:p>
        </p:txBody>
      </p:sp>
    </p:spTree>
    <p:extLst>
      <p:ext uri="{BB962C8B-B14F-4D97-AF65-F5344CB8AC3E}">
        <p14:creationId xmlns:p14="http://schemas.microsoft.com/office/powerpoint/2010/main" val="33903042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3FC97-799C-CF94-BD04-D3B4DE7FE793}"/>
              </a:ext>
            </a:extLst>
          </p:cNvPr>
          <p:cNvSpPr>
            <a:spLocks noGrp="1"/>
          </p:cNvSpPr>
          <p:nvPr>
            <p:ph type="title"/>
          </p:nvPr>
        </p:nvSpPr>
        <p:spPr>
          <a:xfrm>
            <a:off x="594360" y="278129"/>
            <a:ext cx="9778365" cy="1494596"/>
          </a:xfrm>
        </p:spPr>
        <p:txBody>
          <a:bodyPr anchor="b">
            <a:normAutofit/>
          </a:bodyPr>
          <a:lstStyle/>
          <a:p>
            <a:pPr algn="ctr"/>
            <a:r>
              <a:rPr lang="en-US" sz="4800" dirty="0">
                <a:latin typeface="Times New Roman" panose="02020603050405020304" pitchFamily="18" charset="0"/>
                <a:cs typeface="Times New Roman" panose="02020603050405020304" pitchFamily="18" charset="0"/>
              </a:rPr>
              <a:t>USER STORY 4</a:t>
            </a:r>
          </a:p>
        </p:txBody>
      </p:sp>
      <p:sp>
        <p:nvSpPr>
          <p:cNvPr id="3" name="Content Placeholder 2">
            <a:extLst>
              <a:ext uri="{FF2B5EF4-FFF2-40B4-BE49-F238E27FC236}">
                <a16:creationId xmlns:a16="http://schemas.microsoft.com/office/drawing/2014/main" id="{CE13C798-5DE8-5804-0FF6-718287709FA3}"/>
              </a:ext>
            </a:extLst>
          </p:cNvPr>
          <p:cNvSpPr>
            <a:spLocks noGrp="1"/>
          </p:cNvSpPr>
          <p:nvPr>
            <p:ph sz="quarter" idx="15"/>
          </p:nvPr>
        </p:nvSpPr>
        <p:spPr>
          <a:xfrm>
            <a:off x="0" y="2286000"/>
            <a:ext cx="12020550" cy="4571999"/>
          </a:xfrm>
        </p:spPr>
        <p:txBody>
          <a:bodyPr>
            <a:normAutofit fontScale="92500" lnSpcReduction="10000"/>
          </a:bodyPr>
          <a:lstStyle/>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As a product owner, I want to define key performance metrics such as response time, success rate, and user drop-off points, so that we can objectively evaluate the bot's performance.</a:t>
            </a:r>
          </a:p>
          <a:p>
            <a:pPr marL="0" indent="0">
              <a:buNone/>
            </a:pPr>
            <a:r>
              <a:rPr lang="en-US" sz="2400" b="1" dirty="0">
                <a:latin typeface="Times New Roman" panose="02020603050405020304" pitchFamily="18" charset="0"/>
                <a:cs typeface="Times New Roman" panose="02020603050405020304" pitchFamily="18" charset="0"/>
              </a:rPr>
              <a:t>Solution developed:</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To meet the goal of objectively evaluating the bot's performance, we defined key performance metrics such as average response time, success rate, and user drop-off points. These metrics were derived from complex MongoDB queries written in the previous user story. The extracted data provided a solid foundation for analyzing how users interact with the bot, where they face issues, and how effectively the bot handles various scenarios.</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We visualized these metrics using Power BI, creating interactive dashboards that offer a comprehensive and real-time view of bot performance. These visualizations help product owners and stakeholders quickly grasp complex trends, identify problem areas, and make data-driven decisions. By presenting the data in a clear and accessible format, the solution fully supports the user story’s goal—enabling an objective, insightful evaluation of the bot's effectiveness and guiding strategic improvements.</a:t>
            </a:r>
          </a:p>
        </p:txBody>
      </p:sp>
    </p:spTree>
    <p:extLst>
      <p:ext uri="{BB962C8B-B14F-4D97-AF65-F5344CB8AC3E}">
        <p14:creationId xmlns:p14="http://schemas.microsoft.com/office/powerpoint/2010/main" val="3549299790"/>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ircle(in)">
                                      <p:cBhvr>
                                        <p:cTn id="13" dur="20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circle(in)">
                                      <p:cBhvr>
                                        <p:cTn id="18" dur="2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circle(in)">
                                      <p:cBhvr>
                                        <p:cTn id="23" dur="2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circle(in)">
                                      <p:cBhvr>
                                        <p:cTn id="28"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DE17-939E-369F-D102-B9715F0FE6E7}"/>
              </a:ext>
            </a:extLst>
          </p:cNvPr>
          <p:cNvSpPr>
            <a:spLocks noGrp="1"/>
          </p:cNvSpPr>
          <p:nvPr>
            <p:ph type="title"/>
          </p:nvPr>
        </p:nvSpPr>
        <p:spPr>
          <a:xfrm>
            <a:off x="594360" y="278129"/>
            <a:ext cx="9778365" cy="1494596"/>
          </a:xfrm>
        </p:spPr>
        <p:txBody>
          <a:bodyPr anchor="b">
            <a:normAutofit/>
          </a:bodyPr>
          <a:lstStyle/>
          <a:p>
            <a:pPr algn="ctr"/>
            <a:r>
              <a:rPr lang="en-US" sz="4800" dirty="0">
                <a:latin typeface="Times New Roman" panose="02020603050405020304" pitchFamily="18" charset="0"/>
                <a:cs typeface="Times New Roman" panose="02020603050405020304" pitchFamily="18" charset="0"/>
              </a:rPr>
              <a:t>Power BI (4.1,4.2)</a:t>
            </a:r>
          </a:p>
        </p:txBody>
      </p:sp>
      <p:pic>
        <p:nvPicPr>
          <p:cNvPr id="6" name="Picture 5" descr="A screenshot of a computer&#10;&#10;AI-generated content may be incorrect.">
            <a:extLst>
              <a:ext uri="{FF2B5EF4-FFF2-40B4-BE49-F238E27FC236}">
                <a16:creationId xmlns:a16="http://schemas.microsoft.com/office/drawing/2014/main" id="{D4BF4BB9-EAB4-655D-4147-559A36A7EE37}"/>
              </a:ext>
            </a:extLst>
          </p:cNvPr>
          <p:cNvPicPr>
            <a:picLocks noChangeAspect="1"/>
          </p:cNvPicPr>
          <p:nvPr/>
        </p:nvPicPr>
        <p:blipFill>
          <a:blip r:embed="rId2">
            <a:extLst>
              <a:ext uri="{28A0092B-C50C-407E-A947-70E740481C1C}">
                <a14:useLocalDpi xmlns:a14="http://schemas.microsoft.com/office/drawing/2010/main" val="0"/>
              </a:ext>
            </a:extLst>
          </a:blip>
          <a:srcRect l="12563" r="16906"/>
          <a:stretch>
            <a:fillRect/>
          </a:stretch>
        </p:blipFill>
        <p:spPr>
          <a:xfrm>
            <a:off x="5981075" y="1963710"/>
            <a:ext cx="6210924" cy="4894289"/>
          </a:xfrm>
          <a:prstGeom prst="rect">
            <a:avLst/>
          </a:prstGeom>
          <a:noFill/>
        </p:spPr>
      </p:pic>
      <p:pic>
        <p:nvPicPr>
          <p:cNvPr id="4" name="Picture 3" descr="A screenshot of a computer&#10;&#10;AI-generated content may be incorrect.">
            <a:extLst>
              <a:ext uri="{FF2B5EF4-FFF2-40B4-BE49-F238E27FC236}">
                <a16:creationId xmlns:a16="http://schemas.microsoft.com/office/drawing/2014/main" id="{23819B03-C116-B5FE-BB52-01C118F823D5}"/>
              </a:ext>
            </a:extLst>
          </p:cNvPr>
          <p:cNvPicPr>
            <a:picLocks noChangeAspect="1"/>
          </p:cNvPicPr>
          <p:nvPr/>
        </p:nvPicPr>
        <p:blipFill>
          <a:blip r:embed="rId3">
            <a:extLst>
              <a:ext uri="{28A0092B-C50C-407E-A947-70E740481C1C}">
                <a14:useLocalDpi xmlns:a14="http://schemas.microsoft.com/office/drawing/2010/main" val="0"/>
              </a:ext>
            </a:extLst>
          </a:blip>
          <a:srcRect l="16955" r="13763" b="1"/>
          <a:stretch>
            <a:fillRect/>
          </a:stretch>
        </p:blipFill>
        <p:spPr>
          <a:xfrm>
            <a:off x="1" y="1963710"/>
            <a:ext cx="5801192" cy="4894289"/>
          </a:xfrm>
          <a:prstGeom prst="rect">
            <a:avLst/>
          </a:prstGeom>
          <a:noFill/>
        </p:spPr>
      </p:pic>
    </p:spTree>
    <p:extLst>
      <p:ext uri="{BB962C8B-B14F-4D97-AF65-F5344CB8AC3E}">
        <p14:creationId xmlns:p14="http://schemas.microsoft.com/office/powerpoint/2010/main" val="3983401219"/>
      </p:ext>
    </p:extLst>
  </p:cSld>
  <p:clrMapOvr>
    <a:masterClrMapping/>
  </p:clrMapOvr>
  <mc:AlternateContent xmlns:mc="http://schemas.openxmlformats.org/markup-compatibility/2006" xmlns:p14="http://schemas.microsoft.com/office/powerpoint/2010/main">
    <mc:Choice Requires="p14">
      <p:transition spd="slow" p14:dur="1200">
        <p:zoom/>
      </p:transition>
    </mc:Choice>
    <mc:Fallback xmlns="">
      <p:transition spd="slow">
        <p:zo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D634F-FDA6-7265-2726-048A821F4501}"/>
              </a:ext>
            </a:extLst>
          </p:cNvPr>
          <p:cNvSpPr>
            <a:spLocks noGrp="1"/>
          </p:cNvSpPr>
          <p:nvPr>
            <p:ph type="title"/>
          </p:nvPr>
        </p:nvSpPr>
        <p:spPr/>
        <p:txBody>
          <a:bodyPr/>
          <a:lstStyle/>
          <a:p>
            <a:pPr algn="ctr"/>
            <a:r>
              <a:rPr lang="en-US" sz="4400" dirty="0">
                <a:latin typeface="Times New Roman" panose="02020603050405020304" pitchFamily="18" charset="0"/>
                <a:cs typeface="Times New Roman" panose="02020603050405020304" pitchFamily="18" charset="0"/>
              </a:rPr>
              <a:t>POWER BI (4.3)</a:t>
            </a:r>
            <a:endParaRPr lang="en-US" dirty="0"/>
          </a:p>
        </p:txBody>
      </p:sp>
      <p:pic>
        <p:nvPicPr>
          <p:cNvPr id="5" name="Content Placeholder 5" descr="A screenshot of a computer&#10;&#10;AI-generated content may be incorrect.">
            <a:extLst>
              <a:ext uri="{FF2B5EF4-FFF2-40B4-BE49-F238E27FC236}">
                <a16:creationId xmlns:a16="http://schemas.microsoft.com/office/drawing/2014/main" id="{86898B75-F4A0-421F-856B-E1BB6F2FC63F}"/>
              </a:ext>
            </a:extLst>
          </p:cNvPr>
          <p:cNvPicPr>
            <a:picLocks noGrp="1" noChangeAspect="1"/>
          </p:cNvPicPr>
          <p:nvPr>
            <p:ph sz="quarter" idx="15"/>
          </p:nvPr>
        </p:nvPicPr>
        <p:blipFill>
          <a:blip r:embed="rId2">
            <a:extLst>
              <a:ext uri="{28A0092B-C50C-407E-A947-70E740481C1C}">
                <a14:useLocalDpi xmlns:a14="http://schemas.microsoft.com/office/drawing/2010/main" val="0"/>
              </a:ext>
            </a:extLst>
          </a:blip>
          <a:stretch>
            <a:fillRect/>
          </a:stretch>
        </p:blipFill>
        <p:spPr>
          <a:xfrm>
            <a:off x="921904" y="2353082"/>
            <a:ext cx="9898495" cy="4352518"/>
          </a:xfrm>
        </p:spPr>
      </p:pic>
    </p:spTree>
    <p:extLst>
      <p:ext uri="{BB962C8B-B14F-4D97-AF65-F5344CB8AC3E}">
        <p14:creationId xmlns:p14="http://schemas.microsoft.com/office/powerpoint/2010/main" val="3990267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3C6B9-0BD0-1646-1EC5-6F7FAD38C5F9}"/>
              </a:ext>
            </a:extLst>
          </p:cNvPr>
          <p:cNvSpPr>
            <a:spLocks noGrp="1"/>
          </p:cNvSpPr>
          <p:nvPr>
            <p:ph type="title"/>
          </p:nvPr>
        </p:nvSpPr>
        <p:spPr>
          <a:xfrm>
            <a:off x="594361" y="278129"/>
            <a:ext cx="9311640" cy="1494596"/>
          </a:xfrm>
        </p:spPr>
        <p:txBody>
          <a:bodyPr/>
          <a:lstStyle/>
          <a:p>
            <a:pPr algn="ctr"/>
            <a:r>
              <a:rPr lang="en-US" sz="4800" dirty="0">
                <a:latin typeface="Times New Roman" panose="02020603050405020304" pitchFamily="18" charset="0"/>
                <a:cs typeface="Times New Roman" panose="02020603050405020304" pitchFamily="18" charset="0"/>
              </a:rPr>
              <a:t>USER STORY 5</a:t>
            </a:r>
          </a:p>
        </p:txBody>
      </p:sp>
      <p:sp>
        <p:nvSpPr>
          <p:cNvPr id="3" name="Content Placeholder 2">
            <a:extLst>
              <a:ext uri="{FF2B5EF4-FFF2-40B4-BE49-F238E27FC236}">
                <a16:creationId xmlns:a16="http://schemas.microsoft.com/office/drawing/2014/main" id="{C9717033-42A4-ADA7-577E-9D1CFBB5A39F}"/>
              </a:ext>
            </a:extLst>
          </p:cNvPr>
          <p:cNvSpPr>
            <a:spLocks noGrp="1"/>
          </p:cNvSpPr>
          <p:nvPr>
            <p:ph sz="quarter" idx="15"/>
          </p:nvPr>
        </p:nvSpPr>
        <p:spPr>
          <a:xfrm>
            <a:off x="0" y="1772725"/>
            <a:ext cx="12192000" cy="5085276"/>
          </a:xfrm>
        </p:spPr>
        <p:txBody>
          <a:bodyPr>
            <a:noAutofit/>
          </a:bodyPr>
          <a:lstStyle/>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As a data analyst, I want to identify trends and changes in bot performance over time, so that we can understand what factors affect user satisfaction.</a:t>
            </a:r>
          </a:p>
          <a:p>
            <a:r>
              <a:rPr lang="en-US" sz="2400" b="1" dirty="0">
                <a:latin typeface="Times New Roman" panose="02020603050405020304" pitchFamily="18" charset="0"/>
                <a:cs typeface="Times New Roman" panose="02020603050405020304" pitchFamily="18" charset="0"/>
              </a:rPr>
              <a:t>Solution developed:</a:t>
            </a:r>
          </a:p>
          <a:p>
            <a:pPr marL="342900" indent="-34290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PySpark: </a:t>
            </a:r>
            <a:r>
              <a:rPr lang="en-US" sz="2400" dirty="0">
                <a:latin typeface="Times New Roman" panose="02020603050405020304" pitchFamily="18" charset="0"/>
                <a:cs typeface="Times New Roman" panose="02020603050405020304" pitchFamily="18" charset="0"/>
              </a:rPr>
              <a:t>PySpark was utilized to process raw bot data and compute key performance metrics necessary for analysis. Its powerful distributed computing capabilities allowed us to efficiently handle large volumes of data, clean it, and calculate metrics like average response time and success rates. This preprocessing with PySpark ensured accurate and consistent metrics for evaluating bot performance over time.</a:t>
            </a:r>
          </a:p>
          <a:p>
            <a:pPr marL="342900" indent="-342900">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Power BI</a:t>
            </a:r>
            <a:r>
              <a:rPr lang="en-US" sz="2400" dirty="0">
                <a:latin typeface="Times New Roman" panose="02020603050405020304" pitchFamily="18" charset="0"/>
                <a:cs typeface="Times New Roman" panose="02020603050405020304" pitchFamily="18" charset="0"/>
              </a:rPr>
              <a:t>: Power BI was used to create detailed visualizations that track bot performance metrics over time. It offers interactive dashboards where users can analyze response times, success rates, and error rates across various time intervals such as daily, weekly, and monthly. These visual insights help stakeholders understand performance trends and make data-driven decisions to improve the bot’s effectiveness.</a:t>
            </a:r>
          </a:p>
        </p:txBody>
      </p:sp>
    </p:spTree>
    <p:extLst>
      <p:ext uri="{BB962C8B-B14F-4D97-AF65-F5344CB8AC3E}">
        <p14:creationId xmlns:p14="http://schemas.microsoft.com/office/powerpoint/2010/main" val="3933630069"/>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4F51-BE51-5C15-99F9-FDD28B3D5216}"/>
              </a:ext>
            </a:extLst>
          </p:cNvPr>
          <p:cNvSpPr>
            <a:spLocks noGrp="1"/>
          </p:cNvSpPr>
          <p:nvPr>
            <p:ph type="title"/>
          </p:nvPr>
        </p:nvSpPr>
        <p:spPr/>
        <p:txBody>
          <a:bodyPr/>
          <a:lstStyle/>
          <a:p>
            <a:pPr algn="ctr"/>
            <a:r>
              <a:rPr lang="en-US" sz="4800" dirty="0">
                <a:latin typeface="Times New Roman" panose="02020603050405020304" pitchFamily="18" charset="0"/>
                <a:cs typeface="Times New Roman" panose="02020603050405020304" pitchFamily="18" charset="0"/>
              </a:rPr>
              <a:t>POWER BI (5.1)</a:t>
            </a:r>
          </a:p>
        </p:txBody>
      </p:sp>
      <p:pic>
        <p:nvPicPr>
          <p:cNvPr id="8" name="Content Placeholder 7" descr="A screenshot of a computer&#10;&#10;AI-generated content may be incorrect.">
            <a:extLst>
              <a:ext uri="{FF2B5EF4-FFF2-40B4-BE49-F238E27FC236}">
                <a16:creationId xmlns:a16="http://schemas.microsoft.com/office/drawing/2014/main" id="{1206EF48-B7D3-F007-6D5B-CD3B68F99632}"/>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1111308" y="2396836"/>
            <a:ext cx="9778365" cy="4294909"/>
          </a:xfrm>
        </p:spPr>
      </p:pic>
    </p:spTree>
    <p:extLst>
      <p:ext uri="{BB962C8B-B14F-4D97-AF65-F5344CB8AC3E}">
        <p14:creationId xmlns:p14="http://schemas.microsoft.com/office/powerpoint/2010/main" val="1080988020"/>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circle(in)">
                                      <p:cBhvr>
                                        <p:cTn id="14"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8EA5F-CA3D-739D-F718-87E98AC83246}"/>
              </a:ext>
            </a:extLst>
          </p:cNvPr>
          <p:cNvSpPr>
            <a:spLocks noGrp="1"/>
          </p:cNvSpPr>
          <p:nvPr>
            <p:ph type="title"/>
          </p:nvPr>
        </p:nvSpPr>
        <p:spPr/>
        <p:txBody>
          <a:bodyPr/>
          <a:lstStyle/>
          <a:p>
            <a:pPr algn="ctr"/>
            <a:r>
              <a:rPr lang="en-US" sz="4800" dirty="0">
                <a:latin typeface="Times New Roman" panose="02020603050405020304" pitchFamily="18" charset="0"/>
                <a:cs typeface="Times New Roman" panose="02020603050405020304" pitchFamily="18" charset="0"/>
              </a:rPr>
              <a:t>POWER BI (5.2,5.3)</a:t>
            </a:r>
          </a:p>
        </p:txBody>
      </p:sp>
      <p:pic>
        <p:nvPicPr>
          <p:cNvPr id="6" name="Content Placeholder 5" descr="A screenshot of a computer">
            <a:extLst>
              <a:ext uri="{FF2B5EF4-FFF2-40B4-BE49-F238E27FC236}">
                <a16:creationId xmlns:a16="http://schemas.microsoft.com/office/drawing/2014/main" id="{176E4218-B44E-19C2-0170-256B85453BD8}"/>
              </a:ext>
            </a:extLst>
          </p:cNvPr>
          <p:cNvPicPr>
            <a:picLocks noGrp="1" noChangeAspect="1"/>
          </p:cNvPicPr>
          <p:nvPr>
            <p:ph sz="quarter" idx="15"/>
          </p:nvPr>
        </p:nvPicPr>
        <p:blipFill>
          <a:blip r:embed="rId2">
            <a:extLst>
              <a:ext uri="{28A0092B-C50C-407E-A947-70E740481C1C}">
                <a14:useLocalDpi xmlns:a14="http://schemas.microsoft.com/office/drawing/2010/main" val="0"/>
              </a:ext>
            </a:extLst>
          </a:blip>
          <a:stretch>
            <a:fillRect/>
          </a:stretch>
        </p:blipFill>
        <p:spPr>
          <a:xfrm>
            <a:off x="0" y="2038662"/>
            <a:ext cx="5971309" cy="4819338"/>
          </a:xfrm>
        </p:spPr>
      </p:pic>
      <p:pic>
        <p:nvPicPr>
          <p:cNvPr id="8" name="Content Placeholder 7" descr="A screenshot of a computer screen&#10;&#10;AI-generated content may be incorrect.">
            <a:extLst>
              <a:ext uri="{FF2B5EF4-FFF2-40B4-BE49-F238E27FC236}">
                <a16:creationId xmlns:a16="http://schemas.microsoft.com/office/drawing/2014/main" id="{03E5AC67-AE85-9F35-EE97-2B7E9572C403}"/>
              </a:ext>
            </a:extLst>
          </p:cNvPr>
          <p:cNvPicPr>
            <a:picLocks noGrp="1" noChangeAspect="1"/>
          </p:cNvPicPr>
          <p:nvPr>
            <p:ph sz="quarter" idx="16"/>
          </p:nvPr>
        </p:nvPicPr>
        <p:blipFill>
          <a:blip r:embed="rId3">
            <a:extLst>
              <a:ext uri="{28A0092B-C50C-407E-A947-70E740481C1C}">
                <a14:useLocalDpi xmlns:a14="http://schemas.microsoft.com/office/drawing/2010/main" val="0"/>
              </a:ext>
            </a:extLst>
          </a:blip>
          <a:stretch>
            <a:fillRect/>
          </a:stretch>
        </p:blipFill>
        <p:spPr>
          <a:xfrm>
            <a:off x="6220690" y="2038662"/>
            <a:ext cx="5971309" cy="4819338"/>
          </a:xfrm>
        </p:spPr>
      </p:pic>
    </p:spTree>
    <p:extLst>
      <p:ext uri="{BB962C8B-B14F-4D97-AF65-F5344CB8AC3E}">
        <p14:creationId xmlns:p14="http://schemas.microsoft.com/office/powerpoint/2010/main" val="73232542"/>
      </p:ext>
    </p:extLst>
  </p:cSld>
  <p:clrMapOvr>
    <a:masterClrMapping/>
  </p:clrMapOvr>
  <mc:AlternateContent xmlns:mc="http://schemas.openxmlformats.org/markup-compatibility/2006" xmlns:p14="http://schemas.microsoft.com/office/powerpoint/2010/main">
    <mc:Choice Requires="p14">
      <p:transition spd="slow" p14:dur="1200">
        <p:zoom dir="in"/>
      </p:transition>
    </mc:Choice>
    <mc:Fallback xmlns="">
      <p:transition spd="slow">
        <p:zoom dir="in"/>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ox(in)">
                                      <p:cBhvr>
                                        <p:cTn id="25" dur="2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ox(in)">
                                      <p:cBhvr>
                                        <p:cTn id="3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title"/>
          </p:nvPr>
        </p:nvSpPr>
        <p:spPr>
          <a:xfrm>
            <a:off x="594360" y="189572"/>
            <a:ext cx="6787747" cy="1593507"/>
          </a:xfrm>
        </p:spPr>
        <p:txBody>
          <a:bodyPr anchor="b">
            <a:normAutofit/>
          </a:bodyPr>
          <a:lstStyle/>
          <a:p>
            <a:r>
              <a:rPr lang="en-US" sz="4800" dirty="0">
                <a:latin typeface="Times New Roman" panose="02020603050405020304" pitchFamily="18" charset="0"/>
                <a:cs typeface="Times New Roman" panose="02020603050405020304" pitchFamily="18" charset="0"/>
              </a:rPr>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sz="quarter" idx="13"/>
          </p:nvPr>
        </p:nvSpPr>
        <p:spPr>
          <a:xfrm>
            <a:off x="594359" y="2281918"/>
            <a:ext cx="6787747" cy="3708517"/>
          </a:xfrm>
        </p:spPr>
        <p:txBody>
          <a:bodyPr>
            <a:normAutofit/>
          </a:bodyPr>
          <a:lstStyle/>
          <a:p>
            <a:r>
              <a:rPr lang="en-US" sz="2800" b="0" i="0" u="none" strike="noStrike" dirty="0">
                <a:solidFill>
                  <a:schemeClr val="bg1"/>
                </a:solidFill>
                <a:effectLst/>
                <a:latin typeface="Times New Roman" panose="02020603050405020304" pitchFamily="18" charset="0"/>
                <a:cs typeface="Times New Roman" panose="02020603050405020304" pitchFamily="18" charset="0"/>
              </a:rPr>
              <a:t>Jagadeesh Mouli Jyothula S V</a:t>
            </a:r>
            <a:r>
              <a:rPr lang="en-US" sz="2800" dirty="0">
                <a:solidFill>
                  <a:schemeClr val="bg1"/>
                </a:solidFill>
                <a:latin typeface="Times New Roman" panose="02020603050405020304" pitchFamily="18" charset="0"/>
                <a:cs typeface="Times New Roman" panose="02020603050405020304" pitchFamily="18" charset="0"/>
              </a:rPr>
              <a:t> </a:t>
            </a:r>
          </a:p>
          <a:p>
            <a:r>
              <a:rPr lang="en-US" sz="2800" b="0" i="0" u="none" strike="noStrike" dirty="0">
                <a:solidFill>
                  <a:schemeClr val="bg1"/>
                </a:solidFill>
                <a:effectLst/>
                <a:latin typeface="Times New Roman" panose="02020603050405020304" pitchFamily="18" charset="0"/>
                <a:cs typeface="Times New Roman" panose="02020603050405020304" pitchFamily="18" charset="0"/>
              </a:rPr>
              <a:t>Gandi Hima Varshini</a:t>
            </a:r>
            <a:r>
              <a:rPr lang="en-US" sz="2800" dirty="0">
                <a:solidFill>
                  <a:schemeClr val="bg1"/>
                </a:solidFill>
                <a:latin typeface="Times New Roman" panose="02020603050405020304" pitchFamily="18" charset="0"/>
                <a:cs typeface="Times New Roman" panose="02020603050405020304" pitchFamily="18" charset="0"/>
              </a:rPr>
              <a:t> </a:t>
            </a:r>
          </a:p>
          <a:p>
            <a:r>
              <a:rPr lang="en-US" sz="2800" b="0" i="0" u="none" strike="noStrike" dirty="0">
                <a:solidFill>
                  <a:schemeClr val="bg1"/>
                </a:solidFill>
                <a:effectLst/>
                <a:latin typeface="Times New Roman" panose="02020603050405020304" pitchFamily="18" charset="0"/>
                <a:cs typeface="Times New Roman" panose="02020603050405020304" pitchFamily="18" charset="0"/>
              </a:rPr>
              <a:t>Dumpala Devishree</a:t>
            </a:r>
            <a:r>
              <a:rPr lang="en-US" sz="2800" dirty="0">
                <a:solidFill>
                  <a:schemeClr val="bg1"/>
                </a:solidFill>
                <a:latin typeface="Times New Roman" panose="02020603050405020304" pitchFamily="18" charset="0"/>
                <a:cs typeface="Times New Roman" panose="02020603050405020304" pitchFamily="18" charset="0"/>
              </a:rPr>
              <a:t> </a:t>
            </a:r>
          </a:p>
          <a:p>
            <a:r>
              <a:rPr lang="en-US" sz="2800" b="0" i="0" u="none" strike="noStrike" dirty="0">
                <a:solidFill>
                  <a:schemeClr val="bg1"/>
                </a:solidFill>
                <a:effectLst/>
                <a:latin typeface="Times New Roman" panose="02020603050405020304" pitchFamily="18" charset="0"/>
                <a:cs typeface="Times New Roman" panose="02020603050405020304" pitchFamily="18" charset="0"/>
              </a:rPr>
              <a:t>Dipti Mondal</a:t>
            </a:r>
            <a:r>
              <a:rPr lang="en-US" sz="2800" dirty="0">
                <a:solidFill>
                  <a:schemeClr val="bg1"/>
                </a:solidFill>
                <a:latin typeface="Times New Roman" panose="02020603050405020304" pitchFamily="18" charset="0"/>
                <a:cs typeface="Times New Roman" panose="02020603050405020304" pitchFamily="18" charset="0"/>
              </a:rPr>
              <a:t> </a:t>
            </a:r>
          </a:p>
          <a:p>
            <a:r>
              <a:rPr lang="en-US" sz="2800" b="0" i="0" u="none" strike="noStrike" dirty="0">
                <a:solidFill>
                  <a:schemeClr val="bg1"/>
                </a:solidFill>
                <a:effectLst/>
                <a:latin typeface="Times New Roman" panose="02020603050405020304" pitchFamily="18" charset="0"/>
                <a:cs typeface="Times New Roman" panose="02020603050405020304" pitchFamily="18" charset="0"/>
              </a:rPr>
              <a:t>Subbisetti Teja</a:t>
            </a:r>
            <a:r>
              <a:rPr lang="en-US" sz="2800" dirty="0">
                <a:solidFill>
                  <a:schemeClr val="bg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611324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arn(inVertic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barn(inVertical)">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barn(inVertical)">
                                      <p:cBhvr>
                                        <p:cTn id="35" dur="5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barn(inVertical)">
                                      <p:cBhvr>
                                        <p:cTn id="40" dur="500"/>
                                        <p:tgtEl>
                                          <p:spTgt spid="3">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barn(inVertical)">
                                      <p:cBhvr>
                                        <p:cTn id="4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02875"/>
            <a:ext cx="10873740" cy="1573525"/>
          </a:xfrm>
        </p:spPr>
        <p:txBody>
          <a:bodyPr anchor="b">
            <a:normAutofit/>
          </a:bodyPr>
          <a:lstStyle/>
          <a:p>
            <a:pPr algn="ctr"/>
            <a:r>
              <a:rPr lang="en-US" sz="4800" dirty="0">
                <a:latin typeface="Times New Roman" panose="02020603050405020304" pitchFamily="18" charset="0"/>
                <a:cs typeface="Times New Roman" panose="02020603050405020304" pitchFamily="18" charset="0"/>
              </a:rPr>
              <a:t>Idea Abstract &amp; Objectives</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2495550" y="2076450"/>
            <a:ext cx="8972550" cy="4678674"/>
          </a:xfrm>
        </p:spPr>
        <p:txBody>
          <a:bodyPr tIns="457200">
            <a:normAutofit/>
          </a:bodyPr>
          <a:lstStyle/>
          <a:p>
            <a:r>
              <a:rPr lang="en-US" sz="2400" b="1" dirty="0">
                <a:latin typeface="Times New Roman" panose="02020603050405020304" pitchFamily="18" charset="0"/>
                <a:cs typeface="Times New Roman" panose="02020603050405020304" pitchFamily="18" charset="0"/>
              </a:rPr>
              <a:t>Idea Abstract </a:t>
            </a:r>
            <a:r>
              <a:rPr lang="en-US" dirty="0">
                <a:latin typeface="Times New Roman" panose="02020603050405020304" pitchFamily="18" charset="0"/>
                <a:cs typeface="Times New Roman" panose="02020603050405020304" pitchFamily="18" charset="0"/>
              </a:rPr>
              <a:t>: This project aims to analysis historical performance data of a bot using Pyspark Core , SQL and MongoDB. This analysis will help identify trends , optimize bot responses , and enhance user experience.</a:t>
            </a:r>
          </a:p>
          <a:p>
            <a:r>
              <a:rPr lang="en-US" sz="2400" b="1" dirty="0">
                <a:latin typeface="Times New Roman" panose="02020603050405020304" pitchFamily="18" charset="0"/>
                <a:cs typeface="Times New Roman" panose="02020603050405020304" pitchFamily="18" charset="0"/>
              </a:rPr>
              <a:t>Objectives:</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Collect and process historical bot interaction data.</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Analyze bot performance and user behavior using SQL.</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Identify trends and changes over time.</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Visualize key metrics and trends.</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Implement predictive analytics for future bot performance and user interactions.</a:t>
            </a:r>
          </a:p>
          <a:p>
            <a:pPr>
              <a:buFont typeface="Courier New" panose="02070309020205020404" pitchFamily="49" charset="0"/>
              <a:buChar char="o"/>
            </a:pPr>
            <a:endParaRPr lang="en-US" sz="1400" dirty="0"/>
          </a:p>
        </p:txBody>
      </p:sp>
    </p:spTree>
    <p:extLst>
      <p:ext uri="{BB962C8B-B14F-4D97-AF65-F5344CB8AC3E}">
        <p14:creationId xmlns:p14="http://schemas.microsoft.com/office/powerpoint/2010/main" val="33466857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ircle(in)">
                                      <p:cBhvr>
                                        <p:cTn id="32" dur="2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circle(in)">
                                      <p:cBhvr>
                                        <p:cTn id="37" dur="20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circle(in)">
                                      <p:cBhvr>
                                        <p:cTn id="4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B63FD-A164-E1FB-644F-C24CF6D0AFA8}"/>
              </a:ext>
            </a:extLst>
          </p:cNvPr>
          <p:cNvSpPr>
            <a:spLocks noGrp="1"/>
          </p:cNvSpPr>
          <p:nvPr>
            <p:ph type="title"/>
          </p:nvPr>
        </p:nvSpPr>
        <p:spPr/>
        <p:txBody>
          <a:bodyPr/>
          <a:lstStyle/>
          <a:p>
            <a:pPr algn="ctr"/>
            <a:r>
              <a:rPr lang="en-US" sz="4800" dirty="0">
                <a:latin typeface="Times New Roman" panose="02020603050405020304" pitchFamily="18" charset="0"/>
                <a:cs typeface="Times New Roman" panose="02020603050405020304" pitchFamily="18" charset="0"/>
              </a:rPr>
              <a:t>Technologies</a:t>
            </a:r>
          </a:p>
        </p:txBody>
      </p:sp>
      <p:sp>
        <p:nvSpPr>
          <p:cNvPr id="3" name="Content Placeholder 2">
            <a:extLst>
              <a:ext uri="{FF2B5EF4-FFF2-40B4-BE49-F238E27FC236}">
                <a16:creationId xmlns:a16="http://schemas.microsoft.com/office/drawing/2014/main" id="{22A55486-F6D4-0932-0462-028C3A206B1D}"/>
              </a:ext>
            </a:extLst>
          </p:cNvPr>
          <p:cNvSpPr>
            <a:spLocks noGrp="1"/>
          </p:cNvSpPr>
          <p:nvPr>
            <p:ph sz="quarter" idx="13"/>
          </p:nvPr>
        </p:nvSpPr>
        <p:spPr>
          <a:xfrm>
            <a:off x="2571750" y="2282008"/>
            <a:ext cx="8896350" cy="4252142"/>
          </a:xfrm>
        </p:spPr>
        <p:txBody>
          <a:bodyPr>
            <a:normAutofit/>
          </a:bodyPr>
          <a:lstStyle/>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PySpark Core: For data processing and transformation.</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SQL: For complex data analysis and querying.</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MongoDB: For data storage and querying.</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Power BI: For data visualization and reporting.</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Python: For data manipulation and machine learning.</a:t>
            </a:r>
          </a:p>
        </p:txBody>
      </p:sp>
    </p:spTree>
    <p:extLst>
      <p:ext uri="{BB962C8B-B14F-4D97-AF65-F5344CB8AC3E}">
        <p14:creationId xmlns:p14="http://schemas.microsoft.com/office/powerpoint/2010/main" val="287598059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circle(in)">
                                      <p:cBhvr>
                                        <p:cTn id="19" dur="2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circle(in)">
                                      <p:cBhvr>
                                        <p:cTn id="24" dur="20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circle(in)">
                                      <p:cBhvr>
                                        <p:cTn id="29" dur="20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circle(in)">
                                      <p:cBhvr>
                                        <p:cTn id="34"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56BB-B0F0-E612-7CA0-5A95E94228EC}"/>
              </a:ext>
            </a:extLst>
          </p:cNvPr>
          <p:cNvSpPr>
            <a:spLocks noGrp="1"/>
          </p:cNvSpPr>
          <p:nvPr>
            <p:ph type="title"/>
          </p:nvPr>
        </p:nvSpPr>
        <p:spPr>
          <a:xfrm>
            <a:off x="594360" y="198408"/>
            <a:ext cx="10972800" cy="1574317"/>
          </a:xfrm>
        </p:spPr>
        <p:txBody>
          <a:bodyPr anchor="b">
            <a:normAutofit/>
          </a:bodyPr>
          <a:lstStyle/>
          <a:p>
            <a:pPr algn="ctr"/>
            <a:r>
              <a:rPr lang="en-US" sz="4800" dirty="0">
                <a:latin typeface="Times New Roman" panose="02020603050405020304" pitchFamily="18" charset="0"/>
                <a:cs typeface="Times New Roman" panose="02020603050405020304" pitchFamily="18" charset="0"/>
              </a:rPr>
              <a:t>USER STORY 1</a:t>
            </a:r>
          </a:p>
        </p:txBody>
      </p:sp>
      <p:sp>
        <p:nvSpPr>
          <p:cNvPr id="3" name="Content Placeholder 2">
            <a:extLst>
              <a:ext uri="{FF2B5EF4-FFF2-40B4-BE49-F238E27FC236}">
                <a16:creationId xmlns:a16="http://schemas.microsoft.com/office/drawing/2014/main" id="{383E01F1-59B9-F901-9048-AB1079AF01E5}"/>
              </a:ext>
            </a:extLst>
          </p:cNvPr>
          <p:cNvSpPr>
            <a:spLocks noGrp="1"/>
          </p:cNvSpPr>
          <p:nvPr>
            <p:ph sz="quarter" idx="13"/>
          </p:nvPr>
        </p:nvSpPr>
        <p:spPr>
          <a:xfrm>
            <a:off x="171450" y="2324100"/>
            <a:ext cx="11639550" cy="4533900"/>
          </a:xfrm>
        </p:spPr>
        <p:txBody>
          <a:bodyPr>
            <a:normAutofit lnSpcReduction="10000"/>
          </a:bodyPr>
          <a:lstStyle/>
          <a:p>
            <a:pPr marL="342900" indent="-3429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As a data analyst, I want to clean and preprocess raw bot data using PySpark, so that the data is accurate, consistent, and ready for analysis.</a:t>
            </a:r>
            <a:endParaRPr lang="en-US" sz="24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Solution developed:</a:t>
            </a:r>
          </a:p>
          <a:p>
            <a:pPr marL="342900" indent="-3429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We used PySpark to clean and preprocess raw bot data for accuracy and consistency.</a:t>
            </a:r>
          </a:p>
          <a:p>
            <a:pPr marL="342900" indent="-3429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Key steps included handling null values, removing duplicates, and filtering invalid entries.</a:t>
            </a:r>
          </a:p>
          <a:p>
            <a:pPr marL="342900" indent="-3429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Data types were standardized, and fields were normalized for uniformity.</a:t>
            </a:r>
          </a:p>
          <a:p>
            <a:pPr marL="342900" indent="-3429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This resulted in a clean, analysis-ready dataset optimized for performance.</a:t>
            </a:r>
          </a:p>
          <a:p>
            <a:endParaRPr lang="en-US" sz="1400" dirty="0"/>
          </a:p>
          <a:p>
            <a:endParaRPr lang="en-US" sz="1400" dirty="0"/>
          </a:p>
        </p:txBody>
      </p:sp>
    </p:spTree>
    <p:extLst>
      <p:ext uri="{BB962C8B-B14F-4D97-AF65-F5344CB8AC3E}">
        <p14:creationId xmlns:p14="http://schemas.microsoft.com/office/powerpoint/2010/main" val="295589378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ircle(in)">
                                      <p:cBhvr>
                                        <p:cTn id="32" dur="2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circle(in)">
                                      <p:cBhvr>
                                        <p:cTn id="3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015F7-44F1-E042-7F92-743477D40340}"/>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DATASET (TRADING 1000 RECORDS)</a:t>
            </a:r>
          </a:p>
        </p:txBody>
      </p:sp>
      <p:pic>
        <p:nvPicPr>
          <p:cNvPr id="6" name="Content Placeholder 5">
            <a:extLst>
              <a:ext uri="{FF2B5EF4-FFF2-40B4-BE49-F238E27FC236}">
                <a16:creationId xmlns:a16="http://schemas.microsoft.com/office/drawing/2014/main" id="{197FF680-15F6-E2B5-07A8-D60CBE05359D}"/>
              </a:ext>
            </a:extLst>
          </p:cNvPr>
          <p:cNvPicPr>
            <a:picLocks noGrp="1" noChangeAspect="1"/>
          </p:cNvPicPr>
          <p:nvPr>
            <p:ph sz="quarter" idx="15"/>
          </p:nvPr>
        </p:nvPicPr>
        <p:blipFill>
          <a:blip r:embed="rId2"/>
          <a:stretch>
            <a:fillRect/>
          </a:stretch>
        </p:blipFill>
        <p:spPr>
          <a:xfrm>
            <a:off x="0" y="2364828"/>
            <a:ext cx="12192000" cy="4493172"/>
          </a:xfrm>
        </p:spPr>
      </p:pic>
    </p:spTree>
    <p:extLst>
      <p:ext uri="{BB962C8B-B14F-4D97-AF65-F5344CB8AC3E}">
        <p14:creationId xmlns:p14="http://schemas.microsoft.com/office/powerpoint/2010/main" val="34687527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diamond(in)">
                                      <p:cBhvr>
                                        <p:cTn id="14"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35E6B-9138-505F-8704-AC0734979A2A}"/>
              </a:ext>
            </a:extLst>
          </p:cNvPr>
          <p:cNvSpPr>
            <a:spLocks noGrp="1"/>
          </p:cNvSpPr>
          <p:nvPr>
            <p:ph type="title"/>
          </p:nvPr>
        </p:nvSpPr>
        <p:spPr/>
        <p:txBody>
          <a:bodyPr/>
          <a:lstStyle/>
          <a:p>
            <a:pPr algn="ctr"/>
            <a:r>
              <a:rPr lang="en-US" sz="4800" dirty="0">
                <a:latin typeface="Times New Roman" panose="02020603050405020304" pitchFamily="18" charset="0"/>
                <a:cs typeface="Times New Roman" panose="02020603050405020304" pitchFamily="18" charset="0"/>
              </a:rPr>
              <a:t>USER STORY 2</a:t>
            </a:r>
          </a:p>
        </p:txBody>
      </p:sp>
      <p:sp>
        <p:nvSpPr>
          <p:cNvPr id="3" name="Content Placeholder 2">
            <a:extLst>
              <a:ext uri="{FF2B5EF4-FFF2-40B4-BE49-F238E27FC236}">
                <a16:creationId xmlns:a16="http://schemas.microsoft.com/office/drawing/2014/main" id="{4E222117-8DCA-2E8B-EC14-3AA0002A7EE8}"/>
              </a:ext>
            </a:extLst>
          </p:cNvPr>
          <p:cNvSpPr>
            <a:spLocks noGrp="1"/>
          </p:cNvSpPr>
          <p:nvPr>
            <p:ph sz="quarter" idx="13"/>
          </p:nvPr>
        </p:nvSpPr>
        <p:spPr>
          <a:xfrm>
            <a:off x="0" y="2247900"/>
            <a:ext cx="11810999" cy="4610099"/>
          </a:xfrm>
        </p:spPr>
        <p:txBody>
          <a:bodyPr/>
          <a:lstStyle/>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As a data engineer, I want to store processed data in MongoDB, so that it can be efficiently queried and reused for future analysis.</a:t>
            </a:r>
          </a:p>
          <a:p>
            <a:r>
              <a:rPr lang="en-US" sz="2400" b="1" dirty="0">
                <a:latin typeface="Times New Roman" panose="02020603050405020304" pitchFamily="18" charset="0"/>
                <a:cs typeface="Times New Roman" panose="02020603050405020304" pitchFamily="18" charset="0"/>
              </a:rPr>
              <a:t>Solution developed:</a:t>
            </a:r>
          </a:p>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We stored the processed data in MongoDB to enable efficient querying and future reuse.</a:t>
            </a:r>
          </a:p>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 MongoDB collection was created to hold the cleaned bot data as structured documents.</a:t>
            </a:r>
          </a:p>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Each row in the dataset was mapped to a document with clearly defined attributes.</a:t>
            </a:r>
          </a:p>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This structure supports flexible querying and indexing for fast data retrieval.</a:t>
            </a:r>
          </a:p>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approach ensures scalability and seamless integration with downstream analytics tools.</a:t>
            </a:r>
          </a:p>
          <a:p>
            <a:endParaRPr lang="en-US" dirty="0"/>
          </a:p>
        </p:txBody>
      </p:sp>
    </p:spTree>
    <p:extLst>
      <p:ext uri="{BB962C8B-B14F-4D97-AF65-F5344CB8AC3E}">
        <p14:creationId xmlns:p14="http://schemas.microsoft.com/office/powerpoint/2010/main" val="3888160623"/>
      </p:ext>
    </p:extLst>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ircle(in)">
                                      <p:cBhvr>
                                        <p:cTn id="15" dur="2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circle(in)">
                                      <p:cBhvr>
                                        <p:cTn id="20" dur="20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circle(in)">
                                      <p:cBhvr>
                                        <p:cTn id="25" dur="20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circle(in)">
                                      <p:cBhvr>
                                        <p:cTn id="30" dur="20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circle(in)">
                                      <p:cBhvr>
                                        <p:cTn id="35" dur="20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circle(in)">
                                      <p:cBhvr>
                                        <p:cTn id="40" dur="20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circle(in)">
                                      <p:cBhvr>
                                        <p:cTn id="45"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B51DF-D82A-55E4-9B59-67F6583C3740}"/>
              </a:ext>
            </a:extLst>
          </p:cNvPr>
          <p:cNvSpPr>
            <a:spLocks noGrp="1"/>
          </p:cNvSpPr>
          <p:nvPr>
            <p:ph type="title"/>
          </p:nvPr>
        </p:nvSpPr>
        <p:spPr/>
        <p:txBody>
          <a:bodyPr/>
          <a:lstStyle/>
          <a:p>
            <a:pPr algn="ctr"/>
            <a:r>
              <a:rPr lang="en-US" sz="4800" dirty="0">
                <a:latin typeface="Times New Roman" panose="02020603050405020304" pitchFamily="18" charset="0"/>
                <a:cs typeface="Times New Roman" panose="02020603050405020304" pitchFamily="18" charset="0"/>
              </a:rPr>
              <a:t>MONGODB TUPLES</a:t>
            </a:r>
          </a:p>
        </p:txBody>
      </p:sp>
      <p:pic>
        <p:nvPicPr>
          <p:cNvPr id="8" name="Picture 7">
            <a:extLst>
              <a:ext uri="{FF2B5EF4-FFF2-40B4-BE49-F238E27FC236}">
                <a16:creationId xmlns:a16="http://schemas.microsoft.com/office/drawing/2014/main" id="{FB131811-0A31-4A5F-B365-8D7B1FEF7FFC}"/>
              </a:ext>
            </a:extLst>
          </p:cNvPr>
          <p:cNvPicPr>
            <a:picLocks noChangeAspect="1"/>
          </p:cNvPicPr>
          <p:nvPr/>
        </p:nvPicPr>
        <p:blipFill>
          <a:blip r:embed="rId2"/>
          <a:stretch>
            <a:fillRect/>
          </a:stretch>
        </p:blipFill>
        <p:spPr>
          <a:xfrm>
            <a:off x="0" y="1973943"/>
            <a:ext cx="12191999" cy="4884057"/>
          </a:xfrm>
          <a:prstGeom prst="rect">
            <a:avLst/>
          </a:prstGeom>
        </p:spPr>
      </p:pic>
    </p:spTree>
    <p:extLst>
      <p:ext uri="{BB962C8B-B14F-4D97-AF65-F5344CB8AC3E}">
        <p14:creationId xmlns:p14="http://schemas.microsoft.com/office/powerpoint/2010/main" val="244752620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52717-D50D-B8C5-0184-8B1118B20F82}"/>
              </a:ext>
            </a:extLst>
          </p:cNvPr>
          <p:cNvSpPr>
            <a:spLocks noGrp="1"/>
          </p:cNvSpPr>
          <p:nvPr>
            <p:ph type="title"/>
          </p:nvPr>
        </p:nvSpPr>
        <p:spPr/>
        <p:txBody>
          <a:bodyPr/>
          <a:lstStyle/>
          <a:p>
            <a:pPr algn="ctr"/>
            <a:r>
              <a:rPr lang="en-US" sz="4800" dirty="0">
                <a:latin typeface="Times New Roman" panose="02020603050405020304" pitchFamily="18" charset="0"/>
                <a:cs typeface="Times New Roman" panose="02020603050405020304" pitchFamily="18" charset="0"/>
              </a:rPr>
              <a:t>USER STORY 3</a:t>
            </a:r>
          </a:p>
        </p:txBody>
      </p:sp>
      <p:sp>
        <p:nvSpPr>
          <p:cNvPr id="3" name="Content Placeholder 2">
            <a:extLst>
              <a:ext uri="{FF2B5EF4-FFF2-40B4-BE49-F238E27FC236}">
                <a16:creationId xmlns:a16="http://schemas.microsoft.com/office/drawing/2014/main" id="{07DA7F81-01A3-9285-EB21-DB3B3F8A10D9}"/>
              </a:ext>
            </a:extLst>
          </p:cNvPr>
          <p:cNvSpPr>
            <a:spLocks noGrp="1"/>
          </p:cNvSpPr>
          <p:nvPr>
            <p:ph sz="quarter" idx="13"/>
          </p:nvPr>
        </p:nvSpPr>
        <p:spPr>
          <a:xfrm>
            <a:off x="0" y="2305050"/>
            <a:ext cx="11849099" cy="4552950"/>
          </a:xfrm>
        </p:spPr>
        <p:txBody>
          <a:bodyPr>
            <a:normAutofit fontScale="85000" lnSpcReduction="10000"/>
          </a:bodyPr>
          <a:lstStyle/>
          <a:p>
            <a:pPr marL="342900" indent="-3429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As a data analyst, I want to write complex queries and aggregations on MongoDB or PySpark, so that I can analyze user behavior and bot performance.</a:t>
            </a:r>
          </a:p>
          <a:p>
            <a:r>
              <a:rPr lang="en-US" sz="2800" b="1" dirty="0">
                <a:latin typeface="Times New Roman" panose="02020603050405020304" pitchFamily="18" charset="0"/>
                <a:cs typeface="Times New Roman" panose="02020603050405020304" pitchFamily="18" charset="0"/>
              </a:rPr>
              <a:t>Solution developed:</a:t>
            </a:r>
          </a:p>
          <a:p>
            <a:pPr marL="342900" indent="-3429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We utilized the MongoDB collection containing processed bot data for in-depth analysis.</a:t>
            </a:r>
          </a:p>
          <a:p>
            <a:pPr marL="342900" indent="-3429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Complex queries and aggregation pipelines were written to extract meaningful insights.</a:t>
            </a:r>
          </a:p>
          <a:p>
            <a:pPr marL="342900" indent="-3429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These queries helped analyze user behavior patterns and identify key interaction trends.</a:t>
            </a:r>
          </a:p>
          <a:p>
            <a:pPr marL="342900" indent="-3429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We have also written the queries in PySpark by creating rdd’s .</a:t>
            </a:r>
          </a:p>
          <a:p>
            <a:pPr marL="342900" indent="-3429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Groupings, filters, and time-based aggregations were used to monitor bot performance.</a:t>
            </a:r>
          </a:p>
          <a:p>
            <a:pPr marL="342900" indent="-34290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This enabled data-driven decisions to optimize the bot's effectiveness and user engagement.</a:t>
            </a:r>
          </a:p>
          <a:p>
            <a:endParaRPr lang="en-US" dirty="0"/>
          </a:p>
        </p:txBody>
      </p:sp>
    </p:spTree>
    <p:extLst>
      <p:ext uri="{BB962C8B-B14F-4D97-AF65-F5344CB8AC3E}">
        <p14:creationId xmlns:p14="http://schemas.microsoft.com/office/powerpoint/2010/main" val="17079999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ircle(in)">
                                      <p:cBhvr>
                                        <p:cTn id="32" dur="2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circle(in)">
                                      <p:cBhvr>
                                        <p:cTn id="37" dur="20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circle(in)">
                                      <p:cBhvr>
                                        <p:cTn id="42" dur="20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circle(in)">
                                      <p:cBhvr>
                                        <p:cTn id="4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13848-7F7D-32FA-CBB2-7CEDC3F01B6A}"/>
              </a:ext>
            </a:extLst>
          </p:cNvPr>
          <p:cNvSpPr>
            <a:spLocks noGrp="1"/>
          </p:cNvSpPr>
          <p:nvPr>
            <p:ph type="title"/>
          </p:nvPr>
        </p:nvSpPr>
        <p:spPr/>
        <p:txBody>
          <a:bodyPr/>
          <a:lstStyle/>
          <a:p>
            <a:pPr algn="ctr"/>
            <a:r>
              <a:rPr lang="en-US" sz="4000" dirty="0">
                <a:latin typeface="Times New Roman" panose="02020603050405020304" pitchFamily="18" charset="0"/>
                <a:cs typeface="Times New Roman" panose="02020603050405020304" pitchFamily="18" charset="0"/>
              </a:rPr>
              <a:t>USER STORY 3(MONGODB &amp; PYSPARK EXECUTION)</a:t>
            </a:r>
          </a:p>
        </p:txBody>
      </p:sp>
      <p:pic>
        <p:nvPicPr>
          <p:cNvPr id="8" name="Content Placeholder 7" descr="A screenshot of a computer screen&#10;&#10;AI-generated content may be incorrect.">
            <a:extLst>
              <a:ext uri="{FF2B5EF4-FFF2-40B4-BE49-F238E27FC236}">
                <a16:creationId xmlns:a16="http://schemas.microsoft.com/office/drawing/2014/main" id="{D3739B7F-8455-E236-3BC7-88EA6A6F50F3}"/>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rcRect l="10006" r="11829" b="3848"/>
          <a:stretch/>
        </p:blipFill>
        <p:spPr>
          <a:xfrm>
            <a:off x="6262165" y="2642408"/>
            <a:ext cx="5630840" cy="4138076"/>
          </a:xfrm>
        </p:spPr>
      </p:pic>
      <p:sp>
        <p:nvSpPr>
          <p:cNvPr id="3" name="TextBox 2">
            <a:extLst>
              <a:ext uri="{FF2B5EF4-FFF2-40B4-BE49-F238E27FC236}">
                <a16:creationId xmlns:a16="http://schemas.microsoft.com/office/drawing/2014/main" id="{6600B59B-C7B9-96CE-5E5E-4BAD04B98683}"/>
              </a:ext>
            </a:extLst>
          </p:cNvPr>
          <p:cNvSpPr txBox="1"/>
          <p:nvPr/>
        </p:nvSpPr>
        <p:spPr>
          <a:xfrm>
            <a:off x="6598853" y="2180742"/>
            <a:ext cx="4760214" cy="461665"/>
          </a:xfrm>
          <a:prstGeom prst="rect">
            <a:avLst/>
          </a:prstGeom>
          <a:noFill/>
        </p:spPr>
        <p:txBody>
          <a:bodyPr wrap="none" rtlCol="0">
            <a:spAutoFit/>
          </a:bodyPr>
          <a:lstStyle/>
          <a:p>
            <a:r>
              <a:rPr lang="en-US" sz="2400" dirty="0">
                <a:solidFill>
                  <a:srgbClr val="0070C0"/>
                </a:solidFill>
                <a:latin typeface="Times New Roman" panose="02020603050405020304" pitchFamily="18" charset="0"/>
                <a:cs typeface="Times New Roman" panose="02020603050405020304" pitchFamily="18" charset="0"/>
              </a:rPr>
              <a:t>PYSPARK QUERIES EXECUTION</a:t>
            </a:r>
          </a:p>
        </p:txBody>
      </p:sp>
      <p:sp>
        <p:nvSpPr>
          <p:cNvPr id="4" name="TextBox 3">
            <a:extLst>
              <a:ext uri="{FF2B5EF4-FFF2-40B4-BE49-F238E27FC236}">
                <a16:creationId xmlns:a16="http://schemas.microsoft.com/office/drawing/2014/main" id="{F95EB1B7-407F-6608-C780-DCCC15A6019C}"/>
              </a:ext>
            </a:extLst>
          </p:cNvPr>
          <p:cNvSpPr txBox="1"/>
          <p:nvPr/>
        </p:nvSpPr>
        <p:spPr>
          <a:xfrm>
            <a:off x="594360" y="2180743"/>
            <a:ext cx="5073445" cy="461665"/>
          </a:xfrm>
          <a:prstGeom prst="rect">
            <a:avLst/>
          </a:prstGeom>
          <a:noFill/>
        </p:spPr>
        <p:txBody>
          <a:bodyPr wrap="square" rtlCol="0">
            <a:spAutoFit/>
          </a:bodyPr>
          <a:lstStyle/>
          <a:p>
            <a:r>
              <a:rPr lang="en-US" sz="2400" dirty="0">
                <a:solidFill>
                  <a:srgbClr val="0070C0"/>
                </a:solidFill>
                <a:latin typeface="Times New Roman" panose="02020603050405020304" pitchFamily="18" charset="0"/>
                <a:cs typeface="Times New Roman" panose="02020603050405020304" pitchFamily="18" charset="0"/>
              </a:rPr>
              <a:t>MONGODB QUERIES EXECUTION</a:t>
            </a:r>
          </a:p>
        </p:txBody>
      </p:sp>
      <p:pic>
        <p:nvPicPr>
          <p:cNvPr id="7" name="Picture 6" descr="A screenshot of a computer program&#10;&#10;AI-generated content may be incorrect.">
            <a:extLst>
              <a:ext uri="{FF2B5EF4-FFF2-40B4-BE49-F238E27FC236}">
                <a16:creationId xmlns:a16="http://schemas.microsoft.com/office/drawing/2014/main" id="{ED3766C3-73EB-DADC-5996-83BF83552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723" y="2642408"/>
            <a:ext cx="5630840" cy="4138076"/>
          </a:xfrm>
          <a:prstGeom prst="rect">
            <a:avLst/>
          </a:prstGeom>
        </p:spPr>
      </p:pic>
    </p:spTree>
    <p:extLst>
      <p:ext uri="{BB962C8B-B14F-4D97-AF65-F5344CB8AC3E}">
        <p14:creationId xmlns:p14="http://schemas.microsoft.com/office/powerpoint/2010/main" val="25474648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{07037146-1A76-4425-ABC6-312205171ACC}tf78853419_win32</Template>
  <TotalTime>199</TotalTime>
  <Words>862</Words>
  <Application>Microsoft Office PowerPoint</Application>
  <PresentationFormat>Widescreen</PresentationFormat>
  <Paragraphs>67</Paragraphs>
  <Slides>16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Courier New</vt:lpstr>
      <vt:lpstr>Franklin Gothic Book</vt:lpstr>
      <vt:lpstr>Franklin Gothic Demi</vt:lpstr>
      <vt:lpstr>Times New Roman</vt:lpstr>
      <vt:lpstr>Wingdings</vt:lpstr>
      <vt:lpstr>Custom</vt:lpstr>
      <vt:lpstr>BOT PERFORMANCE ANALYSIS AND IMPROVEMENTS</vt:lpstr>
      <vt:lpstr>Idea Abstract &amp; Objectives</vt:lpstr>
      <vt:lpstr>Technologies</vt:lpstr>
      <vt:lpstr>USER STORY 1</vt:lpstr>
      <vt:lpstr>DATASET (TRADING 1000 RECORDS)</vt:lpstr>
      <vt:lpstr>USER STORY 2</vt:lpstr>
      <vt:lpstr>MONGODB TUPLES</vt:lpstr>
      <vt:lpstr>USER STORY 3</vt:lpstr>
      <vt:lpstr>USER STORY 3(MONGODB &amp; PYSPARK EXECUTION)</vt:lpstr>
      <vt:lpstr>USER STORY 4</vt:lpstr>
      <vt:lpstr>Power BI (4.1,4.2)</vt:lpstr>
      <vt:lpstr>POWER BI (4.3)</vt:lpstr>
      <vt:lpstr>USER STORY 5</vt:lpstr>
      <vt:lpstr>POWER BI (5.1)</vt:lpstr>
      <vt:lpstr>POWER BI (5.2,5.3)</vt:lpstr>
      <vt:lpstr>THANK YOU</vt:lpstr>
    </vt:vector>
  </TitlesOfParts>
  <Company>Infosys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Dipti Mondal</dc:creator>
  <cp:lastModifiedBy>Gandi Hima Varshini</cp:lastModifiedBy>
  <cp:revision>4</cp:revision>
  <dcterms:created xsi:type="dcterms:W3CDTF">2025-05-26T15:27:11Z</dcterms:created>
  <dcterms:modified xsi:type="dcterms:W3CDTF">2025-05-27T06:25:27Z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a0819fa7-4367-4500-ba88-dd630d977609_Enabled">
    <vt:lpwstr>true</vt:lpwstr>
  </property>
  <property fmtid="{D5CDD505-2E9C-101B-9397-08002B2CF9AE}" pid="4" name="MSIP_Label_a0819fa7-4367-4500-ba88-dd630d977609_SetDate">
    <vt:lpwstr>2025-05-26T16:49:15Z</vt:lpwstr>
  </property>
  <property fmtid="{D5CDD505-2E9C-101B-9397-08002B2CF9AE}" pid="5" name="MSIP_Label_a0819fa7-4367-4500-ba88-dd630d977609_Method">
    <vt:lpwstr>Standard</vt:lpwstr>
  </property>
  <property fmtid="{D5CDD505-2E9C-101B-9397-08002B2CF9AE}" pid="6" name="MSIP_Label_a0819fa7-4367-4500-ba88-dd630d977609_Name">
    <vt:lpwstr>a0819fa7-4367-4500-ba88-dd630d977609</vt:lpwstr>
  </property>
  <property fmtid="{D5CDD505-2E9C-101B-9397-08002B2CF9AE}" pid="7" name="MSIP_Label_a0819fa7-4367-4500-ba88-dd630d977609_SiteId">
    <vt:lpwstr>63ce7d59-2f3e-42cd-a8cc-be764cff5eb6</vt:lpwstr>
  </property>
  <property fmtid="{D5CDD505-2E9C-101B-9397-08002B2CF9AE}" pid="8" name="MSIP_Label_a0819fa7-4367-4500-ba88-dd630d977609_ActionId">
    <vt:lpwstr>e7b84bd2-bdd1-4824-a39c-9104a465a98d</vt:lpwstr>
  </property>
  <property fmtid="{D5CDD505-2E9C-101B-9397-08002B2CF9AE}" pid="9" name="MSIP_Label_a0819fa7-4367-4500-ba88-dd630d977609_ContentBits">
    <vt:lpwstr>0</vt:lpwstr>
  </property>
  <property fmtid="{D5CDD505-2E9C-101B-9397-08002B2CF9AE}" pid="10" name="MSIP_Label_a0819fa7-4367-4500-ba88-dd630d977609_Tag">
    <vt:lpwstr>10, 3, 0, 1</vt:lpwstr>
  </property>
</Properties>
</file>