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62" r:id="rId8"/>
    <p:sldId id="263" r:id="rId9"/>
    <p:sldId id="265" r:id="rId10"/>
    <p:sldId id="266" r:id="rId11"/>
    <p:sldId id="267" r:id="rId12"/>
    <p:sldId id="271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8-29T16:19:02.04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37095 3685 7 0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customXml" Target="../ink/ink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E840091-050E-9B36-9614-629AAA6BEF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16216" y="4695562"/>
            <a:ext cx="4775784" cy="1839577"/>
          </a:xfrm>
        </p:spPr>
        <p:txBody>
          <a:bodyPr anchor="t">
            <a:normAutofit fontScale="92500" lnSpcReduction="10000"/>
          </a:bodyPr>
          <a:lstStyle/>
          <a:p>
            <a:r>
              <a:rPr lang="en-IN" u="sng" dirty="0">
                <a:solidFill>
                  <a:schemeClr val="tx1">
                    <a:lumMod val="75000"/>
                  </a:schemeClr>
                </a:solidFill>
              </a:rPr>
              <a:t>student Name : </a:t>
            </a:r>
            <a:r>
              <a:rPr lang="en-IN" u="sng" dirty="0" err="1">
                <a:solidFill>
                  <a:schemeClr val="tx1"/>
                </a:solidFill>
              </a:rPr>
              <a:t>Devishree</a:t>
            </a:r>
            <a:r>
              <a:rPr lang="en-IN" u="sng" dirty="0">
                <a:solidFill>
                  <a:schemeClr val="tx1"/>
                </a:solidFill>
              </a:rPr>
              <a:t>. K</a:t>
            </a:r>
          </a:p>
          <a:p>
            <a:r>
              <a:rPr lang="en-IN" u="sng" dirty="0">
                <a:solidFill>
                  <a:schemeClr val="tx1">
                    <a:lumMod val="75000"/>
                  </a:schemeClr>
                </a:solidFill>
              </a:rPr>
              <a:t>Register number:</a:t>
            </a:r>
            <a:r>
              <a:rPr lang="en-IN" dirty="0">
                <a:solidFill>
                  <a:schemeClr val="tx1"/>
                </a:solidFill>
              </a:rPr>
              <a:t>31221171</a:t>
            </a:r>
            <a:endParaRPr lang="en-IN" u="sng" dirty="0">
              <a:solidFill>
                <a:schemeClr val="tx1"/>
              </a:solidFill>
            </a:endParaRPr>
          </a:p>
          <a:p>
            <a:r>
              <a:rPr lang="en-IN" u="sng" dirty="0">
                <a:solidFill>
                  <a:schemeClr val="tx1">
                    <a:lumMod val="75000"/>
                  </a:schemeClr>
                </a:solidFill>
              </a:rPr>
              <a:t>Department</a:t>
            </a:r>
            <a:r>
              <a:rPr lang="en-IN" u="sng" dirty="0">
                <a:solidFill>
                  <a:schemeClr val="tx1"/>
                </a:solidFill>
              </a:rPr>
              <a:t> :BCOM general A</a:t>
            </a:r>
          </a:p>
          <a:p>
            <a:r>
              <a:rPr lang="en-IN" u="sng" dirty="0" err="1">
                <a:solidFill>
                  <a:schemeClr val="tx1">
                    <a:lumMod val="75000"/>
                  </a:schemeClr>
                </a:solidFill>
              </a:rPr>
              <a:t>CollEGe</a:t>
            </a:r>
            <a:r>
              <a:rPr lang="en-IN" u="sng" dirty="0">
                <a:solidFill>
                  <a:schemeClr val="tx1">
                    <a:lumMod val="25000"/>
                  </a:schemeClr>
                </a:solidFill>
              </a:rPr>
              <a:t>::</a:t>
            </a:r>
            <a:r>
              <a:rPr lang="en-IN" u="sng" dirty="0">
                <a:solidFill>
                  <a:schemeClr val="tx1"/>
                </a:solidFill>
              </a:rPr>
              <a:t> </a:t>
            </a:r>
            <a:r>
              <a:rPr lang="en-IN" u="sng" dirty="0" err="1">
                <a:solidFill>
                  <a:schemeClr val="tx1"/>
                </a:solidFill>
              </a:rPr>
              <a:t>thiruthangal</a:t>
            </a:r>
            <a:r>
              <a:rPr lang="en-IN" u="sng" dirty="0">
                <a:solidFill>
                  <a:schemeClr val="tx1"/>
                </a:solidFill>
              </a:rPr>
              <a:t> </a:t>
            </a:r>
            <a:r>
              <a:rPr lang="en-IN" u="sng" dirty="0" err="1">
                <a:solidFill>
                  <a:schemeClr val="tx1"/>
                </a:solidFill>
              </a:rPr>
              <a:t>nadar</a:t>
            </a:r>
            <a:r>
              <a:rPr lang="en-IN" u="sng" dirty="0">
                <a:solidFill>
                  <a:schemeClr val="tx1"/>
                </a:solidFill>
              </a:rPr>
              <a:t> college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58138-2907-C8C3-C493-6F25E78A97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3837" y="79906"/>
            <a:ext cx="11258274" cy="2350322"/>
          </a:xfrm>
          <a:ln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Employee Attrition Analysis                	      USING	 EXCEL	</a:t>
            </a:r>
            <a:r>
              <a:rPr lang="en-IN" dirty="0"/>
              <a:t>	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ABCC36F-CB69-F925-F8EC-6B542EBB0843}"/>
                  </a:ext>
                </a:extLst>
              </p14:cNvPr>
              <p14:cNvContentPartPr/>
              <p14:nvPr/>
            </p14:nvContentPartPr>
            <p14:xfrm>
              <a:off x="13354200" y="132660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ABCC36F-CB69-F925-F8EC-6B542EBB08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44840" y="131724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9116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52E2F-2C31-188D-B989-9D9C4FFC0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753" y="315888"/>
            <a:ext cx="10192658" cy="780426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RESULTS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F5DFD-10C0-CC8E-A1E7-BFFDB1456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323" y="1221370"/>
            <a:ext cx="9734276" cy="5636630"/>
          </a:xfrm>
        </p:spPr>
        <p:txBody>
          <a:bodyPr/>
          <a:lstStyle/>
          <a:p>
            <a:r>
              <a:rPr lang="en-IN" dirty="0">
                <a:solidFill>
                  <a:schemeClr val="bg2"/>
                </a:solidFill>
              </a:rPr>
              <a:t>Table: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A08AEB1-7B1B-432C-429B-7804B0EEFC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9692753"/>
              </p:ext>
            </p:extLst>
          </p:nvPr>
        </p:nvGraphicFramePr>
        <p:xfrm>
          <a:off x="1988230" y="1221369"/>
          <a:ext cx="9059176" cy="53207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4168">
                  <a:extLst>
                    <a:ext uri="{9D8B030D-6E8A-4147-A177-3AD203B41FA5}">
                      <a16:colId xmlns:a16="http://schemas.microsoft.com/office/drawing/2014/main" val="2416518309"/>
                    </a:ext>
                  </a:extLst>
                </a:gridCol>
                <a:gridCol w="1294168">
                  <a:extLst>
                    <a:ext uri="{9D8B030D-6E8A-4147-A177-3AD203B41FA5}">
                      <a16:colId xmlns:a16="http://schemas.microsoft.com/office/drawing/2014/main" val="823658254"/>
                    </a:ext>
                  </a:extLst>
                </a:gridCol>
                <a:gridCol w="1294168">
                  <a:extLst>
                    <a:ext uri="{9D8B030D-6E8A-4147-A177-3AD203B41FA5}">
                      <a16:colId xmlns:a16="http://schemas.microsoft.com/office/drawing/2014/main" val="1498388548"/>
                    </a:ext>
                  </a:extLst>
                </a:gridCol>
                <a:gridCol w="1294168">
                  <a:extLst>
                    <a:ext uri="{9D8B030D-6E8A-4147-A177-3AD203B41FA5}">
                      <a16:colId xmlns:a16="http://schemas.microsoft.com/office/drawing/2014/main" val="940424487"/>
                    </a:ext>
                  </a:extLst>
                </a:gridCol>
                <a:gridCol w="1294168">
                  <a:extLst>
                    <a:ext uri="{9D8B030D-6E8A-4147-A177-3AD203B41FA5}">
                      <a16:colId xmlns:a16="http://schemas.microsoft.com/office/drawing/2014/main" val="668574899"/>
                    </a:ext>
                  </a:extLst>
                </a:gridCol>
                <a:gridCol w="1294168">
                  <a:extLst>
                    <a:ext uri="{9D8B030D-6E8A-4147-A177-3AD203B41FA5}">
                      <a16:colId xmlns:a16="http://schemas.microsoft.com/office/drawing/2014/main" val="4056296653"/>
                    </a:ext>
                  </a:extLst>
                </a:gridCol>
                <a:gridCol w="1294168">
                  <a:extLst>
                    <a:ext uri="{9D8B030D-6E8A-4147-A177-3AD203B41FA5}">
                      <a16:colId xmlns:a16="http://schemas.microsoft.com/office/drawing/2014/main" val="899542191"/>
                    </a:ext>
                  </a:extLst>
                </a:gridCol>
              </a:tblGrid>
              <a:tr h="256937">
                <a:tc>
                  <a:txBody>
                    <a:bodyPr/>
                    <a:lstStyle/>
                    <a:p>
                      <a:pPr rtl="0" fontAlgn="b"/>
                      <a:r>
                        <a:rPr lang="en-IN" sz="900">
                          <a:effectLst/>
                        </a:rPr>
                        <a:t>Salesperson</a:t>
                      </a:r>
                      <a:endParaRPr lang="en-IN" sz="900" b="1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61" marR="12661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900">
                          <a:effectLst/>
                        </a:rPr>
                        <a:t>May</a:t>
                      </a:r>
                      <a:endParaRPr lang="en-IN" sz="900" b="1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61" marR="12661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900">
                          <a:effectLst/>
                        </a:rPr>
                        <a:t>June</a:t>
                      </a:r>
                      <a:endParaRPr lang="en-IN" sz="900" b="1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61" marR="12661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900">
                          <a:effectLst/>
                        </a:rPr>
                        <a:t>July</a:t>
                      </a:r>
                      <a:endParaRPr lang="en-IN" sz="900" b="1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61" marR="12661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900">
                          <a:effectLst/>
                        </a:rPr>
                        <a:t>August</a:t>
                      </a:r>
                      <a:endParaRPr lang="en-IN" sz="900" b="1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61" marR="12661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900">
                          <a:effectLst/>
                        </a:rPr>
                        <a:t>September</a:t>
                      </a:r>
                      <a:endParaRPr lang="en-IN" sz="900" b="1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61" marR="12661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900">
                          <a:effectLst/>
                        </a:rPr>
                        <a:t>October</a:t>
                      </a:r>
                      <a:endParaRPr lang="en-IN" sz="900" b="1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61" marR="12661" marT="0" marB="0" anchor="b"/>
                </a:tc>
                <a:extLst>
                  <a:ext uri="{0D108BD9-81ED-4DB2-BD59-A6C34878D82A}">
                    <a16:rowId xmlns:a16="http://schemas.microsoft.com/office/drawing/2014/main" val="2345257555"/>
                  </a:ext>
                </a:extLst>
              </a:tr>
              <a:tr h="235526">
                <a:tc>
                  <a:txBody>
                    <a:bodyPr/>
                    <a:lstStyle/>
                    <a:p>
                      <a:pPr rtl="0" fontAlgn="b"/>
                      <a:r>
                        <a:rPr lang="en-IN" sz="800">
                          <a:effectLst/>
                        </a:rPr>
                        <a:t>Albertson, Kathy</a:t>
                      </a:r>
                      <a:endParaRPr lang="en-IN" sz="8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61" marR="12661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800">
                          <a:effectLst/>
                        </a:rPr>
                        <a:t>$3,799.00</a:t>
                      </a:r>
                      <a:endParaRPr lang="en-IN" sz="8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61" marR="12661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800">
                          <a:effectLst/>
                        </a:rPr>
                        <a:t>$557.00</a:t>
                      </a:r>
                      <a:endParaRPr lang="en-IN" sz="8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61" marR="12661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800">
                          <a:effectLst/>
                        </a:rPr>
                        <a:t>$3,863.00</a:t>
                      </a:r>
                      <a:endParaRPr lang="en-IN" sz="8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61" marR="12661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800">
                          <a:effectLst/>
                        </a:rPr>
                        <a:t>$1,117.00</a:t>
                      </a:r>
                      <a:endParaRPr lang="en-IN" sz="8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61" marR="12661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800">
                          <a:effectLst/>
                        </a:rPr>
                        <a:t>$8,237.00</a:t>
                      </a:r>
                      <a:endParaRPr lang="en-IN" sz="8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61" marR="12661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800">
                          <a:effectLst/>
                        </a:rPr>
                        <a:t>$8,690.00</a:t>
                      </a:r>
                      <a:endParaRPr lang="en-IN" sz="8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61" marR="12661" marT="0" marB="0" anchor="b"/>
                </a:tc>
                <a:extLst>
                  <a:ext uri="{0D108BD9-81ED-4DB2-BD59-A6C34878D82A}">
                    <a16:rowId xmlns:a16="http://schemas.microsoft.com/office/drawing/2014/main" val="229371139"/>
                  </a:ext>
                </a:extLst>
              </a:tr>
              <a:tr h="235526">
                <a:tc>
                  <a:txBody>
                    <a:bodyPr/>
                    <a:lstStyle/>
                    <a:p>
                      <a:pPr rtl="0" fontAlgn="b"/>
                      <a:r>
                        <a:rPr lang="en-IN" sz="800">
                          <a:effectLst/>
                        </a:rPr>
                        <a:t>Allenson, Carol</a:t>
                      </a:r>
                      <a:endParaRPr lang="en-IN" sz="8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61" marR="12661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800">
                          <a:effectLst/>
                        </a:rPr>
                        <a:t>$18,930.00</a:t>
                      </a:r>
                      <a:endParaRPr lang="en-IN" sz="8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61" marR="12661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800">
                          <a:effectLst/>
                        </a:rPr>
                        <a:t>$1,042.00</a:t>
                      </a:r>
                      <a:endParaRPr lang="en-IN" sz="8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61" marR="12661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800">
                          <a:effectLst/>
                        </a:rPr>
                        <a:t>$9,355.00</a:t>
                      </a:r>
                      <a:endParaRPr lang="en-IN" sz="8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61" marR="12661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800">
                          <a:effectLst/>
                        </a:rPr>
                        <a:t>$1,100.00</a:t>
                      </a:r>
                      <a:endParaRPr lang="en-IN" sz="8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61" marR="12661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800">
                          <a:effectLst/>
                        </a:rPr>
                        <a:t>$10,185.00</a:t>
                      </a:r>
                      <a:endParaRPr lang="en-IN" sz="8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61" marR="12661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800">
                          <a:effectLst/>
                        </a:rPr>
                        <a:t>$18,749.00</a:t>
                      </a:r>
                      <a:endParaRPr lang="en-IN" sz="8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61" marR="12661" marT="0" marB="0" anchor="b"/>
                </a:tc>
                <a:extLst>
                  <a:ext uri="{0D108BD9-81ED-4DB2-BD59-A6C34878D82A}">
                    <a16:rowId xmlns:a16="http://schemas.microsoft.com/office/drawing/2014/main" val="1403260530"/>
                  </a:ext>
                </a:extLst>
              </a:tr>
              <a:tr h="235526">
                <a:tc>
                  <a:txBody>
                    <a:bodyPr/>
                    <a:lstStyle/>
                    <a:p>
                      <a:pPr rtl="0" fontAlgn="b"/>
                      <a:r>
                        <a:rPr lang="en-IN" sz="800">
                          <a:effectLst/>
                        </a:rPr>
                        <a:t>Altman, Zoey</a:t>
                      </a:r>
                      <a:endParaRPr lang="en-IN" sz="8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61" marR="12661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800">
                          <a:effectLst/>
                        </a:rPr>
                        <a:t>$5,725.00</a:t>
                      </a:r>
                      <a:endParaRPr lang="en-IN" sz="8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61" marR="12661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800">
                          <a:effectLst/>
                        </a:rPr>
                        <a:t>$3,072.00</a:t>
                      </a:r>
                      <a:endParaRPr lang="en-IN" sz="8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61" marR="12661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800">
                          <a:effectLst/>
                        </a:rPr>
                        <a:t>$6,702.00</a:t>
                      </a:r>
                      <a:endParaRPr lang="en-IN" sz="8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61" marR="12661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800">
                          <a:effectLst/>
                        </a:rPr>
                        <a:t>$2,116.00</a:t>
                      </a:r>
                      <a:endParaRPr lang="en-IN" sz="8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61" marR="12661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800">
                          <a:effectLst/>
                        </a:rPr>
                        <a:t>$13,452.00</a:t>
                      </a:r>
                      <a:endParaRPr lang="en-IN" sz="8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61" marR="12661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800">
                          <a:effectLst/>
                        </a:rPr>
                        <a:t>$8,046.00</a:t>
                      </a:r>
                      <a:endParaRPr lang="en-IN" sz="8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61" marR="12661" marT="0" marB="0" anchor="b"/>
                </a:tc>
                <a:extLst>
                  <a:ext uri="{0D108BD9-81ED-4DB2-BD59-A6C34878D82A}">
                    <a16:rowId xmlns:a16="http://schemas.microsoft.com/office/drawing/2014/main" val="2004213402"/>
                  </a:ext>
                </a:extLst>
              </a:tr>
              <a:tr h="235526">
                <a:tc>
                  <a:txBody>
                    <a:bodyPr/>
                    <a:lstStyle/>
                    <a:p>
                      <a:pPr rtl="0" fontAlgn="b"/>
                      <a:r>
                        <a:rPr lang="en-IN" sz="800">
                          <a:effectLst/>
                        </a:rPr>
                        <a:t>Bittiman, William</a:t>
                      </a:r>
                      <a:endParaRPr lang="en-IN" sz="8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61" marR="12661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800">
                          <a:effectLst/>
                        </a:rPr>
                        <a:t>$1,344.00</a:t>
                      </a:r>
                      <a:endParaRPr lang="en-IN" sz="8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61" marR="12661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800">
                          <a:effectLst/>
                        </a:rPr>
                        <a:t>$3,755.00</a:t>
                      </a:r>
                      <a:endParaRPr lang="en-IN" sz="8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61" marR="12661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800">
                          <a:effectLst/>
                        </a:rPr>
                        <a:t>$4,415.00</a:t>
                      </a:r>
                      <a:endParaRPr lang="en-IN" sz="8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61" marR="12661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800">
                          <a:effectLst/>
                        </a:rPr>
                        <a:t>$1,089.00</a:t>
                      </a:r>
                      <a:endParaRPr lang="en-IN" sz="8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61" marR="12661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800">
                          <a:effectLst/>
                        </a:rPr>
                        <a:t>$4,404.00</a:t>
                      </a:r>
                      <a:endParaRPr lang="en-IN" sz="8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61" marR="12661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800">
                          <a:effectLst/>
                        </a:rPr>
                        <a:t>$20,114.00</a:t>
                      </a:r>
                      <a:endParaRPr lang="en-IN" sz="8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61" marR="12661" marT="0" marB="0" anchor="b"/>
                </a:tc>
                <a:extLst>
                  <a:ext uri="{0D108BD9-81ED-4DB2-BD59-A6C34878D82A}">
                    <a16:rowId xmlns:a16="http://schemas.microsoft.com/office/drawing/2014/main" val="2835467033"/>
                  </a:ext>
                </a:extLst>
              </a:tr>
              <a:tr h="353288">
                <a:tc>
                  <a:txBody>
                    <a:bodyPr/>
                    <a:lstStyle/>
                    <a:p>
                      <a:pPr rtl="0" fontAlgn="b"/>
                      <a:r>
                        <a:rPr lang="en-IN" sz="800">
                          <a:effectLst/>
                        </a:rPr>
                        <a:t>Brennan, Michael</a:t>
                      </a:r>
                      <a:endParaRPr lang="en-IN" sz="8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61" marR="12661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800">
                          <a:effectLst/>
                        </a:rPr>
                        <a:t>$8,296.00</a:t>
                      </a:r>
                      <a:endParaRPr lang="en-IN" sz="8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61" marR="12661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800">
                          <a:effectLst/>
                        </a:rPr>
                        <a:t>$3,152.00</a:t>
                      </a:r>
                      <a:endParaRPr lang="en-IN" sz="8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61" marR="12661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800">
                          <a:effectLst/>
                        </a:rPr>
                        <a:t>$11,601.00</a:t>
                      </a:r>
                      <a:endParaRPr lang="en-IN" sz="8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61" marR="12661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800">
                          <a:effectLst/>
                        </a:rPr>
                        <a:t>$1,122.00</a:t>
                      </a:r>
                      <a:endParaRPr lang="en-IN" sz="8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61" marR="12661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800">
                          <a:effectLst/>
                        </a:rPr>
                        <a:t>$3,170.00</a:t>
                      </a:r>
                      <a:endParaRPr lang="en-IN" sz="8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61" marR="12661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800">
                          <a:effectLst/>
                        </a:rPr>
                        <a:t>$10,733.00</a:t>
                      </a:r>
                      <a:endParaRPr lang="en-IN" sz="8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61" marR="12661" marT="0" marB="0" anchor="b"/>
                </a:tc>
                <a:extLst>
                  <a:ext uri="{0D108BD9-81ED-4DB2-BD59-A6C34878D82A}">
                    <a16:rowId xmlns:a16="http://schemas.microsoft.com/office/drawing/2014/main" val="1383166842"/>
                  </a:ext>
                </a:extLst>
              </a:tr>
              <a:tr h="235526">
                <a:tc>
                  <a:txBody>
                    <a:bodyPr/>
                    <a:lstStyle/>
                    <a:p>
                      <a:pPr rtl="0" fontAlgn="b"/>
                      <a:r>
                        <a:rPr lang="en-IN" sz="800">
                          <a:effectLst/>
                        </a:rPr>
                        <a:t>Carlson, David</a:t>
                      </a:r>
                      <a:endParaRPr lang="en-IN" sz="8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61" marR="12661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800">
                          <a:effectLst/>
                        </a:rPr>
                        <a:t>$3,945.00</a:t>
                      </a:r>
                      <a:endParaRPr lang="en-IN" sz="8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61" marR="12661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800">
                          <a:effectLst/>
                        </a:rPr>
                        <a:t>$4,056.00</a:t>
                      </a:r>
                      <a:endParaRPr lang="en-IN" sz="8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61" marR="12661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800">
                          <a:effectLst/>
                        </a:rPr>
                        <a:t>$3,726.00</a:t>
                      </a:r>
                      <a:endParaRPr lang="en-IN" sz="8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61" marR="12661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800">
                          <a:effectLst/>
                        </a:rPr>
                        <a:t>$1,135.00</a:t>
                      </a:r>
                      <a:endParaRPr lang="en-IN" sz="8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61" marR="12661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800">
                          <a:effectLst/>
                        </a:rPr>
                        <a:t>$8,817.00</a:t>
                      </a:r>
                      <a:endParaRPr lang="en-IN" sz="8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61" marR="12661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800">
                          <a:effectLst/>
                        </a:rPr>
                        <a:t>$18,524.00</a:t>
                      </a:r>
                      <a:endParaRPr lang="en-IN" sz="8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61" marR="12661" marT="0" marB="0" anchor="b"/>
                </a:tc>
                <a:extLst>
                  <a:ext uri="{0D108BD9-81ED-4DB2-BD59-A6C34878D82A}">
                    <a16:rowId xmlns:a16="http://schemas.microsoft.com/office/drawing/2014/main" val="501420105"/>
                  </a:ext>
                </a:extLst>
              </a:tr>
              <a:tr h="235526">
                <a:tc>
                  <a:txBody>
                    <a:bodyPr/>
                    <a:lstStyle/>
                    <a:p>
                      <a:pPr rtl="0" fontAlgn="b"/>
                      <a:r>
                        <a:rPr lang="en-IN" sz="800">
                          <a:effectLst/>
                        </a:rPr>
                        <a:t>Collman, Harry</a:t>
                      </a:r>
                      <a:endParaRPr lang="en-IN" sz="8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61" marR="12661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800">
                          <a:effectLst/>
                        </a:rPr>
                        <a:t>$8,337.00</a:t>
                      </a:r>
                      <a:endParaRPr lang="en-IN" sz="8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61" marR="12661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800">
                          <a:effectLst/>
                        </a:rPr>
                        <a:t>$4,906.00</a:t>
                      </a:r>
                      <a:endParaRPr lang="en-IN" sz="8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61" marR="12661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800">
                          <a:effectLst/>
                        </a:rPr>
                        <a:t>$9,007.00</a:t>
                      </a:r>
                      <a:endParaRPr lang="en-IN" sz="8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61" marR="12661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800">
                          <a:effectLst/>
                        </a:rPr>
                        <a:t>$2,113.00</a:t>
                      </a:r>
                      <a:endParaRPr lang="en-IN" sz="8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61" marR="12661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800">
                          <a:effectLst/>
                        </a:rPr>
                        <a:t>$13,090.00</a:t>
                      </a:r>
                      <a:endParaRPr lang="en-IN" sz="8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61" marR="12661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800">
                          <a:effectLst/>
                        </a:rPr>
                        <a:t>$13,953.00</a:t>
                      </a:r>
                      <a:endParaRPr lang="en-IN" sz="8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61" marR="12661" marT="0" marB="0" anchor="b"/>
                </a:tc>
                <a:extLst>
                  <a:ext uri="{0D108BD9-81ED-4DB2-BD59-A6C34878D82A}">
                    <a16:rowId xmlns:a16="http://schemas.microsoft.com/office/drawing/2014/main" val="4179099586"/>
                  </a:ext>
                </a:extLst>
              </a:tr>
              <a:tr h="353288">
                <a:tc>
                  <a:txBody>
                    <a:bodyPr/>
                    <a:lstStyle/>
                    <a:p>
                      <a:pPr rtl="0" fontAlgn="b"/>
                      <a:r>
                        <a:rPr lang="en-IN" sz="800">
                          <a:effectLst/>
                        </a:rPr>
                        <a:t>Counts, Elizabeth</a:t>
                      </a:r>
                      <a:endParaRPr lang="en-IN" sz="8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61" marR="12661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800">
                          <a:effectLst/>
                        </a:rPr>
                        <a:t>$3,742.00</a:t>
                      </a:r>
                      <a:endParaRPr lang="en-IN" sz="8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61" marR="12661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800">
                          <a:effectLst/>
                        </a:rPr>
                        <a:t>$521.00</a:t>
                      </a:r>
                      <a:endParaRPr lang="en-IN" sz="8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61" marR="12661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800">
                          <a:effectLst/>
                        </a:rPr>
                        <a:t>$4,505.00</a:t>
                      </a:r>
                      <a:endParaRPr lang="en-IN" sz="8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61" marR="12661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800">
                          <a:effectLst/>
                        </a:rPr>
                        <a:t>$1,024.00</a:t>
                      </a:r>
                      <a:endParaRPr lang="en-IN" sz="8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61" marR="12661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800">
                          <a:effectLst/>
                        </a:rPr>
                        <a:t>$3,528.00</a:t>
                      </a:r>
                      <a:endParaRPr lang="en-IN" sz="8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61" marR="12661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800">
                          <a:effectLst/>
                        </a:rPr>
                        <a:t>$15,275.00</a:t>
                      </a:r>
                      <a:endParaRPr lang="en-IN" sz="8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61" marR="12661" marT="0" marB="0" anchor="b"/>
                </a:tc>
                <a:extLst>
                  <a:ext uri="{0D108BD9-81ED-4DB2-BD59-A6C34878D82A}">
                    <a16:rowId xmlns:a16="http://schemas.microsoft.com/office/drawing/2014/main" val="524948037"/>
                  </a:ext>
                </a:extLst>
              </a:tr>
              <a:tr h="235526">
                <a:tc>
                  <a:txBody>
                    <a:bodyPr/>
                    <a:lstStyle/>
                    <a:p>
                      <a:pPr rtl="0" fontAlgn="b"/>
                      <a:r>
                        <a:rPr lang="en-IN" sz="800">
                          <a:effectLst/>
                        </a:rPr>
                        <a:t>David, Chloe</a:t>
                      </a:r>
                      <a:endParaRPr lang="en-IN" sz="8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61" marR="12661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800">
                          <a:effectLst/>
                        </a:rPr>
                        <a:t>$7,605.00</a:t>
                      </a:r>
                      <a:endParaRPr lang="en-IN" sz="8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61" marR="12661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800">
                          <a:effectLst/>
                        </a:rPr>
                        <a:t>$3,428.00</a:t>
                      </a:r>
                      <a:endParaRPr lang="en-IN" sz="8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61" marR="12661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800">
                          <a:effectLst/>
                        </a:rPr>
                        <a:t>$3,973.00</a:t>
                      </a:r>
                      <a:endParaRPr lang="en-IN" sz="8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61" marR="12661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800">
                          <a:effectLst/>
                        </a:rPr>
                        <a:t>$1,716.00</a:t>
                      </a:r>
                      <a:endParaRPr lang="en-IN" sz="8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61" marR="12661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800">
                          <a:effectLst/>
                        </a:rPr>
                        <a:t>$4,839.00</a:t>
                      </a:r>
                      <a:endParaRPr lang="en-IN" sz="8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61" marR="12661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800">
                          <a:effectLst/>
                        </a:rPr>
                        <a:t>$13,085.00</a:t>
                      </a:r>
                      <a:endParaRPr lang="en-IN" sz="8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61" marR="12661" marT="0" marB="0" anchor="b"/>
                </a:tc>
                <a:extLst>
                  <a:ext uri="{0D108BD9-81ED-4DB2-BD59-A6C34878D82A}">
                    <a16:rowId xmlns:a16="http://schemas.microsoft.com/office/drawing/2014/main" val="3800981594"/>
                  </a:ext>
                </a:extLst>
              </a:tr>
              <a:tr h="235526">
                <a:tc>
                  <a:txBody>
                    <a:bodyPr/>
                    <a:lstStyle/>
                    <a:p>
                      <a:pPr rtl="0" fontAlgn="b"/>
                      <a:r>
                        <a:rPr lang="en-IN" sz="800">
                          <a:effectLst/>
                        </a:rPr>
                        <a:t>Davis, William</a:t>
                      </a:r>
                      <a:endParaRPr lang="en-IN" sz="8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61" marR="12661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800">
                          <a:effectLst/>
                        </a:rPr>
                        <a:t>$5,304.00</a:t>
                      </a:r>
                      <a:endParaRPr lang="en-IN" sz="8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61" marR="12661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800">
                          <a:effectLst/>
                        </a:rPr>
                        <a:t>$1,562.00</a:t>
                      </a:r>
                      <a:endParaRPr lang="en-IN" sz="8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61" marR="12661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800">
                          <a:effectLst/>
                        </a:rPr>
                        <a:t>$2,945.00</a:t>
                      </a:r>
                      <a:endParaRPr lang="en-IN" sz="8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61" marR="12661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800">
                          <a:effectLst/>
                        </a:rPr>
                        <a:t>$1,176.00</a:t>
                      </a:r>
                      <a:endParaRPr lang="en-IN" sz="8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61" marR="12661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800">
                          <a:effectLst/>
                        </a:rPr>
                        <a:t>$9,642.00</a:t>
                      </a:r>
                      <a:endParaRPr lang="en-IN" sz="8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61" marR="12661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800">
                          <a:effectLst/>
                        </a:rPr>
                        <a:t>$13,714.00</a:t>
                      </a:r>
                      <a:endParaRPr lang="en-IN" sz="8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61" marR="12661" marT="0" marB="0" anchor="b"/>
                </a:tc>
                <a:extLst>
                  <a:ext uri="{0D108BD9-81ED-4DB2-BD59-A6C34878D82A}">
                    <a16:rowId xmlns:a16="http://schemas.microsoft.com/office/drawing/2014/main" val="3781963932"/>
                  </a:ext>
                </a:extLst>
              </a:tr>
              <a:tr h="235526">
                <a:tc>
                  <a:txBody>
                    <a:bodyPr/>
                    <a:lstStyle/>
                    <a:p>
                      <a:pPr rtl="0" fontAlgn="b"/>
                      <a:r>
                        <a:rPr lang="en-IN" sz="800">
                          <a:effectLst/>
                        </a:rPr>
                        <a:t>Dumlao, Richard</a:t>
                      </a:r>
                      <a:endParaRPr lang="en-IN" sz="8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61" marR="12661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800">
                          <a:effectLst/>
                        </a:rPr>
                        <a:t>$9,333.00</a:t>
                      </a:r>
                      <a:endParaRPr lang="en-IN" sz="8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61" marR="12661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800">
                          <a:effectLst/>
                        </a:rPr>
                        <a:t>$2,779.00</a:t>
                      </a:r>
                      <a:endParaRPr lang="en-IN" sz="8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61" marR="12661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800">
                          <a:effectLst/>
                        </a:rPr>
                        <a:t>$7,549.00</a:t>
                      </a:r>
                      <a:endParaRPr lang="en-IN" sz="8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61" marR="12661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800">
                          <a:effectLst/>
                        </a:rPr>
                        <a:t>$1,101.00</a:t>
                      </a:r>
                      <a:endParaRPr lang="en-IN" sz="8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61" marR="12661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800">
                          <a:effectLst/>
                        </a:rPr>
                        <a:t>$5,850.00</a:t>
                      </a:r>
                      <a:endParaRPr lang="en-IN" sz="8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61" marR="12661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800">
                          <a:effectLst/>
                        </a:rPr>
                        <a:t>$15,065.00</a:t>
                      </a:r>
                      <a:endParaRPr lang="en-IN" sz="8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61" marR="12661" marT="0" marB="0" anchor="b"/>
                </a:tc>
                <a:extLst>
                  <a:ext uri="{0D108BD9-81ED-4DB2-BD59-A6C34878D82A}">
                    <a16:rowId xmlns:a16="http://schemas.microsoft.com/office/drawing/2014/main" val="698818569"/>
                  </a:ext>
                </a:extLst>
              </a:tr>
              <a:tr h="235526">
                <a:tc>
                  <a:txBody>
                    <a:bodyPr/>
                    <a:lstStyle/>
                    <a:p>
                      <a:pPr rtl="0" fontAlgn="b"/>
                      <a:r>
                        <a:rPr lang="en-IN" sz="800">
                          <a:effectLst/>
                        </a:rPr>
                        <a:t>Farmer, Kim</a:t>
                      </a:r>
                      <a:endParaRPr lang="en-IN" sz="8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61" marR="12661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800">
                          <a:effectLst/>
                        </a:rPr>
                        <a:t>$1,103.00</a:t>
                      </a:r>
                      <a:endParaRPr lang="en-IN" sz="8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61" marR="12661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800">
                          <a:effectLst/>
                        </a:rPr>
                        <a:t>$3,470.00</a:t>
                      </a:r>
                      <a:endParaRPr lang="en-IN" sz="8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61" marR="12661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800">
                          <a:effectLst/>
                        </a:rPr>
                        <a:t>$3,862.00</a:t>
                      </a:r>
                      <a:endParaRPr lang="en-IN" sz="8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61" marR="12661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800">
                          <a:effectLst/>
                        </a:rPr>
                        <a:t>$1,040.00</a:t>
                      </a:r>
                      <a:endParaRPr lang="en-IN" sz="8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61" marR="12661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800">
                          <a:effectLst/>
                        </a:rPr>
                        <a:t>$10,024.00</a:t>
                      </a:r>
                      <a:endParaRPr lang="en-IN" sz="8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61" marR="12661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800">
                          <a:effectLst/>
                        </a:rPr>
                        <a:t>$18,389.00</a:t>
                      </a:r>
                      <a:endParaRPr lang="en-IN" sz="8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61" marR="12661" marT="0" marB="0" anchor="b"/>
                </a:tc>
                <a:extLst>
                  <a:ext uri="{0D108BD9-81ED-4DB2-BD59-A6C34878D82A}">
                    <a16:rowId xmlns:a16="http://schemas.microsoft.com/office/drawing/2014/main" val="2575063822"/>
                  </a:ext>
                </a:extLst>
              </a:tr>
              <a:tr h="471051">
                <a:tc>
                  <a:txBody>
                    <a:bodyPr/>
                    <a:lstStyle/>
                    <a:p>
                      <a:pPr rtl="0" fontAlgn="b"/>
                      <a:r>
                        <a:rPr lang="en-IN" sz="800">
                          <a:effectLst/>
                        </a:rPr>
                        <a:t>Ferguson, Elizabeth</a:t>
                      </a:r>
                      <a:endParaRPr lang="en-IN" sz="8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61" marR="12661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800">
                          <a:effectLst/>
                        </a:rPr>
                        <a:t>$1,333.00</a:t>
                      </a:r>
                      <a:endParaRPr lang="en-IN" sz="8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61" marR="12661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800">
                          <a:effectLst/>
                        </a:rPr>
                        <a:t>$1,913.00</a:t>
                      </a:r>
                      <a:endParaRPr lang="en-IN" sz="8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61" marR="12661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800">
                          <a:effectLst/>
                        </a:rPr>
                        <a:t>$4,596.00</a:t>
                      </a:r>
                      <a:endParaRPr lang="en-IN" sz="8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61" marR="12661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800">
                          <a:effectLst/>
                        </a:rPr>
                        <a:t>$1,126.00</a:t>
                      </a:r>
                      <a:endParaRPr lang="en-IN" sz="8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61" marR="12661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800">
                          <a:effectLst/>
                        </a:rPr>
                        <a:t>$5,503.00</a:t>
                      </a:r>
                      <a:endParaRPr lang="en-IN" sz="8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61" marR="12661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800">
                          <a:effectLst/>
                        </a:rPr>
                        <a:t>$10,686.00</a:t>
                      </a:r>
                      <a:endParaRPr lang="en-IN" sz="8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61" marR="12661" marT="0" marB="0" anchor="b"/>
                </a:tc>
                <a:extLst>
                  <a:ext uri="{0D108BD9-81ED-4DB2-BD59-A6C34878D82A}">
                    <a16:rowId xmlns:a16="http://schemas.microsoft.com/office/drawing/2014/main" val="68419458"/>
                  </a:ext>
                </a:extLst>
              </a:tr>
              <a:tr h="235526">
                <a:tc>
                  <a:txBody>
                    <a:bodyPr/>
                    <a:lstStyle/>
                    <a:p>
                      <a:pPr rtl="0" fontAlgn="b"/>
                      <a:r>
                        <a:rPr lang="en-IN" sz="800">
                          <a:effectLst/>
                        </a:rPr>
                        <a:t>Flores, Tia</a:t>
                      </a:r>
                      <a:endParaRPr lang="en-IN" sz="8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61" marR="12661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800">
                          <a:effectLst/>
                        </a:rPr>
                        <a:t>$12,398.00</a:t>
                      </a:r>
                      <a:endParaRPr lang="en-IN" sz="8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61" marR="12661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800">
                          <a:effectLst/>
                        </a:rPr>
                        <a:t>$2,883.00</a:t>
                      </a:r>
                      <a:endParaRPr lang="en-IN" sz="8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61" marR="12661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800">
                          <a:effectLst/>
                        </a:rPr>
                        <a:t>$2,142.00</a:t>
                      </a:r>
                      <a:endParaRPr lang="en-IN" sz="8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61" marR="12661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800">
                          <a:effectLst/>
                        </a:rPr>
                        <a:t>$2,014.00</a:t>
                      </a:r>
                      <a:endParaRPr lang="en-IN" sz="8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61" marR="12661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800">
                          <a:effectLst/>
                        </a:rPr>
                        <a:t>$13,547.00</a:t>
                      </a:r>
                      <a:endParaRPr lang="en-IN" sz="8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61" marR="12661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800">
                          <a:effectLst/>
                        </a:rPr>
                        <a:t>$21,983.00</a:t>
                      </a:r>
                      <a:endParaRPr lang="en-IN" sz="8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61" marR="12661" marT="0" marB="0" anchor="b"/>
                </a:tc>
                <a:extLst>
                  <a:ext uri="{0D108BD9-81ED-4DB2-BD59-A6C34878D82A}">
                    <a16:rowId xmlns:a16="http://schemas.microsoft.com/office/drawing/2014/main" val="1827182046"/>
                  </a:ext>
                </a:extLst>
              </a:tr>
              <a:tr h="235526">
                <a:tc>
                  <a:txBody>
                    <a:bodyPr/>
                    <a:lstStyle/>
                    <a:p>
                      <a:pPr rtl="0" fontAlgn="b"/>
                      <a:r>
                        <a:rPr lang="en-IN" sz="800">
                          <a:effectLst/>
                        </a:rPr>
                        <a:t>Ford, Victor</a:t>
                      </a:r>
                      <a:endParaRPr lang="en-IN" sz="8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61" marR="12661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800">
                          <a:effectLst/>
                        </a:rPr>
                        <a:t>$3,251.00</a:t>
                      </a:r>
                      <a:endParaRPr lang="en-IN" sz="8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61" marR="12661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800">
                          <a:effectLst/>
                        </a:rPr>
                        <a:t>$4,931.00</a:t>
                      </a:r>
                      <a:endParaRPr lang="en-IN" sz="8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61" marR="12661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800">
                          <a:effectLst/>
                        </a:rPr>
                        <a:t>$8,283.00</a:t>
                      </a:r>
                      <a:endParaRPr lang="en-IN" sz="8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61" marR="12661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800">
                          <a:effectLst/>
                        </a:rPr>
                        <a:t>$1,054.00</a:t>
                      </a:r>
                      <a:endParaRPr lang="en-IN" sz="8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61" marR="12661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800">
                          <a:effectLst/>
                        </a:rPr>
                        <a:t>$9,543.00</a:t>
                      </a:r>
                      <a:endParaRPr lang="en-IN" sz="8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61" marR="12661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800">
                          <a:effectLst/>
                        </a:rPr>
                        <a:t>$11,967.00</a:t>
                      </a:r>
                      <a:endParaRPr lang="en-IN" sz="8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61" marR="12661" marT="0" marB="0" anchor="b"/>
                </a:tc>
                <a:extLst>
                  <a:ext uri="{0D108BD9-81ED-4DB2-BD59-A6C34878D82A}">
                    <a16:rowId xmlns:a16="http://schemas.microsoft.com/office/drawing/2014/main" val="2802338046"/>
                  </a:ext>
                </a:extLst>
              </a:tr>
              <a:tr h="235526">
                <a:tc>
                  <a:txBody>
                    <a:bodyPr/>
                    <a:lstStyle/>
                    <a:p>
                      <a:pPr rtl="0" fontAlgn="b"/>
                      <a:r>
                        <a:rPr lang="en-IN" sz="800">
                          <a:effectLst/>
                        </a:rPr>
                        <a:t>Hodges, Melissa</a:t>
                      </a:r>
                      <a:endParaRPr lang="en-IN" sz="8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61" marR="12661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800">
                          <a:effectLst/>
                        </a:rPr>
                        <a:t>$4,624.00</a:t>
                      </a:r>
                      <a:endParaRPr lang="en-IN" sz="8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61" marR="12661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800">
                          <a:effectLst/>
                        </a:rPr>
                        <a:t>$4,798.00</a:t>
                      </a:r>
                      <a:endParaRPr lang="en-IN" sz="8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61" marR="12661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800">
                          <a:effectLst/>
                        </a:rPr>
                        <a:t>$8,420.00</a:t>
                      </a:r>
                      <a:endParaRPr lang="en-IN" sz="8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61" marR="12661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800">
                          <a:effectLst/>
                        </a:rPr>
                        <a:t>$1,389.00</a:t>
                      </a:r>
                      <a:endParaRPr lang="en-IN" sz="8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61" marR="12661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800">
                          <a:effectLst/>
                        </a:rPr>
                        <a:t>$10,468.00</a:t>
                      </a:r>
                      <a:endParaRPr lang="en-IN" sz="8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61" marR="12661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800">
                          <a:effectLst/>
                        </a:rPr>
                        <a:t>$12,677.00</a:t>
                      </a:r>
                      <a:endParaRPr lang="en-IN" sz="8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61" marR="12661" marT="0" marB="0" anchor="b"/>
                </a:tc>
                <a:extLst>
                  <a:ext uri="{0D108BD9-81ED-4DB2-BD59-A6C34878D82A}">
                    <a16:rowId xmlns:a16="http://schemas.microsoft.com/office/drawing/2014/main" val="1008283758"/>
                  </a:ext>
                </a:extLst>
              </a:tr>
              <a:tr h="471051">
                <a:tc>
                  <a:txBody>
                    <a:bodyPr/>
                    <a:lstStyle/>
                    <a:p>
                      <a:pPr rtl="0" fontAlgn="b"/>
                      <a:r>
                        <a:rPr lang="en-IN" sz="800">
                          <a:effectLst/>
                        </a:rPr>
                        <a:t>Jameson, Robinson</a:t>
                      </a:r>
                      <a:endParaRPr lang="en-IN" sz="8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61" marR="12661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800">
                          <a:effectLst/>
                        </a:rPr>
                        <a:t>$2,552.00</a:t>
                      </a:r>
                      <a:endParaRPr lang="en-IN" sz="8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61" marR="12661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800">
                          <a:effectLst/>
                        </a:rPr>
                        <a:t>$4,459.00</a:t>
                      </a:r>
                      <a:endParaRPr lang="en-IN" sz="8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61" marR="12661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800">
                          <a:effectLst/>
                        </a:rPr>
                        <a:t>$2,248.00</a:t>
                      </a:r>
                      <a:endParaRPr lang="en-IN" sz="8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61" marR="12661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800">
                          <a:effectLst/>
                        </a:rPr>
                        <a:t>$1,058.00</a:t>
                      </a:r>
                      <a:endParaRPr lang="en-IN" sz="8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61" marR="12661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800">
                          <a:effectLst/>
                        </a:rPr>
                        <a:t>$6,267.00</a:t>
                      </a:r>
                      <a:endParaRPr lang="en-IN" sz="8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61" marR="12661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800">
                          <a:effectLst/>
                        </a:rPr>
                        <a:t>$14,982.00</a:t>
                      </a:r>
                      <a:endParaRPr lang="en-IN" sz="8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61" marR="12661" marT="0" marB="0" anchor="b"/>
                </a:tc>
                <a:extLst>
                  <a:ext uri="{0D108BD9-81ED-4DB2-BD59-A6C34878D82A}">
                    <a16:rowId xmlns:a16="http://schemas.microsoft.com/office/drawing/2014/main" val="1047200193"/>
                  </a:ext>
                </a:extLst>
              </a:tr>
              <a:tr h="353288">
                <a:tc>
                  <a:txBody>
                    <a:bodyPr/>
                    <a:lstStyle/>
                    <a:p>
                      <a:pPr rtl="0" fontAlgn="b"/>
                      <a:r>
                        <a:rPr lang="en-IN" sz="800">
                          <a:effectLst/>
                        </a:rPr>
                        <a:t>Kellerman, Frances</a:t>
                      </a:r>
                      <a:endParaRPr lang="en-IN" sz="8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61" marR="12661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800">
                          <a:effectLst/>
                        </a:rPr>
                        <a:t>$4,281.00</a:t>
                      </a:r>
                      <a:endParaRPr lang="en-IN" sz="8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61" marR="12661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800">
                          <a:effectLst/>
                        </a:rPr>
                        <a:t>$4,172.00</a:t>
                      </a:r>
                      <a:endParaRPr lang="en-IN" sz="8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61" marR="12661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800">
                          <a:effectLst/>
                        </a:rPr>
                        <a:t>$11,074.00</a:t>
                      </a:r>
                      <a:endParaRPr lang="en-IN" sz="8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61" marR="12661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800">
                          <a:effectLst/>
                        </a:rPr>
                        <a:t>$1,282.00</a:t>
                      </a:r>
                      <a:endParaRPr lang="en-IN" sz="8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61" marR="12661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800">
                          <a:effectLst/>
                        </a:rPr>
                        <a:t>$2,365.00</a:t>
                      </a:r>
                      <a:endParaRPr lang="en-IN" sz="8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61" marR="12661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800" dirty="0">
                          <a:effectLst/>
                        </a:rPr>
                        <a:t>$9,380.00</a:t>
                      </a:r>
                      <a:endParaRPr lang="en-IN" sz="8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61" marR="12661" marT="0" marB="0" anchor="b"/>
                </a:tc>
                <a:extLst>
                  <a:ext uri="{0D108BD9-81ED-4DB2-BD59-A6C34878D82A}">
                    <a16:rowId xmlns:a16="http://schemas.microsoft.com/office/drawing/2014/main" val="1138276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7848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C8A6F-9A2A-070C-E28C-8541F04EF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6485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AF637-9854-E188-B6D4-E826A50B1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4801" y="1523690"/>
            <a:ext cx="9905998" cy="3959549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chemeClr val="bg2">
                    <a:lumMod val="75000"/>
                  </a:schemeClr>
                </a:solidFill>
              </a:rPr>
              <a:t>Par chart</a:t>
            </a:r>
          </a:p>
          <a:p>
            <a:pPr marL="0" indent="0">
              <a:buNone/>
            </a:pPr>
            <a:endParaRPr lang="en-US" sz="28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D278E3F-2C86-0599-8E92-13F8BD935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909" y="2105025"/>
            <a:ext cx="7271576" cy="447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165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5E29B-8648-ACF1-163F-45B4DCF54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BB6AD-83E1-5F9B-AA03-5DFDCE98E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Pie chart:</a:t>
            </a:r>
          </a:p>
          <a:p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F9A4CB-D859-A8AE-AF40-A24A40D72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862" y="2390676"/>
            <a:ext cx="4486275" cy="4038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BF58ACB-4845-78F3-870D-9EB67B694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290" y="2390676"/>
            <a:ext cx="6577882" cy="418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572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911DA-1517-A887-E383-F84FAF33B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chemeClr val="bg1"/>
                </a:solidFill>
              </a:rPr>
              <a:t>Conclusion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75756-2A3D-E119-CBC3-49D8203D7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7725" y="1799782"/>
            <a:ext cx="6941579" cy="3541714"/>
          </a:xfrm>
        </p:spPr>
        <p:txBody>
          <a:bodyPr/>
          <a:lstStyle/>
          <a:p>
            <a:r>
              <a:rPr lang="en-IN" dirty="0"/>
              <a:t>Title: “Conclusion and Recommendations”
Description: Summarize key findings, implications, and recommendations for retention strategies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738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BFC83-1CD9-188D-E715-32617224F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i="1" dirty="0">
                <a:solidFill>
                  <a:schemeClr val="bg2">
                    <a:lumMod val="50000"/>
                  </a:schemeClr>
                </a:solidFill>
              </a:rPr>
              <a:t>Project title</a:t>
            </a:r>
            <a:endParaRPr lang="en-US" sz="60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AAC59-17B1-01D9-CF8F-DC5E033FB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1" y="2528211"/>
            <a:ext cx="9905999" cy="1113780"/>
          </a:xfrm>
        </p:spPr>
        <p:txBody>
          <a:bodyPr>
            <a:normAutofit fontScale="55000" lnSpcReduction="20000"/>
          </a:bodyPr>
          <a:lstStyle/>
          <a:p>
            <a:pPr marL="914400" indent="-914400">
              <a:buFont typeface="+mj-lt"/>
              <a:buAutoNum type="arabicPeriod"/>
            </a:pPr>
            <a:r>
              <a:rPr lang="en-IN" sz="5400" b="1" dirty="0">
                <a:solidFill>
                  <a:schemeClr val="bg1">
                    <a:lumMod val="10000"/>
                    <a:lumOff val="90000"/>
                  </a:schemeClr>
                </a:solidFill>
              </a:rPr>
              <a:t>Employee Attrition Analysis                                                                         Using Excel	</a:t>
            </a:r>
            <a:r>
              <a:rPr lang="en-IN" sz="54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	</a:t>
            </a:r>
            <a:r>
              <a:rPr lang="en-IN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023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9F142-6C25-ACCE-6111-0C96D2CBF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464540"/>
            <a:ext cx="9905998" cy="1632548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bg1"/>
                </a:solidFill>
              </a:rPr>
              <a:t>AGENDA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C43E4-B05B-E35D-64F9-D2AB16252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0422" y="1658143"/>
            <a:ext cx="9905999" cy="3541714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  <a:p>
            <a:r>
              <a:rPr lang="en-IN" sz="8000" dirty="0"/>
              <a:t>Problem Statement</a:t>
            </a:r>
          </a:p>
          <a:p>
            <a:r>
              <a:rPr lang="en-IN" sz="8000" dirty="0"/>
              <a:t>Project Overview</a:t>
            </a:r>
          </a:p>
          <a:p>
            <a:r>
              <a:rPr lang="en-IN" sz="8000" dirty="0"/>
              <a:t>End Users</a:t>
            </a:r>
          </a:p>
          <a:p>
            <a:r>
              <a:rPr lang="en-IN" sz="8000" dirty="0"/>
              <a:t>Dataset Description</a:t>
            </a:r>
          </a:p>
          <a:p>
            <a:r>
              <a:rPr lang="en-IN" sz="8000" dirty="0"/>
              <a:t>Modelling Approach</a:t>
            </a:r>
          </a:p>
          <a:p>
            <a:r>
              <a:rPr lang="en-IN" sz="8000" dirty="0"/>
              <a:t>Results and Discussion</a:t>
            </a:r>
          </a:p>
          <a:p>
            <a:r>
              <a:rPr lang="en-IN" sz="8000" dirty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213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A6B13-6C8D-6371-CB78-088CA9BC8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PROBLEM	STATEMENT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7A943-116E-AEB1-C87C-FF3DC960B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8444" y="1519758"/>
            <a:ext cx="7822848" cy="396181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
- </a:t>
            </a:r>
            <a:r>
              <a:rPr lang="en-IN" sz="2800" dirty="0"/>
              <a:t>Title: “Employee Attrition: A Growing Concern”
- Description: Briefly explain the issue of employee attrition, its impact on organizations, and the need for analysis.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93827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26EDB-BF63-AF56-AEF9-61C23A61F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PROJECT	OVERVIEW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07667-CCC6-245C-F59B-C1EE25AC0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7869" y="1952181"/>
            <a:ext cx="6291223" cy="3541714"/>
          </a:xfrm>
        </p:spPr>
        <p:txBody>
          <a:bodyPr/>
          <a:lstStyle/>
          <a:p>
            <a:r>
              <a:rPr lang="en-IN" dirty="0"/>
              <a:t>Title: “Employee Attrition Analysis Project”
Description: Outline the project’s objectives, scope, and timeline.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004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CAC6B-D422-B5CB-9C84-EA8CE8C38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End users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41741-9EF6-A9D4-4B14-A60E88998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3542" y="2097088"/>
            <a:ext cx="7313211" cy="3541714"/>
          </a:xfrm>
        </p:spPr>
        <p:txBody>
          <a:bodyPr/>
          <a:lstStyle/>
          <a:p>
            <a:r>
              <a:rPr lang="en-IN" dirty="0"/>
              <a:t>Title: “Stakeholders and End Users”
 Description: Identify the stakeholders and end users of the analysis, such as HR, management, and employees.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429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F17E1-272A-A520-2F28-A8D2F23AC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OUR SOLUTION AND ITS VALUE PROPOSITION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34DEC-054E-1B08-B070-FDB25FC6D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231" y="2097088"/>
            <a:ext cx="8110092" cy="3607460"/>
          </a:xfrm>
        </p:spPr>
        <p:txBody>
          <a:bodyPr/>
          <a:lstStyle/>
          <a:p>
            <a:r>
              <a:rPr lang="en-IN" dirty="0"/>
              <a:t>Title: “Predictive Analytics for </a:t>
            </a:r>
            <a:r>
              <a:rPr lang="en-IN"/>
              <a:t>Employee Attrition </a:t>
            </a:r>
            <a:r>
              <a:rPr lang="en-IN" dirty="0"/>
              <a:t>
Description: Explain how predictive analytics can help identify factors contributing to attrition and inform retention strategies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922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38182-627D-CA85-0345-9AE9AB984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Dataset Description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E4E60-A8F1-B18A-F0F6-2626DEA6D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1" y="1840691"/>
            <a:ext cx="9905999" cy="46085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/>
              <a:t>Title: “Employee Data Overview”
Description: Describe the data used for analysis, including:
- Data sources
- Variables (demographics, job details, performance metrics, etc.)
- Data quality and </a:t>
            </a:r>
            <a:r>
              <a:rPr lang="en-IN" sz="2000" dirty="0" err="1"/>
              <a:t>preprocessing</a:t>
            </a:r>
            <a:r>
              <a:rPr lang="en-IN" sz="2000" dirty="0"/>
              <a:t> steps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51140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BF27E-AAA7-1F25-9E0C-164256150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Modelling Approach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A305888-C7CE-878A-0911-72A035E23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0542" y="1357803"/>
            <a:ext cx="6967630" cy="383043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 Title: “Modelling Employee Attrition”
Description: Outline the modelling approach, including:
- Logistic regression
- Decision trees
- Survival analysis
- Model evaluation metrics (accuracy, precision, recall, etc.)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311689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Circuit</vt:lpstr>
      <vt:lpstr>Employee Attrition Analysis                       USING  EXCEL  </vt:lpstr>
      <vt:lpstr>Project title</vt:lpstr>
      <vt:lpstr>AGENDA</vt:lpstr>
      <vt:lpstr>PROBLEM STATEMENT</vt:lpstr>
      <vt:lpstr>PROJECT OVERVIEW</vt:lpstr>
      <vt:lpstr>End users</vt:lpstr>
      <vt:lpstr>OUR SOLUTION AND ITS VALUE PROPOSITION</vt:lpstr>
      <vt:lpstr>Dataset Description</vt:lpstr>
      <vt:lpstr>Modelling Approach</vt:lpstr>
      <vt:lpstr>RESULTS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Attrition Analysis                       USING  EXCEL  </dc:title>
  <dc:creator>aiswaryaamahesh25@gmail.com</dc:creator>
  <cp:lastModifiedBy>aiswaryaamahesh25@gmail.com</cp:lastModifiedBy>
  <cp:revision>8</cp:revision>
  <dcterms:created xsi:type="dcterms:W3CDTF">2024-08-29T14:44:37Z</dcterms:created>
  <dcterms:modified xsi:type="dcterms:W3CDTF">2024-09-05T04:28:35Z</dcterms:modified>
</cp:coreProperties>
</file>