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6459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F5CC"/>
    <a:srgbClr val="FBDCBF"/>
    <a:srgbClr val="FFCFE7"/>
    <a:srgbClr val="BFE7FF"/>
    <a:srgbClr val="D7F5CD"/>
    <a:srgbClr val="FCDCBF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1" y="5387365"/>
            <a:ext cx="13990320" cy="11460480"/>
          </a:xfrm>
        </p:spPr>
        <p:txBody>
          <a:bodyPr anchor="b"/>
          <a:lstStyle>
            <a:lvl1pPr algn="ctr">
              <a:defRPr sz="1081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289780"/>
            <a:ext cx="12344400" cy="7947659"/>
          </a:xfrm>
        </p:spPr>
        <p:txBody>
          <a:bodyPr/>
          <a:lstStyle>
            <a:lvl1pPr marL="0" indent="0" algn="ctr">
              <a:buNone/>
              <a:defRPr sz="4323"/>
            </a:lvl1pPr>
            <a:lvl2pPr marL="823285" indent="0" algn="ctr">
              <a:buNone/>
              <a:defRPr sz="3602"/>
            </a:lvl2pPr>
            <a:lvl3pPr marL="1646571" indent="0" algn="ctr">
              <a:buNone/>
              <a:defRPr sz="3241"/>
            </a:lvl3pPr>
            <a:lvl4pPr marL="2469856" indent="0" algn="ctr">
              <a:buNone/>
              <a:defRPr sz="2880"/>
            </a:lvl4pPr>
            <a:lvl5pPr marL="3293142" indent="0" algn="ctr">
              <a:buNone/>
              <a:defRPr sz="2880"/>
            </a:lvl5pPr>
            <a:lvl6pPr marL="4116427" indent="0" algn="ctr">
              <a:buNone/>
              <a:defRPr sz="2880"/>
            </a:lvl6pPr>
            <a:lvl7pPr marL="4939713" indent="0" algn="ctr">
              <a:buNone/>
              <a:defRPr sz="2880"/>
            </a:lvl7pPr>
            <a:lvl8pPr marL="5762993" indent="0" algn="ctr">
              <a:buNone/>
              <a:defRPr sz="2880"/>
            </a:lvl8pPr>
            <a:lvl9pPr marL="6586284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9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97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1752621"/>
            <a:ext cx="3549015" cy="278968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6" y="1752621"/>
            <a:ext cx="10441305" cy="278968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14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15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8206752"/>
            <a:ext cx="14196060" cy="13693136"/>
          </a:xfrm>
        </p:spPr>
        <p:txBody>
          <a:bodyPr anchor="b"/>
          <a:lstStyle>
            <a:lvl1pPr>
              <a:defRPr sz="1081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22029429"/>
            <a:ext cx="14196060" cy="7200899"/>
          </a:xfrm>
        </p:spPr>
        <p:txBody>
          <a:bodyPr/>
          <a:lstStyle>
            <a:lvl1pPr marL="0" indent="0">
              <a:buNone/>
              <a:defRPr sz="4323">
                <a:solidFill>
                  <a:schemeClr val="tx1"/>
                </a:solidFill>
              </a:defRPr>
            </a:lvl1pPr>
            <a:lvl2pPr marL="823285" indent="0">
              <a:buNone/>
              <a:defRPr sz="3602">
                <a:solidFill>
                  <a:schemeClr val="tx1">
                    <a:tint val="75000"/>
                  </a:schemeClr>
                </a:solidFill>
              </a:defRPr>
            </a:lvl2pPr>
            <a:lvl3pPr marL="1646571" indent="0">
              <a:buNone/>
              <a:defRPr sz="3241">
                <a:solidFill>
                  <a:schemeClr val="tx1">
                    <a:tint val="75000"/>
                  </a:schemeClr>
                </a:solidFill>
              </a:defRPr>
            </a:lvl3pPr>
            <a:lvl4pPr marL="2469856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3142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6427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9713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2993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6284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66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8763025"/>
            <a:ext cx="6995160" cy="20886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8763025"/>
            <a:ext cx="6995160" cy="20886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99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752608"/>
            <a:ext cx="14196060" cy="63627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8069588"/>
            <a:ext cx="6963012" cy="3954780"/>
          </a:xfrm>
        </p:spPr>
        <p:txBody>
          <a:bodyPr anchor="b"/>
          <a:lstStyle>
            <a:lvl1pPr marL="0" indent="0">
              <a:buNone/>
              <a:defRPr sz="4323" b="1"/>
            </a:lvl1pPr>
            <a:lvl2pPr marL="823285" indent="0">
              <a:buNone/>
              <a:defRPr sz="3602" b="1"/>
            </a:lvl2pPr>
            <a:lvl3pPr marL="1646571" indent="0">
              <a:buNone/>
              <a:defRPr sz="3241" b="1"/>
            </a:lvl3pPr>
            <a:lvl4pPr marL="2469856" indent="0">
              <a:buNone/>
              <a:defRPr sz="2880" b="1"/>
            </a:lvl4pPr>
            <a:lvl5pPr marL="3293142" indent="0">
              <a:buNone/>
              <a:defRPr sz="2880" b="1"/>
            </a:lvl5pPr>
            <a:lvl6pPr marL="4116427" indent="0">
              <a:buNone/>
              <a:defRPr sz="2880" b="1"/>
            </a:lvl6pPr>
            <a:lvl7pPr marL="4939713" indent="0">
              <a:buNone/>
              <a:defRPr sz="2880" b="1"/>
            </a:lvl7pPr>
            <a:lvl8pPr marL="5762993" indent="0">
              <a:buNone/>
              <a:defRPr sz="2880" b="1"/>
            </a:lvl8pPr>
            <a:lvl9pPr marL="6586284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12024360"/>
            <a:ext cx="6963012" cy="17686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8069588"/>
            <a:ext cx="6997304" cy="3954780"/>
          </a:xfrm>
        </p:spPr>
        <p:txBody>
          <a:bodyPr anchor="b"/>
          <a:lstStyle>
            <a:lvl1pPr marL="0" indent="0">
              <a:buNone/>
              <a:defRPr sz="4323" b="1"/>
            </a:lvl1pPr>
            <a:lvl2pPr marL="823285" indent="0">
              <a:buNone/>
              <a:defRPr sz="3602" b="1"/>
            </a:lvl2pPr>
            <a:lvl3pPr marL="1646571" indent="0">
              <a:buNone/>
              <a:defRPr sz="3241" b="1"/>
            </a:lvl3pPr>
            <a:lvl4pPr marL="2469856" indent="0">
              <a:buNone/>
              <a:defRPr sz="2880" b="1"/>
            </a:lvl4pPr>
            <a:lvl5pPr marL="3293142" indent="0">
              <a:buNone/>
              <a:defRPr sz="2880" b="1"/>
            </a:lvl5pPr>
            <a:lvl6pPr marL="4116427" indent="0">
              <a:buNone/>
              <a:defRPr sz="2880" b="1"/>
            </a:lvl6pPr>
            <a:lvl7pPr marL="4939713" indent="0">
              <a:buNone/>
              <a:defRPr sz="2880" b="1"/>
            </a:lvl7pPr>
            <a:lvl8pPr marL="5762993" indent="0">
              <a:buNone/>
              <a:defRPr sz="2880" b="1"/>
            </a:lvl8pPr>
            <a:lvl9pPr marL="6586284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12024360"/>
            <a:ext cx="6997304" cy="17686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20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47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77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2194584"/>
            <a:ext cx="5308520" cy="7680961"/>
          </a:xfrm>
        </p:spPr>
        <p:txBody>
          <a:bodyPr anchor="b"/>
          <a:lstStyle>
            <a:lvl1pPr>
              <a:defRPr sz="57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4739649"/>
            <a:ext cx="8332470" cy="23393398"/>
          </a:xfrm>
        </p:spPr>
        <p:txBody>
          <a:bodyPr/>
          <a:lstStyle>
            <a:lvl1pPr>
              <a:defRPr sz="5761"/>
            </a:lvl1pPr>
            <a:lvl2pPr>
              <a:defRPr sz="5039"/>
            </a:lvl2pPr>
            <a:lvl3pPr>
              <a:defRPr sz="4323"/>
            </a:lvl3pPr>
            <a:lvl4pPr>
              <a:defRPr sz="3602"/>
            </a:lvl4pPr>
            <a:lvl5pPr>
              <a:defRPr sz="3602"/>
            </a:lvl5pPr>
            <a:lvl6pPr>
              <a:defRPr sz="3602"/>
            </a:lvl6pPr>
            <a:lvl7pPr>
              <a:defRPr sz="3602"/>
            </a:lvl7pPr>
            <a:lvl8pPr>
              <a:defRPr sz="3602"/>
            </a:lvl8pPr>
            <a:lvl9pPr>
              <a:defRPr sz="3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9875517"/>
            <a:ext cx="5308520" cy="18295624"/>
          </a:xfrm>
        </p:spPr>
        <p:txBody>
          <a:bodyPr/>
          <a:lstStyle>
            <a:lvl1pPr marL="0" indent="0">
              <a:buNone/>
              <a:defRPr sz="2880"/>
            </a:lvl1pPr>
            <a:lvl2pPr marL="823285" indent="0">
              <a:buNone/>
              <a:defRPr sz="2520"/>
            </a:lvl2pPr>
            <a:lvl3pPr marL="1646571" indent="0">
              <a:buNone/>
              <a:defRPr sz="2159"/>
            </a:lvl3pPr>
            <a:lvl4pPr marL="2469856" indent="0">
              <a:buNone/>
              <a:defRPr sz="1798"/>
            </a:lvl4pPr>
            <a:lvl5pPr marL="3293142" indent="0">
              <a:buNone/>
              <a:defRPr sz="1798"/>
            </a:lvl5pPr>
            <a:lvl6pPr marL="4116427" indent="0">
              <a:buNone/>
              <a:defRPr sz="1798"/>
            </a:lvl6pPr>
            <a:lvl7pPr marL="4939713" indent="0">
              <a:buNone/>
              <a:defRPr sz="1798"/>
            </a:lvl7pPr>
            <a:lvl8pPr marL="5762993" indent="0">
              <a:buNone/>
              <a:defRPr sz="1798"/>
            </a:lvl8pPr>
            <a:lvl9pPr marL="6586284" indent="0">
              <a:buNone/>
              <a:defRPr sz="1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88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2194584"/>
            <a:ext cx="5308520" cy="7680961"/>
          </a:xfrm>
        </p:spPr>
        <p:txBody>
          <a:bodyPr anchor="b"/>
          <a:lstStyle>
            <a:lvl1pPr>
              <a:defRPr sz="57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4739649"/>
            <a:ext cx="8332470" cy="23393398"/>
          </a:xfrm>
        </p:spPr>
        <p:txBody>
          <a:bodyPr anchor="t"/>
          <a:lstStyle>
            <a:lvl1pPr marL="0" indent="0">
              <a:buNone/>
              <a:defRPr sz="5761"/>
            </a:lvl1pPr>
            <a:lvl2pPr marL="823285" indent="0">
              <a:buNone/>
              <a:defRPr sz="5039"/>
            </a:lvl2pPr>
            <a:lvl3pPr marL="1646571" indent="0">
              <a:buNone/>
              <a:defRPr sz="4323"/>
            </a:lvl3pPr>
            <a:lvl4pPr marL="2469856" indent="0">
              <a:buNone/>
              <a:defRPr sz="3602"/>
            </a:lvl4pPr>
            <a:lvl5pPr marL="3293142" indent="0">
              <a:buNone/>
              <a:defRPr sz="3602"/>
            </a:lvl5pPr>
            <a:lvl6pPr marL="4116427" indent="0">
              <a:buNone/>
              <a:defRPr sz="3602"/>
            </a:lvl6pPr>
            <a:lvl7pPr marL="4939713" indent="0">
              <a:buNone/>
              <a:defRPr sz="3602"/>
            </a:lvl7pPr>
            <a:lvl8pPr marL="5762993" indent="0">
              <a:buNone/>
              <a:defRPr sz="3602"/>
            </a:lvl8pPr>
            <a:lvl9pPr marL="6586284" indent="0">
              <a:buNone/>
              <a:defRPr sz="360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9875517"/>
            <a:ext cx="5308520" cy="18295624"/>
          </a:xfrm>
        </p:spPr>
        <p:txBody>
          <a:bodyPr/>
          <a:lstStyle>
            <a:lvl1pPr marL="0" indent="0">
              <a:buNone/>
              <a:defRPr sz="2880"/>
            </a:lvl1pPr>
            <a:lvl2pPr marL="823285" indent="0">
              <a:buNone/>
              <a:defRPr sz="2520"/>
            </a:lvl2pPr>
            <a:lvl3pPr marL="1646571" indent="0">
              <a:buNone/>
              <a:defRPr sz="2159"/>
            </a:lvl3pPr>
            <a:lvl4pPr marL="2469856" indent="0">
              <a:buNone/>
              <a:defRPr sz="1798"/>
            </a:lvl4pPr>
            <a:lvl5pPr marL="3293142" indent="0">
              <a:buNone/>
              <a:defRPr sz="1798"/>
            </a:lvl5pPr>
            <a:lvl6pPr marL="4116427" indent="0">
              <a:buNone/>
              <a:defRPr sz="1798"/>
            </a:lvl6pPr>
            <a:lvl7pPr marL="4939713" indent="0">
              <a:buNone/>
              <a:defRPr sz="1798"/>
            </a:lvl7pPr>
            <a:lvl8pPr marL="5762993" indent="0">
              <a:buNone/>
              <a:defRPr sz="1798"/>
            </a:lvl8pPr>
            <a:lvl9pPr marL="6586284" indent="0">
              <a:buNone/>
              <a:defRPr sz="1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752608"/>
            <a:ext cx="14196060" cy="6362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8763025"/>
            <a:ext cx="14196060" cy="2088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30510502"/>
            <a:ext cx="3703320" cy="175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30510502"/>
            <a:ext cx="5554980" cy="175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30510502"/>
            <a:ext cx="3703320" cy="175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79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46571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645" indent="-411645" algn="l" defTabSz="1646571" rtl="0" eaLnBrk="1" latinLnBrk="0" hangingPunct="1">
        <a:lnSpc>
          <a:spcPct val="90000"/>
        </a:lnSpc>
        <a:spcBef>
          <a:spcPts val="1798"/>
        </a:spcBef>
        <a:buFont typeface="Arial" panose="020B0604020202020204" pitchFamily="34" charset="0"/>
        <a:buChar char="•"/>
        <a:defRPr sz="5039" kern="1200">
          <a:solidFill>
            <a:schemeClr val="tx1"/>
          </a:solidFill>
          <a:latin typeface="+mn-lt"/>
          <a:ea typeface="+mn-ea"/>
          <a:cs typeface="+mn-cs"/>
        </a:defRPr>
      </a:lvl1pPr>
      <a:lvl2pPr marL="1234930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4323" kern="1200">
          <a:solidFill>
            <a:schemeClr val="tx1"/>
          </a:solidFill>
          <a:latin typeface="+mn-lt"/>
          <a:ea typeface="+mn-ea"/>
          <a:cs typeface="+mn-cs"/>
        </a:defRPr>
      </a:lvl2pPr>
      <a:lvl3pPr marL="2058212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602" kern="1200">
          <a:solidFill>
            <a:schemeClr val="tx1"/>
          </a:solidFill>
          <a:latin typeface="+mn-lt"/>
          <a:ea typeface="+mn-ea"/>
          <a:cs typeface="+mn-cs"/>
        </a:defRPr>
      </a:lvl3pPr>
      <a:lvl4pPr marL="2881502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4pPr>
      <a:lvl5pPr marL="3704783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5pPr>
      <a:lvl6pPr marL="4528073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6pPr>
      <a:lvl7pPr marL="5351359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7pPr>
      <a:lvl8pPr marL="6174639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8pPr>
      <a:lvl9pPr marL="6997930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1pPr>
      <a:lvl2pPr marL="823285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2pPr>
      <a:lvl3pPr marL="1646571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3pPr>
      <a:lvl4pPr marL="2469856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4pPr>
      <a:lvl5pPr marL="3293142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5pPr>
      <a:lvl6pPr marL="4116427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6pPr>
      <a:lvl7pPr marL="4939713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7pPr>
      <a:lvl8pPr marL="5762993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8pPr>
      <a:lvl9pPr marL="6586284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 /><Relationship Id="rId3" Type="http://schemas.openxmlformats.org/officeDocument/2006/relationships/hyperlink" Target="https://scikit-learn.org/" TargetMode="External" /><Relationship Id="rId7" Type="http://schemas.openxmlformats.org/officeDocument/2006/relationships/image" Target="../media/image5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png" /><Relationship Id="rId11" Type="http://schemas.openxmlformats.org/officeDocument/2006/relationships/image" Target="../media/image9.png" /><Relationship Id="rId5" Type="http://schemas.openxmlformats.org/officeDocument/2006/relationships/image" Target="../media/image3.png" /><Relationship Id="rId10" Type="http://schemas.openxmlformats.org/officeDocument/2006/relationships/image" Target="../media/image8.jpeg" /><Relationship Id="rId4" Type="http://schemas.openxmlformats.org/officeDocument/2006/relationships/image" Target="../media/image2.png" /><Relationship Id="rId9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AF757CC-C832-3EB9-8642-C2DADE82A7D6}"/>
              </a:ext>
            </a:extLst>
          </p:cNvPr>
          <p:cNvSpPr/>
          <p:nvPr/>
        </p:nvSpPr>
        <p:spPr>
          <a:xfrm>
            <a:off x="-1" y="1"/>
            <a:ext cx="16459202" cy="269206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3" y="213958"/>
            <a:ext cx="15952717" cy="229053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-14207" y="12275776"/>
            <a:ext cx="16459203" cy="2919040"/>
          </a:xfrm>
          <a:prstGeom prst="rect">
            <a:avLst/>
          </a:prstGeom>
          <a:solidFill>
            <a:srgbClr val="FB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-4169" y="9341304"/>
            <a:ext cx="16459203" cy="2919040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-3" y="3495088"/>
            <a:ext cx="16459203" cy="2919040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19" name="Rectangle 18"/>
          <p:cNvSpPr/>
          <p:nvPr/>
        </p:nvSpPr>
        <p:spPr>
          <a:xfrm>
            <a:off x="-4" y="3490615"/>
            <a:ext cx="3261014" cy="5539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99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700850-254E-CEFB-BC41-4AE4951B636A}"/>
              </a:ext>
            </a:extLst>
          </p:cNvPr>
          <p:cNvSpPr/>
          <p:nvPr/>
        </p:nvSpPr>
        <p:spPr>
          <a:xfrm>
            <a:off x="-2" y="2719579"/>
            <a:ext cx="16459203" cy="77551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22" name="Rectangle 21"/>
          <p:cNvSpPr/>
          <p:nvPr/>
        </p:nvSpPr>
        <p:spPr>
          <a:xfrm>
            <a:off x="12231" y="9364034"/>
            <a:ext cx="1879890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99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42618" y="12298823"/>
            <a:ext cx="5908962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99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7EBDFB-488C-7F01-6765-9DA15C34FC9B}"/>
              </a:ext>
            </a:extLst>
          </p:cNvPr>
          <p:cNvSpPr txBox="1"/>
          <p:nvPr/>
        </p:nvSpPr>
        <p:spPr>
          <a:xfrm>
            <a:off x="691118" y="2875863"/>
            <a:ext cx="1550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Enhancing Rainfall Prediction Accuracy Using K-Nearest Neighbors(KNN) &amp; Linear Regression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62008D-D9AE-CC4A-00C7-D2C269A08BF0}"/>
              </a:ext>
            </a:extLst>
          </p:cNvPr>
          <p:cNvSpPr txBox="1"/>
          <p:nvPr/>
        </p:nvSpPr>
        <p:spPr>
          <a:xfrm>
            <a:off x="208208" y="13279123"/>
            <a:ext cx="14117391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0" y="6429561"/>
            <a:ext cx="16503985" cy="2919040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14204" y="14778836"/>
            <a:ext cx="16459203" cy="2919040"/>
          </a:xfrm>
          <a:prstGeom prst="rect">
            <a:avLst/>
          </a:prstGeom>
          <a:solidFill>
            <a:srgbClr val="D6F5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14204" y="18695549"/>
            <a:ext cx="16459203" cy="2919040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700850-254E-CEFB-BC41-4AE4951B636A}"/>
              </a:ext>
            </a:extLst>
          </p:cNvPr>
          <p:cNvSpPr/>
          <p:nvPr/>
        </p:nvSpPr>
        <p:spPr>
          <a:xfrm>
            <a:off x="12231" y="17691778"/>
            <a:ext cx="16459202" cy="97988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7EBDFB-488C-7F01-6765-9DA15C34FC9B}"/>
              </a:ext>
            </a:extLst>
          </p:cNvPr>
          <p:cNvSpPr txBox="1"/>
          <p:nvPr/>
        </p:nvSpPr>
        <p:spPr>
          <a:xfrm>
            <a:off x="-485618" y="17982069"/>
            <a:ext cx="155050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Enhancing Rainfall Prediction Accuracy Using Decision Tree &amp;  Linear Regression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14204" y="21642709"/>
            <a:ext cx="16459203" cy="4093637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-9801" y="25537422"/>
            <a:ext cx="16459203" cy="3492232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0" y="28894058"/>
            <a:ext cx="16459203" cy="4457223"/>
          </a:xfrm>
          <a:prstGeom prst="rect">
            <a:avLst/>
          </a:prstGeom>
          <a:solidFill>
            <a:srgbClr val="FB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-40440" y="31174572"/>
            <a:ext cx="16459203" cy="2417313"/>
          </a:xfrm>
          <a:prstGeom prst="rect">
            <a:avLst/>
          </a:prstGeom>
          <a:solidFill>
            <a:srgbClr val="D6F5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20" name="Rectangle 19"/>
          <p:cNvSpPr/>
          <p:nvPr/>
        </p:nvSpPr>
        <p:spPr>
          <a:xfrm>
            <a:off x="20867" y="6441150"/>
            <a:ext cx="5331519" cy="5454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99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231" y="14808528"/>
            <a:ext cx="3022889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99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62008D-D9AE-CC4A-00C7-D2C269A08BF0}"/>
              </a:ext>
            </a:extLst>
          </p:cNvPr>
          <p:cNvSpPr txBox="1"/>
          <p:nvPr/>
        </p:nvSpPr>
        <p:spPr>
          <a:xfrm>
            <a:off x="208208" y="15641253"/>
            <a:ext cx="147574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0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study utilized historical rainfall data from </a:t>
            </a:r>
            <a:r>
              <a:rPr lang="en-US" sz="2000" b="0" i="0" u="none" strike="noStrike">
                <a:solidFill>
                  <a:srgbClr val="2964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20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b="0" i="0" u="none" strike="noStrike">
                <a:solidFill>
                  <a:srgbClr val="2964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NOAA</a:t>
            </a:r>
            <a:r>
              <a:rPr lang="en-US" sz="20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applied models using </a:t>
            </a:r>
            <a:r>
              <a:rPr lang="en-US" sz="2000" b="0" i="0" u="none" strike="noStrike">
                <a:solidFill>
                  <a:srgbClr val="2964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Scikit-learn</a:t>
            </a:r>
            <a:r>
              <a:rPr lang="en-US" sz="20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b="0" i="0" u="none" strike="noStrike">
                <a:solidFill>
                  <a:srgbClr val="2964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sz="20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Jain et al. (2014) explored </a:t>
            </a:r>
            <a:r>
              <a:rPr lang="en-US" sz="2000" b="0" i="0" u="none" strike="noStrike">
                <a:solidFill>
                  <a:srgbClr val="2964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 and linear regression</a:t>
            </a:r>
            <a:r>
              <a:rPr lang="en-US" sz="20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rainfall prediction, while Sharma &amp; Sharma (2017) evaluated </a:t>
            </a:r>
            <a:r>
              <a:rPr lang="en-US" sz="2000" b="0" i="0" u="none" strike="noStrike">
                <a:solidFill>
                  <a:srgbClr val="2964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KNN and Naive Bayes</a:t>
            </a:r>
            <a:r>
              <a:rPr lang="en-US" sz="20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models. Nayak et al. (2017) provided a broad </a:t>
            </a:r>
            <a:r>
              <a:rPr lang="en-US" sz="2000" b="0" i="0" u="none" strike="noStrike">
                <a:solidFill>
                  <a:srgbClr val="2964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 of machine learning techniques</a:t>
            </a:r>
            <a:r>
              <a:rPr lang="en-US" sz="20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used in weather forecasting. Model accuracy was assessed using standard metrics, following guidelines from the </a:t>
            </a:r>
            <a:r>
              <a:rPr lang="en-US" sz="2000" b="0" i="0" u="none" strike="noStrike">
                <a:solidFill>
                  <a:srgbClr val="2964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 Meteorological Organization</a:t>
            </a:r>
            <a:r>
              <a:rPr lang="en-US" sz="20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br>
              <a:rPr lang="en-US" sz="2000"/>
            </a:br>
            <a:endParaRPr lang="en-IN" sz="2000" b="0">
              <a:effectLst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527" y="18718401"/>
            <a:ext cx="3261014" cy="5539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99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-4" y="25553984"/>
            <a:ext cx="1997099" cy="723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99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9" y="28889949"/>
            <a:ext cx="5908962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99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4169" y="21612310"/>
            <a:ext cx="5185062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99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0" y="31167929"/>
            <a:ext cx="3022889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99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62008D-D9AE-CC4A-00C7-D2C269A08BF0}"/>
              </a:ext>
            </a:extLst>
          </p:cNvPr>
          <p:cNvSpPr txBox="1"/>
          <p:nvPr/>
        </p:nvSpPr>
        <p:spPr>
          <a:xfrm>
            <a:off x="415672" y="31884339"/>
            <a:ext cx="15061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04800" algn="just" rtl="0">
              <a:buNone/>
            </a:pPr>
            <a:r>
              <a:rPr lang="en-US" sz="20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uses historical weather data from </a:t>
            </a:r>
            <a:r>
              <a:rPr lang="en-US" sz="2000" b="0" i="0" u="none" strike="noStrike">
                <a:solidFill>
                  <a:srgbClr val="2964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20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b="0" i="0" u="none" strike="noStrike">
                <a:solidFill>
                  <a:srgbClr val="2964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NOAA</a:t>
            </a:r>
            <a:r>
              <a:rPr lang="en-US" sz="20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implement Decision Tree and Linear Regression models for rainfall prediction. Model development and evaluation were carried out using </a:t>
            </a:r>
            <a:r>
              <a:rPr lang="en-US" sz="2000" b="0" i="0" u="none" strike="noStrike">
                <a:solidFill>
                  <a:srgbClr val="2964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Scikit-learn</a:t>
            </a:r>
            <a:r>
              <a:rPr lang="en-US" sz="20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b="0" i="0" u="none" strike="noStrike">
                <a:solidFill>
                  <a:srgbClr val="2964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sz="20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Jain et al. (2014) demonstrated the effectiveness of </a:t>
            </a:r>
            <a:r>
              <a:rPr lang="en-US" sz="2000" b="0" i="0" u="none" strike="noStrike">
                <a:solidFill>
                  <a:srgbClr val="2964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and neural networks</a:t>
            </a:r>
            <a:r>
              <a:rPr lang="en-US" sz="20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rainfall forecasting, while Nayak et al. (2017) reviewed </a:t>
            </a:r>
            <a:r>
              <a:rPr lang="en-US" sz="2000" b="0" i="0" u="none" strike="noStrike">
                <a:solidFill>
                  <a:srgbClr val="2964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</a:t>
            </a:r>
            <a:r>
              <a:rPr lang="en-US" sz="20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including Decision Trees for weather prediction. Methodological standards were guided by the </a:t>
            </a:r>
            <a:r>
              <a:rPr lang="en-US" sz="2000" b="0" i="0" u="none" strike="noStrike">
                <a:solidFill>
                  <a:srgbClr val="2964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 Meteorological Organization</a:t>
            </a:r>
            <a:r>
              <a:rPr lang="en-US" sz="20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165B44-7DDE-F00F-DFA5-3BD9E7D96B13}"/>
              </a:ext>
            </a:extLst>
          </p:cNvPr>
          <p:cNvSpPr txBox="1"/>
          <p:nvPr/>
        </p:nvSpPr>
        <p:spPr>
          <a:xfrm>
            <a:off x="9643463" y="1470940"/>
            <a:ext cx="6420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No: </a:t>
            </a:r>
            <a:r>
              <a:rPr lang="en-US"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192425221</a:t>
            </a:r>
          </a:p>
          <a:p>
            <a:pPr algn="r"/>
            <a:r>
              <a:rPr lang="en-US" sz="2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Name: </a:t>
            </a:r>
            <a:r>
              <a:rPr lang="en-IN"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.Devisri prasad</a:t>
            </a:r>
            <a:r>
              <a:rPr lang="en-US"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en-US" sz="2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Guided By </a:t>
            </a:r>
            <a:r>
              <a:rPr lang="en-IN" sz="2500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Dr. R</a:t>
            </a:r>
            <a:r>
              <a:rPr lang="en-IN"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avisankar</a:t>
            </a:r>
            <a:endParaRPr lang="en-IN" sz="25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29DE840-587F-5AA6-493B-102904A5E6A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08208" y="4376117"/>
            <a:ext cx="1578552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Rainfall prediction plays a vital role in agriculture, disaster management,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study focuses on using K-Nearest Neighbors (KNN) and Linear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Regression for improved prediction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Historical weather data is utilized to train and evaluate the models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reliable forecasting.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46609DF-31DF-7CAA-EAC1-11651A1AC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8880" y="6862438"/>
            <a:ext cx="14351274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Historical weather data was collected and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preprocessed by handling missing values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normalizing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 and Linear Regression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developed and tuned for rainfall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78854FC8-D93A-9AD7-C1B2-6559A6EADCB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5523" y="13317090"/>
            <a:ext cx="1589089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KNN and Linear Regression showed potential in predicting rainfall, with KNN capturing non-linear patterns better.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 provided interpretability but was limited by assuming linear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Combining these approaches can enhance prediction accuracy, aiding better weather forecasting and decision-making.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3D17B69B-BC57-CA10-85AE-D56512621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08716"/>
            <a:ext cx="1589240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rainfall prediction is vital for agriculture and disaster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study uses Decision Tree and Linear Regression models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improve prediction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Historical weather data is analyzed to capture both linear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complex rainfall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AD6CC5B2-BDB0-D23B-2413-B4BF9535F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9547" y="22359536"/>
            <a:ext cx="1625099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Historical weather data with features like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perature, humidity, and rainfall was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collected.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included handling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missing values, encoding, and feature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C1732371-8A75-78DC-8A94-C2CAF2EC3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08" y="29847365"/>
            <a:ext cx="1596190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effectively captured non-linear rainfall patterns, while Linear Regression modeled linear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Combining both methods improved overall prediction accuracy compared to using either model alone.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findings support the use of hybrid approaches for more reliable rainfall forecasting and better resource planning</a:t>
            </a:r>
          </a:p>
        </p:txBody>
      </p:sp>
      <p:pic>
        <p:nvPicPr>
          <p:cNvPr id="7" name="Picture 6" descr="A blue rectangular shapes with black text&#10;&#10;AI-generated content may be incorrect.">
            <a:extLst>
              <a:ext uri="{FF2B5EF4-FFF2-40B4-BE49-F238E27FC236}">
                <a16:creationId xmlns:a16="http://schemas.microsoft.com/office/drawing/2014/main" id="{FAA178B2-3512-039B-4C51-6E6297A12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27" y="10170815"/>
            <a:ext cx="3725547" cy="1898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8BBFF9-F11B-021B-8DA0-F60E22FF9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10144332"/>
            <a:ext cx="9143999" cy="19245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4239CB-F016-D132-6707-2D672A7973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0893" y="26419262"/>
            <a:ext cx="10629900" cy="2312386"/>
          </a:xfrm>
          <a:prstGeom prst="rect">
            <a:avLst/>
          </a:prstGeom>
        </p:spPr>
      </p:pic>
      <p:pic>
        <p:nvPicPr>
          <p:cNvPr id="11" name="Picture 10" descr="A graph of a bar chart">
            <a:extLst>
              <a:ext uri="{FF2B5EF4-FFF2-40B4-BE49-F238E27FC236}">
                <a16:creationId xmlns:a16="http://schemas.microsoft.com/office/drawing/2014/main" id="{A6D85C53-DDC7-F913-9185-11443394C4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652" y="26439469"/>
            <a:ext cx="4668363" cy="2272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DC8878-2CE9-1BE7-ECA8-416CA6C362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635" y="3637409"/>
            <a:ext cx="5504714" cy="26425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5EF87A-416D-C228-BC2F-9418A10B39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" y="22285087"/>
            <a:ext cx="11114185" cy="315763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09EF9D7-56D8-1B6A-63B4-B098EC9E82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30" y="18807282"/>
            <a:ext cx="6122905" cy="272906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466A6FB-8914-309A-B342-90E14290F7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8" y="7014897"/>
            <a:ext cx="9662622" cy="224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1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devisripprasad05@gmail.com</cp:lastModifiedBy>
  <cp:revision>2</cp:revision>
  <dcterms:created xsi:type="dcterms:W3CDTF">2023-04-19T08:35:46Z</dcterms:created>
  <dcterms:modified xsi:type="dcterms:W3CDTF">2025-05-30T20:45:39Z</dcterms:modified>
</cp:coreProperties>
</file>