
<file path=[Content_Types].xml><?xml version="1.0" encoding="utf-8"?>
<Types xmlns="http://schemas.openxmlformats.org/package/2006/content-types">
  <Default ContentType="application/xml" Extension="xml"/>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sp>
        <p:nvSpPr>
          <p:cNvPr id="31" name="Google Shape;31;p5"/>
          <p:cNvSpPr/>
          <p:nvPr/>
        </p:nvSpPr>
        <p:spPr>
          <a:xfrm>
            <a:off x="7217006" y="0"/>
            <a:ext cx="1927002" cy="51435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32" name="Google Shape;32;p5"/>
          <p:cNvSpPr/>
          <p:nvPr/>
        </p:nvSpPr>
        <p:spPr>
          <a:xfrm>
            <a:off x="7366595" y="0"/>
            <a:ext cx="1777412" cy="51435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33" name="Google Shape;33;p5"/>
          <p:cNvSpPr/>
          <p:nvPr/>
        </p:nvSpPr>
        <p:spPr>
          <a:xfrm>
            <a:off x="7765453" y="0"/>
            <a:ext cx="1378552"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34" name="Google Shape;34;p5"/>
          <p:cNvSpPr txBox="1">
            <a:spLocks noGrp="1"/>
          </p:cNvSpPr>
          <p:nvPr>
            <p:ph type="title"/>
          </p:nvPr>
        </p:nvSpPr>
        <p:spPr>
          <a:xfrm>
            <a:off x="779100" y="836000"/>
            <a:ext cx="69621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5" name="Google Shape;35;p5"/>
          <p:cNvSpPr txBox="1">
            <a:spLocks noGrp="1"/>
          </p:cNvSpPr>
          <p:nvPr>
            <p:ph type="body" idx="1"/>
          </p:nvPr>
        </p:nvSpPr>
        <p:spPr>
          <a:xfrm>
            <a:off x="779100" y="1492425"/>
            <a:ext cx="6962100" cy="28953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36" name="Google Shape;3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7"/>
        <p:cNvGrpSpPr/>
        <p:nvPr/>
      </p:nvGrpSpPr>
      <p:grpSpPr>
        <a:xfrm>
          <a:off x="0" y="0"/>
          <a:ext cx="0" cy="0"/>
          <a:chOff x="0" y="0"/>
          <a:chExt cx="0" cy="0"/>
        </a:xfrm>
      </p:grpSpPr>
      <p:sp>
        <p:nvSpPr>
          <p:cNvPr id="38" name="Google Shape;38;p6"/>
          <p:cNvSpPr/>
          <p:nvPr/>
        </p:nvSpPr>
        <p:spPr>
          <a:xfrm>
            <a:off x="7217006" y="0"/>
            <a:ext cx="1927002" cy="51435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39" name="Google Shape;39;p6"/>
          <p:cNvSpPr/>
          <p:nvPr/>
        </p:nvSpPr>
        <p:spPr>
          <a:xfrm>
            <a:off x="7366595" y="0"/>
            <a:ext cx="1777412" cy="51435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40" name="Google Shape;40;p6"/>
          <p:cNvSpPr/>
          <p:nvPr/>
        </p:nvSpPr>
        <p:spPr>
          <a:xfrm>
            <a:off x="7765453" y="0"/>
            <a:ext cx="1378552"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41" name="Google Shape;41;p6"/>
          <p:cNvSpPr txBox="1">
            <a:spLocks noGrp="1"/>
          </p:cNvSpPr>
          <p:nvPr>
            <p:ph type="title"/>
          </p:nvPr>
        </p:nvSpPr>
        <p:spPr>
          <a:xfrm>
            <a:off x="779100" y="836000"/>
            <a:ext cx="69621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2" name="Google Shape;42;p6"/>
          <p:cNvSpPr txBox="1">
            <a:spLocks noGrp="1"/>
          </p:cNvSpPr>
          <p:nvPr>
            <p:ph type="body" idx="1"/>
          </p:nvPr>
        </p:nvSpPr>
        <p:spPr>
          <a:xfrm>
            <a:off x="779100" y="1492425"/>
            <a:ext cx="3252900" cy="29217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43" name="Google Shape;43;p6"/>
          <p:cNvSpPr txBox="1">
            <a:spLocks noGrp="1"/>
          </p:cNvSpPr>
          <p:nvPr>
            <p:ph type="body" idx="2"/>
          </p:nvPr>
        </p:nvSpPr>
        <p:spPr>
          <a:xfrm>
            <a:off x="4488203" y="1492425"/>
            <a:ext cx="3252900" cy="29217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44" name="Google Shape;44;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9100" y="836000"/>
            <a:ext cx="69621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1pPr>
            <a:lvl2pPr lvl="1"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2pPr>
            <a:lvl3pPr lvl="2"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3pPr>
            <a:lvl4pPr lvl="3"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4pPr>
            <a:lvl5pPr lvl="4"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5pPr>
            <a:lvl6pPr lvl="5"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6pPr>
            <a:lvl7pPr lvl="6"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7pPr>
            <a:lvl8pPr lvl="7"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8pPr>
            <a:lvl9pPr lvl="8"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9pPr>
          </a:lstStyle>
          <a:p>
            <a:endParaRPr/>
          </a:p>
        </p:txBody>
      </p:sp>
      <p:sp>
        <p:nvSpPr>
          <p:cNvPr id="7" name="Google Shape;7;p1"/>
          <p:cNvSpPr txBox="1">
            <a:spLocks noGrp="1"/>
          </p:cNvSpPr>
          <p:nvPr>
            <p:ph type="body" idx="1"/>
          </p:nvPr>
        </p:nvSpPr>
        <p:spPr>
          <a:xfrm>
            <a:off x="779100" y="1492425"/>
            <a:ext cx="6962100" cy="28953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4"/>
              </a:buClr>
              <a:buSzPts val="2400"/>
              <a:buFont typeface="Fira Sans Light"/>
              <a:buChar char="●"/>
              <a:defRPr sz="2400">
                <a:solidFill>
                  <a:schemeClr val="dk1"/>
                </a:solidFill>
                <a:latin typeface="Fira Sans Light"/>
                <a:ea typeface="Fira Sans Light"/>
                <a:cs typeface="Fira Sans Light"/>
                <a:sym typeface="Fira Sans Light"/>
              </a:defRPr>
            </a:lvl1pPr>
            <a:lvl2pPr marL="914400" lvl="1" indent="-381000" rtl="0">
              <a:lnSpc>
                <a:spcPct val="115000"/>
              </a:lnSpc>
              <a:spcBef>
                <a:spcPts val="800"/>
              </a:spcBef>
              <a:spcAft>
                <a:spcPts val="0"/>
              </a:spcAft>
              <a:buClr>
                <a:schemeClr val="accent5"/>
              </a:buClr>
              <a:buSzPts val="2400"/>
              <a:buFont typeface="Fira Sans Light"/>
              <a:buChar char="○"/>
              <a:defRPr sz="2400">
                <a:solidFill>
                  <a:schemeClr val="dk1"/>
                </a:solidFill>
                <a:latin typeface="Fira Sans Light"/>
                <a:ea typeface="Fira Sans Light"/>
                <a:cs typeface="Fira Sans Light"/>
                <a:sym typeface="Fira Sans Light"/>
              </a:defRPr>
            </a:lvl2pPr>
            <a:lvl3pPr marL="1371600" lvl="2" indent="-381000" rtl="0">
              <a:lnSpc>
                <a:spcPct val="115000"/>
              </a:lnSpc>
              <a:spcBef>
                <a:spcPts val="800"/>
              </a:spcBef>
              <a:spcAft>
                <a:spcPts val="0"/>
              </a:spcAft>
              <a:buClr>
                <a:schemeClr val="accent6"/>
              </a:buClr>
              <a:buSzPts val="2400"/>
              <a:buFont typeface="Fira Sans Light"/>
              <a:buChar char="■"/>
              <a:defRPr sz="2400">
                <a:solidFill>
                  <a:schemeClr val="dk1"/>
                </a:solidFill>
                <a:latin typeface="Fira Sans Light"/>
                <a:ea typeface="Fira Sans Light"/>
                <a:cs typeface="Fira Sans Light"/>
                <a:sym typeface="Fira Sans Light"/>
              </a:defRPr>
            </a:lvl3pPr>
            <a:lvl4pPr marL="1828800" lvl="3"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4pPr>
            <a:lvl5pPr marL="2286000" lvl="4"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5pPr>
            <a:lvl6pPr marL="2743200" lvl="5"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6pPr>
            <a:lvl7pPr marL="3200400" lvl="6"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7pPr>
            <a:lvl8pPr marL="3657600" lvl="7"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8pPr>
            <a:lvl9pPr marL="4114800" lvl="8" indent="-381000" rtl="0">
              <a:lnSpc>
                <a:spcPct val="115000"/>
              </a:lnSpc>
              <a:spcBef>
                <a:spcPts val="800"/>
              </a:spcBef>
              <a:spcAft>
                <a:spcPts val="80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lt1"/>
                </a:solidFill>
                <a:latin typeface="Fira Sans SemiBold"/>
                <a:ea typeface="Fira Sans SemiBold"/>
                <a:cs typeface="Fira Sans SemiBold"/>
                <a:sym typeface="Fira Sans SemiBold"/>
              </a:defRPr>
            </a:lvl1pPr>
            <a:lvl2pPr lvl="1" algn="r" rtl="0">
              <a:buNone/>
              <a:defRPr sz="1300">
                <a:solidFill>
                  <a:schemeClr val="lt1"/>
                </a:solidFill>
                <a:latin typeface="Fira Sans SemiBold"/>
                <a:ea typeface="Fira Sans SemiBold"/>
                <a:cs typeface="Fira Sans SemiBold"/>
                <a:sym typeface="Fira Sans SemiBold"/>
              </a:defRPr>
            </a:lvl2pPr>
            <a:lvl3pPr lvl="2" algn="r" rtl="0">
              <a:buNone/>
              <a:defRPr sz="1300">
                <a:solidFill>
                  <a:schemeClr val="lt1"/>
                </a:solidFill>
                <a:latin typeface="Fira Sans SemiBold"/>
                <a:ea typeface="Fira Sans SemiBold"/>
                <a:cs typeface="Fira Sans SemiBold"/>
                <a:sym typeface="Fira Sans SemiBold"/>
              </a:defRPr>
            </a:lvl3pPr>
            <a:lvl4pPr lvl="3" algn="r" rtl="0">
              <a:buNone/>
              <a:defRPr sz="1300">
                <a:solidFill>
                  <a:schemeClr val="lt1"/>
                </a:solidFill>
                <a:latin typeface="Fira Sans SemiBold"/>
                <a:ea typeface="Fira Sans SemiBold"/>
                <a:cs typeface="Fira Sans SemiBold"/>
                <a:sym typeface="Fira Sans SemiBold"/>
              </a:defRPr>
            </a:lvl4pPr>
            <a:lvl5pPr lvl="4" algn="r" rtl="0">
              <a:buNone/>
              <a:defRPr sz="1300">
                <a:solidFill>
                  <a:schemeClr val="lt1"/>
                </a:solidFill>
                <a:latin typeface="Fira Sans SemiBold"/>
                <a:ea typeface="Fira Sans SemiBold"/>
                <a:cs typeface="Fira Sans SemiBold"/>
                <a:sym typeface="Fira Sans SemiBold"/>
              </a:defRPr>
            </a:lvl5pPr>
            <a:lvl6pPr lvl="5" algn="r" rtl="0">
              <a:buNone/>
              <a:defRPr sz="1300">
                <a:solidFill>
                  <a:schemeClr val="lt1"/>
                </a:solidFill>
                <a:latin typeface="Fira Sans SemiBold"/>
                <a:ea typeface="Fira Sans SemiBold"/>
                <a:cs typeface="Fira Sans SemiBold"/>
                <a:sym typeface="Fira Sans SemiBold"/>
              </a:defRPr>
            </a:lvl6pPr>
            <a:lvl7pPr lvl="6" algn="r" rtl="0">
              <a:buNone/>
              <a:defRPr sz="1300">
                <a:solidFill>
                  <a:schemeClr val="lt1"/>
                </a:solidFill>
                <a:latin typeface="Fira Sans SemiBold"/>
                <a:ea typeface="Fira Sans SemiBold"/>
                <a:cs typeface="Fira Sans SemiBold"/>
                <a:sym typeface="Fira Sans SemiBold"/>
              </a:defRPr>
            </a:lvl7pPr>
            <a:lvl8pPr lvl="7" algn="r" rtl="0">
              <a:buNone/>
              <a:defRPr sz="1300">
                <a:solidFill>
                  <a:schemeClr val="lt1"/>
                </a:solidFill>
                <a:latin typeface="Fira Sans SemiBold"/>
                <a:ea typeface="Fira Sans SemiBold"/>
                <a:cs typeface="Fira Sans SemiBold"/>
                <a:sym typeface="Fira Sans SemiBold"/>
              </a:defRPr>
            </a:lvl8pPr>
            <a:lvl9pPr lvl="8" algn="r" rtl="0">
              <a:buNone/>
              <a:defRPr sz="1300">
                <a:solidFill>
                  <a:schemeClr val="lt1"/>
                </a:solidFill>
                <a:latin typeface="Fira Sans SemiBold"/>
                <a:ea typeface="Fira Sans SemiBold"/>
                <a:cs typeface="Fira Sans SemiBold"/>
                <a:sym typeface="Fira Sans SemiBold"/>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dk1"/>
            </a:gs>
          </a:gsLst>
          <a:lin ang="0" scaled="0"/>
        </a:gradFill>
        <a:effectLst/>
      </p:bgPr>
    </p:bg>
    <p:spTree>
      <p:nvGrpSpPr>
        <p:cNvPr id="1" name="Shape 318"/>
        <p:cNvGrpSpPr/>
        <p:nvPr/>
      </p:nvGrpSpPr>
      <p:grpSpPr>
        <a:xfrm>
          <a:off x="0" y="0"/>
          <a:ext cx="0" cy="0"/>
          <a:chOff x="0" y="0"/>
          <a:chExt cx="0" cy="0"/>
        </a:xfrm>
      </p:grpSpPr>
      <p:sp>
        <p:nvSpPr>
          <p:cNvPr id="8" name="Title 7"/>
          <p:cNvSpPr>
            <a:spLocks noGrp="1"/>
          </p:cNvSpPr>
          <p:nvPr>
            <p:ph type="title"/>
          </p:nvPr>
        </p:nvSpPr>
        <p:spPr>
          <a:xfrm>
            <a:off x="457200" y="133350"/>
            <a:ext cx="6962100" cy="838200"/>
          </a:xfrm>
        </p:spPr>
        <p:txBody>
          <a:bodyPr/>
          <a:lstStyle/>
          <a:p>
            <a:r>
              <a:rPr lang="en-US" sz="4400" b="1" i="1" u="sng" dirty="0" smtClean="0">
                <a:solidFill>
                  <a:schemeClr val="bg1"/>
                </a:solidFill>
              </a:rPr>
              <a:t>HILL CIPHER</a:t>
            </a:r>
            <a:endParaRPr lang="en-US" sz="4400" b="1" i="1" u="sng" dirty="0">
              <a:solidFill>
                <a:schemeClr val="bg1"/>
              </a:solidFill>
            </a:endParaRPr>
          </a:p>
        </p:txBody>
      </p:sp>
      <p:sp>
        <p:nvSpPr>
          <p:cNvPr id="9" name="Text Placeholder 8"/>
          <p:cNvSpPr>
            <a:spLocks noGrp="1"/>
          </p:cNvSpPr>
          <p:nvPr>
            <p:ph type="body" idx="1"/>
          </p:nvPr>
        </p:nvSpPr>
        <p:spPr>
          <a:xfrm>
            <a:off x="779100" y="1200150"/>
            <a:ext cx="6962100" cy="3943349"/>
          </a:xfrm>
        </p:spPr>
        <p:txBody>
          <a:bodyPr/>
          <a:lstStyle/>
          <a:p>
            <a:r>
              <a:rPr lang="en-US" sz="1800" b="1" i="1" dirty="0" smtClean="0">
                <a:solidFill>
                  <a:schemeClr val="bg1"/>
                </a:solidFill>
                <a:ea typeface="+mn-lt"/>
                <a:cs typeface="+mn-lt"/>
              </a:rPr>
              <a:t>As time progressed, the study of cryptography began to involve higher level mathematics. With this more advanced math came more advanced ciphers based on the idea of encryption and decryption keys. Encryption keys are a special value or set of values used in an encryption algorithm to convert a plaintext into a cipher text. A decryption key is the opposite. One encryption scheme that utilizes more advanced mathematics, as well as encryption and decryption keys is a cipher from 1929 called the Hill cipher. The Hill cipher is based on matrix multiplication and is a lot more secure than the Caesar cipher that was previously discussed.</a:t>
            </a:r>
            <a:endParaRPr lang="en-US" sz="1800" b="1" i="1" dirty="0">
              <a:solidFill>
                <a:schemeClr val="bg1"/>
              </a:solidFill>
            </a:endParaRPr>
          </a:p>
        </p:txBody>
      </p:sp>
      <p:sp>
        <p:nvSpPr>
          <p:cNvPr id="319" name="Google Shape;319;p32"/>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dk1"/>
            </a:gs>
          </a:gsLst>
          <a:lin ang="0" scaled="0"/>
        </a:gradFill>
        <a:effectLst/>
      </p:bgPr>
    </p:bg>
    <p:spTree>
      <p:nvGrpSpPr>
        <p:cNvPr id="1" name="Shape 318"/>
        <p:cNvGrpSpPr/>
        <p:nvPr/>
      </p:nvGrpSpPr>
      <p:grpSpPr>
        <a:xfrm>
          <a:off x="0" y="0"/>
          <a:ext cx="0" cy="0"/>
          <a:chOff x="0" y="0"/>
          <a:chExt cx="0" cy="0"/>
        </a:xfrm>
      </p:grpSpPr>
      <p:sp>
        <p:nvSpPr>
          <p:cNvPr id="8" name="Title 7"/>
          <p:cNvSpPr>
            <a:spLocks noGrp="1"/>
          </p:cNvSpPr>
          <p:nvPr>
            <p:ph type="title"/>
          </p:nvPr>
        </p:nvSpPr>
        <p:spPr>
          <a:xfrm>
            <a:off x="228600" y="133350"/>
            <a:ext cx="6962100" cy="609600"/>
          </a:xfrm>
        </p:spPr>
        <p:txBody>
          <a:bodyPr/>
          <a:lstStyle/>
          <a:p>
            <a:r>
              <a:rPr lang="en-US" sz="4400" b="1" i="1" u="sng" dirty="0" smtClean="0">
                <a:solidFill>
                  <a:schemeClr val="bg1"/>
                </a:solidFill>
              </a:rPr>
              <a:t>Encoding Hill Cipher</a:t>
            </a:r>
            <a:r>
              <a:rPr lang="en-US" sz="4400" dirty="0" smtClean="0"/>
              <a:t> </a:t>
            </a:r>
            <a:endParaRPr lang="en-US" sz="4400" b="1" i="1" u="sng" dirty="0">
              <a:solidFill>
                <a:schemeClr val="bg1"/>
              </a:solidFill>
            </a:endParaRPr>
          </a:p>
        </p:txBody>
      </p:sp>
      <p:sp>
        <p:nvSpPr>
          <p:cNvPr id="9" name="Text Placeholder 8"/>
          <p:cNvSpPr>
            <a:spLocks noGrp="1"/>
          </p:cNvSpPr>
          <p:nvPr>
            <p:ph type="body" idx="1"/>
          </p:nvPr>
        </p:nvSpPr>
        <p:spPr>
          <a:xfrm>
            <a:off x="457200" y="971551"/>
            <a:ext cx="6962100" cy="1371599"/>
          </a:xfrm>
        </p:spPr>
        <p:txBody>
          <a:bodyPr/>
          <a:lstStyle/>
          <a:p>
            <a:r>
              <a:rPr lang="en-US" sz="1800" b="1" i="1" dirty="0" smtClean="0">
                <a:solidFill>
                  <a:schemeClr val="bg1"/>
                </a:solidFill>
                <a:ea typeface="+mn-lt"/>
                <a:cs typeface="+mn-lt"/>
              </a:rPr>
              <a:t>Convert letters into numbers</a:t>
            </a:r>
            <a:endParaRPr lang="en-US" sz="1800" b="1" i="1" dirty="0" smtClean="0">
              <a:solidFill>
                <a:schemeClr val="bg1"/>
              </a:solidFill>
            </a:endParaRPr>
          </a:p>
          <a:p>
            <a:r>
              <a:rPr lang="en-US" sz="1800" b="1" i="1" dirty="0" smtClean="0">
                <a:solidFill>
                  <a:schemeClr val="bg1"/>
                </a:solidFill>
                <a:ea typeface="+mn-lt"/>
                <a:cs typeface="+mn-lt"/>
              </a:rPr>
              <a:t>Write message into blocks (matrices) of two</a:t>
            </a:r>
          </a:p>
          <a:p>
            <a:r>
              <a:rPr lang="en-US" sz="1800" b="1" i="1" dirty="0" smtClean="0">
                <a:solidFill>
                  <a:schemeClr val="bg1"/>
                </a:solidFill>
                <a:ea typeface="+mn-lt"/>
                <a:cs typeface="+mn-lt"/>
              </a:rPr>
              <a:t>Multiply decoding matrix A with the vectors</a:t>
            </a:r>
          </a:p>
          <a:p>
            <a:r>
              <a:rPr lang="en-US" sz="1800" b="1" i="1" dirty="0" smtClean="0">
                <a:solidFill>
                  <a:schemeClr val="bg1"/>
                </a:solidFill>
                <a:ea typeface="+mn-lt"/>
                <a:cs typeface="+mn-lt"/>
              </a:rPr>
              <a:t>Convert numbers into letters</a:t>
            </a:r>
            <a:endParaRPr lang="en-US" sz="1800" b="1" i="1" dirty="0" smtClean="0">
              <a:solidFill>
                <a:schemeClr val="bg1"/>
              </a:solidFill>
            </a:endParaRPr>
          </a:p>
          <a:p>
            <a:endParaRPr lang="en-US" b="1" i="1" dirty="0">
              <a:solidFill>
                <a:schemeClr val="bg1"/>
              </a:solidFill>
            </a:endParaRPr>
          </a:p>
        </p:txBody>
      </p:sp>
      <p:sp>
        <p:nvSpPr>
          <p:cNvPr id="319" name="Google Shape;319;p32"/>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
        <p:nvSpPr>
          <p:cNvPr id="5" name="TextBox 4"/>
          <p:cNvSpPr txBox="1"/>
          <p:nvPr/>
        </p:nvSpPr>
        <p:spPr>
          <a:xfrm>
            <a:off x="0" y="2495550"/>
            <a:ext cx="5410200" cy="707886"/>
          </a:xfrm>
          <a:prstGeom prst="rect">
            <a:avLst/>
          </a:prstGeom>
          <a:noFill/>
        </p:spPr>
        <p:txBody>
          <a:bodyPr wrap="square" rtlCol="0">
            <a:spAutoFit/>
          </a:bodyPr>
          <a:lstStyle/>
          <a:p>
            <a:r>
              <a:rPr lang="en-US" sz="4000" b="1" i="1" u="sng" dirty="0" smtClean="0">
                <a:solidFill>
                  <a:schemeClr val="bg1"/>
                </a:solidFill>
              </a:rPr>
              <a:t>Decoding Hill Cipher</a:t>
            </a:r>
            <a:endParaRPr lang="en-US" sz="4000" dirty="0"/>
          </a:p>
        </p:txBody>
      </p:sp>
      <p:sp>
        <p:nvSpPr>
          <p:cNvPr id="6" name="TextBox 5"/>
          <p:cNvSpPr txBox="1"/>
          <p:nvPr/>
        </p:nvSpPr>
        <p:spPr>
          <a:xfrm>
            <a:off x="381000" y="3409950"/>
            <a:ext cx="5257800" cy="1631216"/>
          </a:xfrm>
          <a:prstGeom prst="rect">
            <a:avLst/>
          </a:prstGeom>
          <a:noFill/>
        </p:spPr>
        <p:txBody>
          <a:bodyPr wrap="square" rtlCol="0">
            <a:spAutoFit/>
          </a:bodyPr>
          <a:lstStyle/>
          <a:p>
            <a:r>
              <a:rPr lang="en-US" sz="2000" b="1" i="1" dirty="0" smtClean="0">
                <a:solidFill>
                  <a:schemeClr val="bg1"/>
                </a:solidFill>
                <a:ea typeface="+mn-lt"/>
                <a:cs typeface="+mn-lt"/>
              </a:rPr>
              <a:t>Convert numbers into letters</a:t>
            </a:r>
          </a:p>
          <a:p>
            <a:r>
              <a:rPr lang="en-US" sz="2000" b="1" i="1" dirty="0" smtClean="0">
                <a:solidFill>
                  <a:schemeClr val="bg1"/>
                </a:solidFill>
                <a:ea typeface="+mn-lt"/>
                <a:cs typeface="+mn-lt"/>
              </a:rPr>
              <a:t>Multiply decoding matrix 𝐴 −1 with the vectors</a:t>
            </a:r>
          </a:p>
          <a:p>
            <a:r>
              <a:rPr lang="en-US" sz="2000" b="1" i="1" dirty="0" smtClean="0">
                <a:solidFill>
                  <a:schemeClr val="bg1"/>
                </a:solidFill>
                <a:ea typeface="+mn-lt"/>
                <a:cs typeface="+mn-lt"/>
              </a:rPr>
              <a:t>Convert numbers into letters</a:t>
            </a:r>
          </a:p>
          <a:p>
            <a:r>
              <a:rPr lang="en-US" sz="2000" b="1" i="1" dirty="0" smtClean="0">
                <a:solidFill>
                  <a:schemeClr val="bg1"/>
                </a:solidFill>
                <a:ea typeface="+mn-lt"/>
                <a:cs typeface="+mn-lt"/>
              </a:rPr>
              <a:t>Worksheet on encoding and decoding!</a:t>
            </a:r>
            <a:endParaRPr lang="en-US" sz="2000" b="1" i="1" dirty="0" smtClean="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dk1"/>
            </a:gs>
          </a:gsLst>
          <a:lin ang="0" scaled="0"/>
        </a:gradFill>
        <a:effectLst/>
      </p:bgPr>
    </p:bg>
    <p:spTree>
      <p:nvGrpSpPr>
        <p:cNvPr id="1" name="Shape 318"/>
        <p:cNvGrpSpPr/>
        <p:nvPr/>
      </p:nvGrpSpPr>
      <p:grpSpPr>
        <a:xfrm>
          <a:off x="0" y="0"/>
          <a:ext cx="0" cy="0"/>
          <a:chOff x="0" y="0"/>
          <a:chExt cx="0" cy="0"/>
        </a:xfrm>
      </p:grpSpPr>
      <p:sp>
        <p:nvSpPr>
          <p:cNvPr id="8" name="Title 7"/>
          <p:cNvSpPr>
            <a:spLocks noGrp="1"/>
          </p:cNvSpPr>
          <p:nvPr>
            <p:ph type="title"/>
          </p:nvPr>
        </p:nvSpPr>
        <p:spPr>
          <a:xfrm>
            <a:off x="457200" y="133350"/>
            <a:ext cx="6962100" cy="457200"/>
          </a:xfrm>
        </p:spPr>
        <p:txBody>
          <a:bodyPr/>
          <a:lstStyle/>
          <a:p>
            <a:r>
              <a:rPr lang="en-US" sz="4400" b="1" i="1" u="sng" dirty="0" smtClean="0">
                <a:solidFill>
                  <a:schemeClr val="bg1"/>
                </a:solidFill>
              </a:rPr>
              <a:t>EXAMPLE</a:t>
            </a:r>
            <a:r>
              <a:rPr lang="en-US" sz="4400" b="1" i="1" u="sng" dirty="0" smtClean="0">
                <a:solidFill>
                  <a:schemeClr val="bg1"/>
                </a:solidFill>
              </a:rPr>
              <a:t> </a:t>
            </a:r>
            <a:r>
              <a:rPr lang="en-US" sz="4400" dirty="0" smtClean="0"/>
              <a:t> </a:t>
            </a:r>
            <a:endParaRPr lang="en-US" sz="4400" b="1" i="1" u="sng" dirty="0">
              <a:solidFill>
                <a:schemeClr val="bg1"/>
              </a:solidFill>
            </a:endParaRPr>
          </a:p>
        </p:txBody>
      </p:sp>
      <p:sp>
        <p:nvSpPr>
          <p:cNvPr id="9" name="Text Placeholder 8"/>
          <p:cNvSpPr>
            <a:spLocks noGrp="1"/>
          </p:cNvSpPr>
          <p:nvPr>
            <p:ph type="body" idx="1"/>
          </p:nvPr>
        </p:nvSpPr>
        <p:spPr>
          <a:xfrm>
            <a:off x="304800" y="514350"/>
            <a:ext cx="7315200" cy="4629150"/>
          </a:xfrm>
        </p:spPr>
        <p:txBody>
          <a:bodyPr/>
          <a:lstStyle/>
          <a:p>
            <a:pPr fontAlgn="base"/>
            <a:r>
              <a:rPr lang="en-US" sz="1800" dirty="0" smtClean="0">
                <a:solidFill>
                  <a:schemeClr val="bg1"/>
                </a:solidFill>
              </a:rPr>
              <a:t>Encryption</a:t>
            </a:r>
          </a:p>
          <a:p>
            <a:pPr fontAlgn="base"/>
            <a:r>
              <a:rPr lang="en-US" sz="1800" dirty="0" smtClean="0">
                <a:solidFill>
                  <a:schemeClr val="bg1"/>
                </a:solidFill>
              </a:rPr>
              <a:t>We have to encrypt the message ‘ACT’ (n=3).The key is ‘GYBNQKURP’ which can be written as the </a:t>
            </a:r>
            <a:r>
              <a:rPr lang="en-US" sz="1800" dirty="0" err="1" smtClean="0">
                <a:solidFill>
                  <a:schemeClr val="bg1"/>
                </a:solidFill>
              </a:rPr>
              <a:t>nxn</a:t>
            </a:r>
            <a:r>
              <a:rPr lang="en-US" sz="1800" dirty="0" smtClean="0">
                <a:solidFill>
                  <a:schemeClr val="bg1"/>
                </a:solidFill>
              </a:rPr>
              <a:t> matrix: </a:t>
            </a:r>
            <a:endParaRPr lang="en-US" sz="1800" dirty="0" smtClean="0">
              <a:solidFill>
                <a:schemeClr val="bg1"/>
              </a:solidFill>
            </a:endParaRPr>
          </a:p>
          <a:p>
            <a:pPr fontAlgn="base"/>
            <a:endParaRPr lang="en-US" sz="1800" dirty="0" smtClean="0"/>
          </a:p>
          <a:p>
            <a:pPr lvl="2"/>
            <a:endParaRPr lang="en-US" b="1" i="1" dirty="0" smtClean="0">
              <a:solidFill>
                <a:schemeClr val="bg1"/>
              </a:solidFill>
            </a:endParaRPr>
          </a:p>
          <a:p>
            <a:endParaRPr lang="en-US" b="1" i="1" dirty="0" smtClean="0">
              <a:solidFill>
                <a:schemeClr val="bg1"/>
              </a:solidFill>
            </a:endParaRPr>
          </a:p>
          <a:p>
            <a:endParaRPr lang="en-US" b="1" i="1" dirty="0" smtClean="0">
              <a:solidFill>
                <a:schemeClr val="bg1"/>
              </a:solidFill>
            </a:endParaRPr>
          </a:p>
          <a:p>
            <a:r>
              <a:rPr lang="en-US" sz="1800" dirty="0" smtClean="0">
                <a:solidFill>
                  <a:schemeClr val="bg1"/>
                </a:solidFill>
              </a:rPr>
              <a:t>The message ‘ACT’ is written as vector: </a:t>
            </a:r>
            <a:endParaRPr lang="en-US" sz="1800" b="1" i="1" dirty="0">
              <a:solidFill>
                <a:schemeClr val="bg1"/>
              </a:solidFill>
            </a:endParaRPr>
          </a:p>
        </p:txBody>
      </p:sp>
      <p:sp>
        <p:nvSpPr>
          <p:cNvPr id="319" name="Google Shape;319;p32"/>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pic>
        <p:nvPicPr>
          <p:cNvPr id="11266" name="Picture 2" descr="Cipherkey"/>
          <p:cNvPicPr>
            <a:picLocks noChangeAspect="1" noChangeArrowheads="1"/>
          </p:cNvPicPr>
          <p:nvPr/>
        </p:nvPicPr>
        <p:blipFill>
          <a:blip r:embed="rId3"/>
          <a:srcRect/>
          <a:stretch>
            <a:fillRect/>
          </a:stretch>
        </p:blipFill>
        <p:spPr bwMode="auto">
          <a:xfrm>
            <a:off x="2209800" y="1504951"/>
            <a:ext cx="2362200" cy="1447800"/>
          </a:xfrm>
          <a:prstGeom prst="rect">
            <a:avLst/>
          </a:prstGeom>
          <a:noFill/>
        </p:spPr>
      </p:pic>
      <p:pic>
        <p:nvPicPr>
          <p:cNvPr id="11268" name="Picture 4" descr="message vector"/>
          <p:cNvPicPr>
            <a:picLocks noChangeAspect="1" noChangeArrowheads="1"/>
          </p:cNvPicPr>
          <p:nvPr/>
        </p:nvPicPr>
        <p:blipFill>
          <a:blip r:embed="rId4"/>
          <a:srcRect/>
          <a:stretch>
            <a:fillRect/>
          </a:stretch>
        </p:blipFill>
        <p:spPr bwMode="auto">
          <a:xfrm>
            <a:off x="2743200" y="3476625"/>
            <a:ext cx="876300" cy="1666875"/>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133350"/>
            <a:ext cx="7512600" cy="4876800"/>
          </a:xfrm>
        </p:spPr>
        <p:txBody>
          <a:bodyPr/>
          <a:lstStyle/>
          <a:p>
            <a:r>
              <a:rPr lang="en-US" sz="1600" b="1" dirty="0" smtClean="0"/>
              <a:t>The enciphered vector is </a:t>
            </a:r>
            <a:r>
              <a:rPr lang="en-US" sz="1600" b="1" dirty="0" smtClean="0"/>
              <a:t>given </a:t>
            </a:r>
            <a:r>
              <a:rPr lang="en-US" sz="1600" b="1" dirty="0" smtClean="0"/>
              <a:t>as: </a:t>
            </a:r>
            <a:endParaRPr lang="en-US" sz="1600" b="1" dirty="0" smtClean="0"/>
          </a:p>
          <a:p>
            <a:endParaRPr lang="en-US" sz="1800" b="1" dirty="0" smtClean="0"/>
          </a:p>
          <a:p>
            <a:endParaRPr lang="en-US" sz="1800" b="1" dirty="0" smtClean="0"/>
          </a:p>
          <a:p>
            <a:endParaRPr lang="en-US" sz="1800" b="1" dirty="0" smtClean="0"/>
          </a:p>
          <a:p>
            <a:endParaRPr lang="en-US" sz="1800" b="1" dirty="0" smtClean="0"/>
          </a:p>
          <a:p>
            <a:endParaRPr lang="en-US" sz="1600" b="1" dirty="0" smtClean="0"/>
          </a:p>
          <a:p>
            <a:pPr>
              <a:buNone/>
            </a:pPr>
            <a:r>
              <a:rPr lang="en-US" sz="1600" dirty="0" smtClean="0"/>
              <a:t>which corresponds to </a:t>
            </a:r>
            <a:r>
              <a:rPr lang="en-US" sz="1600" dirty="0" smtClean="0"/>
              <a:t>cipher text </a:t>
            </a:r>
            <a:r>
              <a:rPr lang="en-US" sz="1600" dirty="0" smtClean="0"/>
              <a:t>of ‘POH’ </a:t>
            </a:r>
            <a:endParaRPr lang="en-US" sz="1600" dirty="0" smtClean="0"/>
          </a:p>
          <a:p>
            <a:pPr fontAlgn="base"/>
            <a:r>
              <a:rPr lang="en-US" sz="1600" b="1" dirty="0" smtClean="0"/>
              <a:t>Decryption</a:t>
            </a:r>
            <a:endParaRPr lang="en-US" sz="1600" dirty="0" smtClean="0"/>
          </a:p>
          <a:p>
            <a:pPr fontAlgn="base">
              <a:buNone/>
            </a:pPr>
            <a:r>
              <a:rPr lang="en-US" sz="1600" dirty="0" smtClean="0"/>
              <a:t>To decrypt the message, we turn the </a:t>
            </a:r>
            <a:r>
              <a:rPr lang="en-US" sz="1600" dirty="0" err="1" smtClean="0"/>
              <a:t>ciphertext</a:t>
            </a:r>
            <a:r>
              <a:rPr lang="en-US" sz="1600" dirty="0" smtClean="0"/>
              <a:t> back into a vector, then simply multiply by the inverse matrix of the key matrix (IFKVIVVMI in letters).The inverse of the matrix used in the previous example is: </a:t>
            </a:r>
            <a:endParaRPr lang="en-US" sz="1600" dirty="0" smtClean="0"/>
          </a:p>
          <a:p>
            <a:pPr fontAlgn="base">
              <a:buNone/>
            </a:pPr>
            <a:endParaRPr lang="en-US" sz="1600" dirty="0" smtClean="0"/>
          </a:p>
          <a:p>
            <a:endParaRPr lang="en-US" sz="16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lang="en"/>
          </a:p>
        </p:txBody>
      </p:sp>
      <p:pic>
        <p:nvPicPr>
          <p:cNvPr id="39938" name="Picture 2" descr="enciphered vector"/>
          <p:cNvPicPr>
            <a:picLocks noChangeAspect="1" noChangeArrowheads="1"/>
          </p:cNvPicPr>
          <p:nvPr/>
        </p:nvPicPr>
        <p:blipFill>
          <a:blip r:embed="rId2"/>
          <a:srcRect/>
          <a:stretch>
            <a:fillRect/>
          </a:stretch>
        </p:blipFill>
        <p:spPr bwMode="auto">
          <a:xfrm>
            <a:off x="228600" y="590551"/>
            <a:ext cx="6324600" cy="1295399"/>
          </a:xfrm>
          <a:prstGeom prst="rect">
            <a:avLst/>
          </a:prstGeom>
          <a:noFill/>
        </p:spPr>
      </p:pic>
      <p:pic>
        <p:nvPicPr>
          <p:cNvPr id="39940" name="Picture 4" descr="inverse matrix"/>
          <p:cNvPicPr>
            <a:picLocks noChangeAspect="1" noChangeArrowheads="1"/>
          </p:cNvPicPr>
          <p:nvPr/>
        </p:nvPicPr>
        <p:blipFill>
          <a:blip r:embed="rId3"/>
          <a:srcRect/>
          <a:stretch>
            <a:fillRect/>
          </a:stretch>
        </p:blipFill>
        <p:spPr bwMode="auto">
          <a:xfrm>
            <a:off x="457200" y="3409950"/>
            <a:ext cx="6477000" cy="14478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285750"/>
            <a:ext cx="7436400" cy="4101975"/>
          </a:xfrm>
        </p:spPr>
        <p:txBody>
          <a:bodyPr/>
          <a:lstStyle/>
          <a:p>
            <a:r>
              <a:rPr lang="en-US" sz="1600" b="1" i="1" dirty="0" smtClean="0"/>
              <a:t>For the previous </a:t>
            </a:r>
            <a:r>
              <a:rPr lang="en-US" sz="1600" b="1" i="1" dirty="0" smtClean="0"/>
              <a:t>Cipher text </a:t>
            </a:r>
            <a:r>
              <a:rPr lang="en-US" sz="1600" b="1" i="1" dirty="0" smtClean="0"/>
              <a:t>‘POH</a:t>
            </a:r>
            <a:r>
              <a:rPr lang="en-US" sz="1600" b="1" i="1" dirty="0" smtClean="0"/>
              <a:t>’:</a:t>
            </a:r>
          </a:p>
          <a:p>
            <a:endParaRPr lang="en-US" sz="1600" b="1" dirty="0" smtClean="0"/>
          </a:p>
          <a:p>
            <a:endParaRPr lang="en-US" sz="1600" b="1" dirty="0" smtClean="0"/>
          </a:p>
          <a:p>
            <a:endParaRPr lang="en-US" sz="1600" b="1" dirty="0" smtClean="0"/>
          </a:p>
          <a:p>
            <a:endParaRPr lang="en-US" sz="1600" b="1" dirty="0" smtClean="0"/>
          </a:p>
          <a:p>
            <a:endParaRPr lang="en-US" sz="1600" b="1" dirty="0" smtClean="0"/>
          </a:p>
          <a:p>
            <a:endParaRPr lang="en-US" sz="1600" b="1" dirty="0" smtClean="0"/>
          </a:p>
          <a:p>
            <a:r>
              <a:rPr lang="en-US" sz="1600" b="1" dirty="0" smtClean="0"/>
              <a:t> </a:t>
            </a:r>
            <a:endParaRPr lang="en-US" sz="1600" b="1" dirty="0" smtClean="0"/>
          </a:p>
          <a:p>
            <a:endParaRPr lang="en-US" sz="1600" b="1" dirty="0" smtClean="0"/>
          </a:p>
          <a:p>
            <a:endParaRPr lang="en-US" sz="1600" b="1" dirty="0" smtClean="0"/>
          </a:p>
          <a:p>
            <a:endParaRPr lang="en-US" sz="1600" b="1" dirty="0" smtClean="0"/>
          </a:p>
          <a:p>
            <a:endParaRPr lang="en-US" sz="1600" b="1" dirty="0" smtClean="0"/>
          </a:p>
          <a:p>
            <a:endParaRPr lang="en-US" sz="1600" b="1" dirty="0" smtClean="0"/>
          </a:p>
          <a:p>
            <a:endParaRPr lang="en-US" sz="1600" b="1" dirty="0" smtClean="0"/>
          </a:p>
          <a:p>
            <a:endParaRPr lang="en-US" sz="16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a:p>
        </p:txBody>
      </p:sp>
      <p:pic>
        <p:nvPicPr>
          <p:cNvPr id="40962" name="Picture 2" descr="Decrypt"/>
          <p:cNvPicPr>
            <a:picLocks noChangeAspect="1" noChangeArrowheads="1"/>
          </p:cNvPicPr>
          <p:nvPr/>
        </p:nvPicPr>
        <p:blipFill>
          <a:blip r:embed="rId2"/>
          <a:srcRect/>
          <a:stretch>
            <a:fillRect/>
          </a:stretch>
        </p:blipFill>
        <p:spPr bwMode="auto">
          <a:xfrm>
            <a:off x="228600" y="742950"/>
            <a:ext cx="7239000" cy="2019301"/>
          </a:xfrm>
          <a:prstGeom prst="rect">
            <a:avLst/>
          </a:prstGeom>
          <a:noFill/>
        </p:spPr>
      </p:pic>
      <p:sp>
        <p:nvSpPr>
          <p:cNvPr id="6" name="Rectangle 5"/>
          <p:cNvSpPr/>
          <p:nvPr/>
        </p:nvSpPr>
        <p:spPr>
          <a:xfrm>
            <a:off x="685800" y="2724150"/>
            <a:ext cx="5334000" cy="1077218"/>
          </a:xfrm>
          <a:prstGeom prst="rect">
            <a:avLst/>
          </a:prstGeom>
        </p:spPr>
        <p:txBody>
          <a:bodyPr wrap="square">
            <a:spAutoFit/>
          </a:bodyPr>
          <a:lstStyle/>
          <a:p>
            <a:r>
              <a:rPr lang="en-US" sz="1600" b="1" i="1" dirty="0" smtClean="0"/>
              <a:t>which gives us back ‘ACT’. </a:t>
            </a:r>
            <a:br>
              <a:rPr lang="en-US" sz="1600" b="1" i="1" dirty="0" smtClean="0"/>
            </a:br>
            <a:r>
              <a:rPr lang="en-US" sz="1600" b="1" i="1" dirty="0" smtClean="0"/>
              <a:t>Assume that all the alphabets are in upper case. </a:t>
            </a:r>
            <a:br>
              <a:rPr lang="en-US" sz="1600" b="1" i="1" dirty="0" smtClean="0"/>
            </a:br>
            <a:r>
              <a:rPr lang="en-US" sz="1600" b="1" i="1" dirty="0" smtClean="0"/>
              <a:t>Below is the implementation of the above idea for n=3.</a:t>
            </a:r>
            <a:r>
              <a:rPr lang="en-US" dirty="0" smtClean="0"/>
              <a:t> </a:t>
            </a:r>
            <a:endParaRPr lang="en-US" dirty="0"/>
          </a:p>
        </p:txBody>
      </p:sp>
    </p:spTree>
  </p:cSld>
  <p:clrMapOvr>
    <a:masterClrMapping/>
  </p:clrMapOvr>
</p:sld>
</file>

<file path=ppt/theme/theme1.xml><?xml version="1.0" encoding="utf-8"?>
<a:theme xmlns:a="http://schemas.openxmlformats.org/drawingml/2006/main" name="Alonso template">
  <a:themeElements>
    <a:clrScheme name="Custom 347">
      <a:dk1>
        <a:srgbClr val="410433"/>
      </a:dk1>
      <a:lt1>
        <a:srgbClr val="FFFFFF"/>
      </a:lt1>
      <a:dk2>
        <a:srgbClr val="9C9194"/>
      </a:dk2>
      <a:lt2>
        <a:srgbClr val="EBE7E4"/>
      </a:lt2>
      <a:accent1>
        <a:srgbClr val="77063F"/>
      </a:accent1>
      <a:accent2>
        <a:srgbClr val="AC0C5C"/>
      </a:accent2>
      <a:accent3>
        <a:srgbClr val="C7284F"/>
      </a:accent3>
      <a:accent4>
        <a:srgbClr val="FF7154"/>
      </a:accent4>
      <a:accent5>
        <a:srgbClr val="FF963C"/>
      </a:accent5>
      <a:accent6>
        <a:srgbClr val="FAC12B"/>
      </a:accent6>
      <a:hlink>
        <a:srgbClr val="77063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