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779100" y="1984688"/>
            <a:ext cx="5040600" cy="632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9" name="Google Shape;19;p3"/>
          <p:cNvSpPr txBox="1">
            <a:spLocks noGrp="1"/>
          </p:cNvSpPr>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ctrTitle"/>
          </p:nvPr>
        </p:nvSpPr>
        <p:spPr>
          <a:xfrm>
            <a:off x="228600" y="1885950"/>
            <a:ext cx="5867400" cy="2057400"/>
          </a:xfrm>
          <a:prstGeom prst="rect">
            <a:avLst/>
          </a:prstGeom>
        </p:spPr>
        <p:txBody>
          <a:bodyPr spcFirstLastPara="1" wrap="square" lIns="0" tIns="0" rIns="0" bIns="0" anchor="ctr" anchorCtr="0">
            <a:noAutofit/>
          </a:bodyPr>
          <a:lstStyle/>
          <a:p>
            <a:pPr lvl="0"/>
            <a:r>
              <a:rPr lang="en-US" sz="4800" b="1" i="1" u="sng" dirty="0" smtClean="0">
                <a:solidFill>
                  <a:schemeClr val="bg1"/>
                </a:solidFill>
              </a:rPr>
              <a:t>APPLICATIONS OF MATRICES  TO   </a:t>
            </a:r>
            <a:r>
              <a:rPr lang="en-US" sz="4800" b="1" i="1" u="sng" dirty="0" smtClean="0">
                <a:solidFill>
                  <a:srgbClr val="FFC000"/>
                </a:solidFill>
              </a:rPr>
              <a:t>CRYTOGRAPHY</a:t>
            </a:r>
            <a:br>
              <a:rPr lang="en-US" sz="4800" b="1" i="1" u="sng" dirty="0" smtClean="0">
                <a:solidFill>
                  <a:srgbClr val="FFC000"/>
                </a:solidFill>
              </a:rPr>
            </a:br>
            <a:r>
              <a:rPr lang="en-US" sz="4800" b="1" dirty="0" smtClean="0">
                <a:solidFill>
                  <a:srgbClr val="FFC000"/>
                </a:solidFill>
              </a:rPr>
              <a:t>                       </a:t>
            </a:r>
            <a:r>
              <a:rPr lang="en-US" sz="2000" b="1" dirty="0" smtClean="0">
                <a:solidFill>
                  <a:schemeClr val="bg1"/>
                </a:solidFill>
              </a:rPr>
              <a:t>BY GROUP 6</a:t>
            </a:r>
            <a:br>
              <a:rPr lang="en-US" sz="2000" b="1" dirty="0" smtClean="0">
                <a:solidFill>
                  <a:schemeClr val="bg1"/>
                </a:solidFill>
              </a:rPr>
            </a:br>
            <a:r>
              <a:rPr lang="en-US" sz="2000" b="1" dirty="0" smtClean="0">
                <a:solidFill>
                  <a:schemeClr val="bg1"/>
                </a:solidFill>
              </a:rPr>
              <a:t>                                                       </a:t>
            </a:r>
            <a:r>
              <a:rPr lang="en-US" sz="2000" b="1" i="1" u="sng" dirty="0" smtClean="0">
                <a:solidFill>
                  <a:schemeClr val="tx2">
                    <a:lumMod val="10000"/>
                  </a:schemeClr>
                </a:solidFill>
              </a:rPr>
              <a:t/>
            </a:r>
            <a:br>
              <a:rPr lang="en-US" sz="2000" b="1" i="1" u="sng" dirty="0" smtClean="0">
                <a:solidFill>
                  <a:schemeClr val="tx2">
                    <a:lumMod val="10000"/>
                  </a:schemeClr>
                </a:solidFill>
              </a:rPr>
            </a:br>
            <a:endParaRPr sz="2000" b="1" i="1" u="sng" dirty="0">
              <a:solidFill>
                <a:schemeClr val="tx2">
                  <a:lumMod val="10000"/>
                </a:schemeClr>
              </a:solidFill>
            </a:endParaRPr>
          </a:p>
        </p:txBody>
      </p:sp>
      <p:sp>
        <p:nvSpPr>
          <p:cNvPr id="4" name="TextBox 3"/>
          <p:cNvSpPr txBox="1"/>
          <p:nvPr/>
        </p:nvSpPr>
        <p:spPr>
          <a:xfrm>
            <a:off x="6096000" y="3181350"/>
            <a:ext cx="3048000" cy="2031325"/>
          </a:xfrm>
          <a:prstGeom prst="rect">
            <a:avLst/>
          </a:prstGeom>
          <a:noFill/>
        </p:spPr>
        <p:txBody>
          <a:bodyPr wrap="square" rtlCol="0">
            <a:spAutoFit/>
          </a:bodyPr>
          <a:lstStyle/>
          <a:p>
            <a:r>
              <a:rPr lang="en-US" b="1" dirty="0" smtClean="0"/>
              <a:t>20BCE11081-PRANAV MORE</a:t>
            </a:r>
          </a:p>
          <a:p>
            <a:r>
              <a:rPr lang="en-US" b="1" dirty="0" smtClean="0"/>
              <a:t>20BCE10956- ANIWESH KUMAR</a:t>
            </a:r>
          </a:p>
          <a:p>
            <a:r>
              <a:rPr lang="en-US" b="1" dirty="0" smtClean="0"/>
              <a:t>20BCE10910-MUSKAN JAIN</a:t>
            </a:r>
          </a:p>
          <a:p>
            <a:r>
              <a:rPr lang="en-US" b="1" dirty="0" smtClean="0"/>
              <a:t>20BCE10818 - AARYAN GUPTA</a:t>
            </a:r>
          </a:p>
          <a:p>
            <a:r>
              <a:rPr lang="en-US" b="1" dirty="0" smtClean="0"/>
              <a:t>20BCE10943-ROHIT TIWARY</a:t>
            </a:r>
            <a:endParaRPr lang="en-US" b="1" dirty="0" smtClean="0"/>
          </a:p>
          <a:p>
            <a:r>
              <a:rPr lang="en-US" b="1" dirty="0" smtClean="0"/>
              <a:t>20BCE10935- AKHIL  </a:t>
            </a:r>
          </a:p>
          <a:p>
            <a:r>
              <a:rPr lang="en-US" b="1" dirty="0" smtClean="0"/>
              <a:t>20BCE10892- DEEPANSHU     </a:t>
            </a:r>
            <a:endParaRPr lang="en-US" b="1" dirty="0" smtClean="0"/>
          </a:p>
          <a:p>
            <a:r>
              <a:rPr lang="en-US" b="1" dirty="0" smtClean="0"/>
              <a:t>20BCE10999- SEELAM NAGI</a:t>
            </a:r>
            <a:endParaRPr lang="en-US" b="1"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10" name="Title 9"/>
          <p:cNvSpPr>
            <a:spLocks noGrp="1"/>
          </p:cNvSpPr>
          <p:nvPr>
            <p:ph type="title"/>
          </p:nvPr>
        </p:nvSpPr>
        <p:spPr>
          <a:xfrm>
            <a:off x="609600" y="209550"/>
            <a:ext cx="4343400" cy="457200"/>
          </a:xfrm>
        </p:spPr>
        <p:txBody>
          <a:bodyPr/>
          <a:lstStyle/>
          <a:p>
            <a:r>
              <a:rPr lang="en-US" sz="4000" b="1" i="1" u="sng" dirty="0" smtClean="0">
                <a:solidFill>
                  <a:schemeClr val="bg1"/>
                </a:solidFill>
              </a:rPr>
              <a:t>CRYPTOLOGY</a:t>
            </a:r>
            <a:endParaRPr lang="en-US" sz="4000" b="1" i="1" u="sng"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2050" name="Picture 2"/>
          <p:cNvPicPr>
            <a:picLocks noChangeAspect="1" noChangeArrowheads="1"/>
          </p:cNvPicPr>
          <p:nvPr/>
        </p:nvPicPr>
        <p:blipFill>
          <a:blip r:embed="rId3"/>
          <a:srcRect/>
          <a:stretch>
            <a:fillRect/>
          </a:stretch>
        </p:blipFill>
        <p:spPr bwMode="auto">
          <a:xfrm>
            <a:off x="304800" y="971550"/>
            <a:ext cx="6705600"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457200" y="133350"/>
            <a:ext cx="6962100" cy="838200"/>
          </a:xfrm>
        </p:spPr>
        <p:txBody>
          <a:bodyPr/>
          <a:lstStyle/>
          <a:p>
            <a:r>
              <a:rPr lang="en-US" sz="4400" b="1" i="1" u="sng" dirty="0" smtClean="0">
                <a:solidFill>
                  <a:schemeClr val="bg1"/>
                </a:solidFill>
              </a:rPr>
              <a:t>HILL CIPHER</a:t>
            </a:r>
            <a:endParaRPr lang="en-US" sz="4400" b="1" i="1" u="sng" dirty="0">
              <a:solidFill>
                <a:schemeClr val="bg1"/>
              </a:solidFill>
            </a:endParaRPr>
          </a:p>
        </p:txBody>
      </p:sp>
      <p:sp>
        <p:nvSpPr>
          <p:cNvPr id="9" name="Text Placeholder 8"/>
          <p:cNvSpPr>
            <a:spLocks noGrp="1"/>
          </p:cNvSpPr>
          <p:nvPr>
            <p:ph type="body" idx="1"/>
          </p:nvPr>
        </p:nvSpPr>
        <p:spPr>
          <a:xfrm>
            <a:off x="779100" y="1200150"/>
            <a:ext cx="6962100" cy="3943349"/>
          </a:xfrm>
        </p:spPr>
        <p:txBody>
          <a:bodyPr/>
          <a:lstStyle/>
          <a:p>
            <a:r>
              <a:rPr lang="en-US" sz="1800" b="1" i="1" dirty="0" smtClean="0">
                <a:solidFill>
                  <a:schemeClr val="bg1"/>
                </a:solidFill>
                <a:ea typeface="+mn-lt"/>
                <a:cs typeface="+mn-lt"/>
              </a:rPr>
              <a:t>As time progressed, the study of cryptography began to involve higher level mathematics. With this more advanced math came more advanced ciphers based on the idea of encryption and decryption keys. Encryption keys are a special value or set of values used in an encryption algorithm to convert a plaintext into a cipher text. A decryption key is the opposite. One encryption scheme that utilizes more advanced mathematics, as well as encryption and decryption keys is a cipher from 1929 called the Hill cipher. The Hill cipher is based on matrix multiplication and is a lot more secure than the Caesar cipher that was previously discussed.</a:t>
            </a:r>
            <a:endParaRPr lang="en-US" sz="1800"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228600" y="133350"/>
            <a:ext cx="6962100" cy="609600"/>
          </a:xfrm>
        </p:spPr>
        <p:txBody>
          <a:bodyPr/>
          <a:lstStyle/>
          <a:p>
            <a:r>
              <a:rPr lang="en-US" sz="4400" b="1" i="1" u="sng" dirty="0" smtClean="0">
                <a:solidFill>
                  <a:schemeClr val="bg1"/>
                </a:solidFill>
              </a:rPr>
              <a:t>Encoding Hill Cipher</a:t>
            </a:r>
            <a:r>
              <a:rPr lang="en-US" sz="4400" dirty="0" smtClean="0"/>
              <a:t> </a:t>
            </a:r>
            <a:endParaRPr lang="en-US" sz="4400" b="1" i="1" u="sng" dirty="0">
              <a:solidFill>
                <a:schemeClr val="bg1"/>
              </a:solidFill>
            </a:endParaRPr>
          </a:p>
        </p:txBody>
      </p:sp>
      <p:sp>
        <p:nvSpPr>
          <p:cNvPr id="9" name="Text Placeholder 8"/>
          <p:cNvSpPr>
            <a:spLocks noGrp="1"/>
          </p:cNvSpPr>
          <p:nvPr>
            <p:ph type="body" idx="1"/>
          </p:nvPr>
        </p:nvSpPr>
        <p:spPr>
          <a:xfrm>
            <a:off x="457200" y="971551"/>
            <a:ext cx="6962100" cy="1371599"/>
          </a:xfrm>
        </p:spPr>
        <p:txBody>
          <a:bodyPr/>
          <a:lstStyle/>
          <a:p>
            <a:r>
              <a:rPr lang="en-US" sz="1800" b="1" i="1" dirty="0" smtClean="0">
                <a:solidFill>
                  <a:schemeClr val="bg1"/>
                </a:solidFill>
                <a:ea typeface="+mn-lt"/>
                <a:cs typeface="+mn-lt"/>
              </a:rPr>
              <a:t>Convert letters into numbers</a:t>
            </a:r>
            <a:endParaRPr lang="en-US" sz="1800" b="1" i="1" dirty="0" smtClean="0">
              <a:solidFill>
                <a:schemeClr val="bg1"/>
              </a:solidFill>
            </a:endParaRPr>
          </a:p>
          <a:p>
            <a:r>
              <a:rPr lang="en-US" sz="1800" b="1" i="1" dirty="0" smtClean="0">
                <a:solidFill>
                  <a:schemeClr val="bg1"/>
                </a:solidFill>
                <a:ea typeface="+mn-lt"/>
                <a:cs typeface="+mn-lt"/>
              </a:rPr>
              <a:t>Write message into blocks (matrices) of two</a:t>
            </a:r>
          </a:p>
          <a:p>
            <a:r>
              <a:rPr lang="en-US" sz="1800" b="1" i="1" dirty="0" smtClean="0">
                <a:solidFill>
                  <a:schemeClr val="bg1"/>
                </a:solidFill>
                <a:ea typeface="+mn-lt"/>
                <a:cs typeface="+mn-lt"/>
              </a:rPr>
              <a:t>Multiply decoding matrix A with the vectors</a:t>
            </a:r>
          </a:p>
          <a:p>
            <a:r>
              <a:rPr lang="en-US" sz="1800" b="1" i="1" dirty="0" smtClean="0">
                <a:solidFill>
                  <a:schemeClr val="bg1"/>
                </a:solidFill>
                <a:ea typeface="+mn-lt"/>
                <a:cs typeface="+mn-lt"/>
              </a:rPr>
              <a:t>Convert numbers into letters</a:t>
            </a:r>
            <a:endParaRPr lang="en-US" sz="1800" b="1" i="1" dirty="0" smtClean="0">
              <a:solidFill>
                <a:schemeClr val="bg1"/>
              </a:solidFill>
            </a:endParaRPr>
          </a:p>
          <a:p>
            <a:endParaRPr lang="en-US"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5" name="TextBox 4"/>
          <p:cNvSpPr txBox="1"/>
          <p:nvPr/>
        </p:nvSpPr>
        <p:spPr>
          <a:xfrm>
            <a:off x="0" y="2495550"/>
            <a:ext cx="5410200" cy="707886"/>
          </a:xfrm>
          <a:prstGeom prst="rect">
            <a:avLst/>
          </a:prstGeom>
          <a:noFill/>
        </p:spPr>
        <p:txBody>
          <a:bodyPr wrap="square" rtlCol="0">
            <a:spAutoFit/>
          </a:bodyPr>
          <a:lstStyle/>
          <a:p>
            <a:r>
              <a:rPr lang="en-US" sz="4000" b="1" i="1" u="sng" dirty="0" smtClean="0">
                <a:solidFill>
                  <a:schemeClr val="bg1"/>
                </a:solidFill>
              </a:rPr>
              <a:t>Decoding Hill Cipher</a:t>
            </a:r>
            <a:endParaRPr lang="en-US" sz="4000" dirty="0"/>
          </a:p>
        </p:txBody>
      </p:sp>
      <p:sp>
        <p:nvSpPr>
          <p:cNvPr id="6" name="TextBox 5"/>
          <p:cNvSpPr txBox="1"/>
          <p:nvPr/>
        </p:nvSpPr>
        <p:spPr>
          <a:xfrm>
            <a:off x="381000" y="3409950"/>
            <a:ext cx="5257800" cy="1631216"/>
          </a:xfrm>
          <a:prstGeom prst="rect">
            <a:avLst/>
          </a:prstGeom>
          <a:noFill/>
        </p:spPr>
        <p:txBody>
          <a:bodyPr wrap="square" rtlCol="0">
            <a:spAutoFit/>
          </a:bodyPr>
          <a:lstStyle/>
          <a:p>
            <a:r>
              <a:rPr lang="en-US" sz="2000" b="1" i="1" dirty="0" smtClean="0">
                <a:solidFill>
                  <a:schemeClr val="bg1"/>
                </a:solidFill>
                <a:ea typeface="+mn-lt"/>
                <a:cs typeface="+mn-lt"/>
              </a:rPr>
              <a:t>Convert numbers into letters</a:t>
            </a:r>
          </a:p>
          <a:p>
            <a:r>
              <a:rPr lang="en-US" sz="2000" b="1" i="1" dirty="0" smtClean="0">
                <a:solidFill>
                  <a:schemeClr val="bg1"/>
                </a:solidFill>
                <a:ea typeface="+mn-lt"/>
                <a:cs typeface="+mn-lt"/>
              </a:rPr>
              <a:t>Multiply decoding matrix 𝐴 −1 with the vectors</a:t>
            </a:r>
          </a:p>
          <a:p>
            <a:r>
              <a:rPr lang="en-US" sz="2000" b="1" i="1" dirty="0" smtClean="0">
                <a:solidFill>
                  <a:schemeClr val="bg1"/>
                </a:solidFill>
                <a:ea typeface="+mn-lt"/>
                <a:cs typeface="+mn-lt"/>
              </a:rPr>
              <a:t>Convert numbers into letters</a:t>
            </a:r>
          </a:p>
          <a:p>
            <a:r>
              <a:rPr lang="en-US" sz="2000" b="1" i="1" dirty="0" smtClean="0">
                <a:solidFill>
                  <a:schemeClr val="bg1"/>
                </a:solidFill>
                <a:ea typeface="+mn-lt"/>
                <a:cs typeface="+mn-lt"/>
              </a:rPr>
              <a:t>Worksheet on encoding and decoding!</a:t>
            </a:r>
            <a:endParaRPr lang="en-US" sz="2000" b="1" i="1"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18"/>
        <p:cNvGrpSpPr/>
        <p:nvPr/>
      </p:nvGrpSpPr>
      <p:grpSpPr>
        <a:xfrm>
          <a:off x="0" y="0"/>
          <a:ext cx="0" cy="0"/>
          <a:chOff x="0" y="0"/>
          <a:chExt cx="0" cy="0"/>
        </a:xfrm>
      </p:grpSpPr>
      <p:sp>
        <p:nvSpPr>
          <p:cNvPr id="8" name="Title 7"/>
          <p:cNvSpPr>
            <a:spLocks noGrp="1"/>
          </p:cNvSpPr>
          <p:nvPr>
            <p:ph type="title"/>
          </p:nvPr>
        </p:nvSpPr>
        <p:spPr>
          <a:xfrm>
            <a:off x="457200" y="133350"/>
            <a:ext cx="6962100" cy="457200"/>
          </a:xfrm>
        </p:spPr>
        <p:txBody>
          <a:bodyPr/>
          <a:lstStyle/>
          <a:p>
            <a:r>
              <a:rPr lang="en-US" sz="4400" b="1" i="1" u="sng" dirty="0" smtClean="0">
                <a:solidFill>
                  <a:schemeClr val="bg1"/>
                </a:solidFill>
              </a:rPr>
              <a:t>EXAMPLE</a:t>
            </a:r>
            <a:r>
              <a:rPr lang="en-US" sz="4400" b="1" i="1" u="sng" dirty="0" smtClean="0">
                <a:solidFill>
                  <a:schemeClr val="bg1"/>
                </a:solidFill>
              </a:rPr>
              <a:t> </a:t>
            </a:r>
            <a:r>
              <a:rPr lang="en-US" sz="4400" dirty="0" smtClean="0"/>
              <a:t> </a:t>
            </a:r>
            <a:endParaRPr lang="en-US" sz="4400" b="1" i="1" u="sng" dirty="0">
              <a:solidFill>
                <a:schemeClr val="bg1"/>
              </a:solidFill>
            </a:endParaRPr>
          </a:p>
        </p:txBody>
      </p:sp>
      <p:sp>
        <p:nvSpPr>
          <p:cNvPr id="9" name="Text Placeholder 8"/>
          <p:cNvSpPr>
            <a:spLocks noGrp="1"/>
          </p:cNvSpPr>
          <p:nvPr>
            <p:ph type="body" idx="1"/>
          </p:nvPr>
        </p:nvSpPr>
        <p:spPr>
          <a:xfrm>
            <a:off x="304800" y="514350"/>
            <a:ext cx="7315200" cy="4629150"/>
          </a:xfrm>
        </p:spPr>
        <p:txBody>
          <a:bodyPr/>
          <a:lstStyle/>
          <a:p>
            <a:pPr fontAlgn="base"/>
            <a:r>
              <a:rPr lang="en-US" sz="1800" dirty="0" smtClean="0">
                <a:solidFill>
                  <a:schemeClr val="bg1"/>
                </a:solidFill>
              </a:rPr>
              <a:t>Encryption</a:t>
            </a:r>
          </a:p>
          <a:p>
            <a:pPr fontAlgn="base"/>
            <a:r>
              <a:rPr lang="en-US" sz="1800" dirty="0" smtClean="0">
                <a:solidFill>
                  <a:schemeClr val="bg1"/>
                </a:solidFill>
              </a:rPr>
              <a:t>We have to encrypt the message ‘ACT’ (n=3).The key is ‘GYBNQKURP’ which can be written as the </a:t>
            </a:r>
            <a:r>
              <a:rPr lang="en-US" sz="1800" dirty="0" err="1" smtClean="0">
                <a:solidFill>
                  <a:schemeClr val="bg1"/>
                </a:solidFill>
              </a:rPr>
              <a:t>nxn</a:t>
            </a:r>
            <a:r>
              <a:rPr lang="en-US" sz="1800" dirty="0" smtClean="0">
                <a:solidFill>
                  <a:schemeClr val="bg1"/>
                </a:solidFill>
              </a:rPr>
              <a:t> matrix: </a:t>
            </a:r>
            <a:endParaRPr lang="en-US" sz="1800" dirty="0" smtClean="0">
              <a:solidFill>
                <a:schemeClr val="bg1"/>
              </a:solidFill>
            </a:endParaRPr>
          </a:p>
          <a:p>
            <a:pPr fontAlgn="base"/>
            <a:endParaRPr lang="en-US" sz="1800" dirty="0" smtClean="0"/>
          </a:p>
          <a:p>
            <a:pPr lvl="2"/>
            <a:endParaRPr lang="en-US" b="1" i="1" dirty="0" smtClean="0">
              <a:solidFill>
                <a:schemeClr val="bg1"/>
              </a:solidFill>
            </a:endParaRPr>
          </a:p>
          <a:p>
            <a:endParaRPr lang="en-US" b="1" i="1" dirty="0" smtClean="0">
              <a:solidFill>
                <a:schemeClr val="bg1"/>
              </a:solidFill>
            </a:endParaRPr>
          </a:p>
          <a:p>
            <a:endParaRPr lang="en-US" b="1" i="1" dirty="0" smtClean="0">
              <a:solidFill>
                <a:schemeClr val="bg1"/>
              </a:solidFill>
            </a:endParaRPr>
          </a:p>
          <a:p>
            <a:r>
              <a:rPr lang="en-US" sz="1800" dirty="0" smtClean="0">
                <a:solidFill>
                  <a:schemeClr val="bg1"/>
                </a:solidFill>
              </a:rPr>
              <a:t>The message ‘ACT’ is written as vector: </a:t>
            </a:r>
            <a:endParaRPr lang="en-US" sz="1800" b="1" i="1" dirty="0">
              <a:solidFill>
                <a:schemeClr val="bg1"/>
              </a:solidFill>
            </a:endParaRPr>
          </a:p>
        </p:txBody>
      </p:sp>
      <p:sp>
        <p:nvSpPr>
          <p:cNvPr id="319" name="Google Shape;3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11266" name="Picture 2" descr="Cipherkey"/>
          <p:cNvPicPr>
            <a:picLocks noChangeAspect="1" noChangeArrowheads="1"/>
          </p:cNvPicPr>
          <p:nvPr/>
        </p:nvPicPr>
        <p:blipFill>
          <a:blip r:embed="rId3"/>
          <a:srcRect/>
          <a:stretch>
            <a:fillRect/>
          </a:stretch>
        </p:blipFill>
        <p:spPr bwMode="auto">
          <a:xfrm>
            <a:off x="2209800" y="1504951"/>
            <a:ext cx="2362200" cy="1447800"/>
          </a:xfrm>
          <a:prstGeom prst="rect">
            <a:avLst/>
          </a:prstGeom>
          <a:noFill/>
        </p:spPr>
      </p:pic>
      <p:pic>
        <p:nvPicPr>
          <p:cNvPr id="11268" name="Picture 4" descr="message vector"/>
          <p:cNvPicPr>
            <a:picLocks noChangeAspect="1" noChangeArrowheads="1"/>
          </p:cNvPicPr>
          <p:nvPr/>
        </p:nvPicPr>
        <p:blipFill>
          <a:blip r:embed="rId4"/>
          <a:srcRect/>
          <a:stretch>
            <a:fillRect/>
          </a:stretch>
        </p:blipFill>
        <p:spPr bwMode="auto">
          <a:xfrm>
            <a:off x="2743200" y="3476625"/>
            <a:ext cx="876300" cy="16668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3350"/>
            <a:ext cx="7512600" cy="4876800"/>
          </a:xfrm>
        </p:spPr>
        <p:txBody>
          <a:bodyPr/>
          <a:lstStyle/>
          <a:p>
            <a:r>
              <a:rPr lang="en-US" sz="1600" b="1" dirty="0" smtClean="0"/>
              <a:t>The enciphered vector is </a:t>
            </a:r>
            <a:r>
              <a:rPr lang="en-US" sz="1600" b="1" dirty="0" smtClean="0"/>
              <a:t>given </a:t>
            </a:r>
            <a:r>
              <a:rPr lang="en-US" sz="1600" b="1" dirty="0" smtClean="0"/>
              <a:t>as: </a:t>
            </a:r>
            <a:endParaRPr lang="en-US" sz="1600" b="1" dirty="0" smtClean="0"/>
          </a:p>
          <a:p>
            <a:endParaRPr lang="en-US" sz="1800" b="1" dirty="0" smtClean="0"/>
          </a:p>
          <a:p>
            <a:endParaRPr lang="en-US" sz="1800" b="1" dirty="0" smtClean="0"/>
          </a:p>
          <a:p>
            <a:endParaRPr lang="en-US" sz="1800" b="1" dirty="0" smtClean="0"/>
          </a:p>
          <a:p>
            <a:endParaRPr lang="en-US" sz="1800" b="1" dirty="0" smtClean="0"/>
          </a:p>
          <a:p>
            <a:endParaRPr lang="en-US" sz="1600" b="1" dirty="0" smtClean="0"/>
          </a:p>
          <a:p>
            <a:pPr>
              <a:buNone/>
            </a:pPr>
            <a:r>
              <a:rPr lang="en-US" sz="1600" dirty="0" smtClean="0"/>
              <a:t>which corresponds to </a:t>
            </a:r>
            <a:r>
              <a:rPr lang="en-US" sz="1600" dirty="0" smtClean="0"/>
              <a:t>cipher text </a:t>
            </a:r>
            <a:r>
              <a:rPr lang="en-US" sz="1600" dirty="0" smtClean="0"/>
              <a:t>of ‘POH’ </a:t>
            </a:r>
            <a:endParaRPr lang="en-US" sz="1600" dirty="0" smtClean="0"/>
          </a:p>
          <a:p>
            <a:pPr fontAlgn="base"/>
            <a:r>
              <a:rPr lang="en-US" sz="1600" b="1" dirty="0" smtClean="0"/>
              <a:t>Decryption</a:t>
            </a:r>
            <a:endParaRPr lang="en-US" sz="1600" dirty="0" smtClean="0"/>
          </a:p>
          <a:p>
            <a:pPr fontAlgn="base">
              <a:buNone/>
            </a:pPr>
            <a:r>
              <a:rPr lang="en-US" sz="1600" dirty="0" smtClean="0"/>
              <a:t>To decrypt the message, we turn the </a:t>
            </a:r>
            <a:r>
              <a:rPr lang="en-US" sz="1600" dirty="0" err="1" smtClean="0"/>
              <a:t>ciphertext</a:t>
            </a:r>
            <a:r>
              <a:rPr lang="en-US" sz="1600" dirty="0" smtClean="0"/>
              <a:t> back into a vector, then simply multiply by the inverse matrix of the key matrix (IFKVIVVMI in letters).The inverse of the matrix used in the previous example is: </a:t>
            </a:r>
            <a:endParaRPr lang="en-US" sz="1600" dirty="0" smtClean="0"/>
          </a:p>
          <a:p>
            <a:pPr fontAlgn="base">
              <a:buNone/>
            </a:pPr>
            <a:endParaRPr lang="en-US" sz="1600" dirty="0" smtClean="0"/>
          </a:p>
          <a:p>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39938" name="Picture 2" descr="enciphered vector"/>
          <p:cNvPicPr>
            <a:picLocks noChangeAspect="1" noChangeArrowheads="1"/>
          </p:cNvPicPr>
          <p:nvPr/>
        </p:nvPicPr>
        <p:blipFill>
          <a:blip r:embed="rId2"/>
          <a:srcRect/>
          <a:stretch>
            <a:fillRect/>
          </a:stretch>
        </p:blipFill>
        <p:spPr bwMode="auto">
          <a:xfrm>
            <a:off x="228600" y="590551"/>
            <a:ext cx="6324600" cy="1295399"/>
          </a:xfrm>
          <a:prstGeom prst="rect">
            <a:avLst/>
          </a:prstGeom>
          <a:noFill/>
        </p:spPr>
      </p:pic>
      <p:pic>
        <p:nvPicPr>
          <p:cNvPr id="39940" name="Picture 4" descr="inverse matrix"/>
          <p:cNvPicPr>
            <a:picLocks noChangeAspect="1" noChangeArrowheads="1"/>
          </p:cNvPicPr>
          <p:nvPr/>
        </p:nvPicPr>
        <p:blipFill>
          <a:blip r:embed="rId3"/>
          <a:srcRect/>
          <a:stretch>
            <a:fillRect/>
          </a:stretch>
        </p:blipFill>
        <p:spPr bwMode="auto">
          <a:xfrm>
            <a:off x="457200" y="3409950"/>
            <a:ext cx="6477000" cy="1447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85750"/>
            <a:ext cx="7436400" cy="4101975"/>
          </a:xfrm>
        </p:spPr>
        <p:txBody>
          <a:bodyPr/>
          <a:lstStyle/>
          <a:p>
            <a:r>
              <a:rPr lang="en-US" sz="1600" b="1" i="1" dirty="0" smtClean="0"/>
              <a:t>For the previous </a:t>
            </a:r>
            <a:r>
              <a:rPr lang="en-US" sz="1600" b="1" i="1" dirty="0" smtClean="0"/>
              <a:t>Cipher text </a:t>
            </a:r>
            <a:r>
              <a:rPr lang="en-US" sz="1600" b="1" i="1" dirty="0" smtClean="0"/>
              <a:t>‘POH</a:t>
            </a:r>
            <a:r>
              <a:rPr lang="en-US" sz="1600" b="1" i="1" dirty="0" smtClean="0"/>
              <a:t>’:</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 </a:t>
            </a:r>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40962" name="Picture 2" descr="Decrypt"/>
          <p:cNvPicPr>
            <a:picLocks noChangeAspect="1" noChangeArrowheads="1"/>
          </p:cNvPicPr>
          <p:nvPr/>
        </p:nvPicPr>
        <p:blipFill>
          <a:blip r:embed="rId2"/>
          <a:srcRect/>
          <a:stretch>
            <a:fillRect/>
          </a:stretch>
        </p:blipFill>
        <p:spPr bwMode="auto">
          <a:xfrm>
            <a:off x="228600" y="742950"/>
            <a:ext cx="7239000" cy="2019301"/>
          </a:xfrm>
          <a:prstGeom prst="rect">
            <a:avLst/>
          </a:prstGeom>
          <a:noFill/>
        </p:spPr>
      </p:pic>
      <p:sp>
        <p:nvSpPr>
          <p:cNvPr id="6" name="Rectangle 5"/>
          <p:cNvSpPr/>
          <p:nvPr/>
        </p:nvSpPr>
        <p:spPr>
          <a:xfrm>
            <a:off x="685800" y="2724150"/>
            <a:ext cx="5334000" cy="1077218"/>
          </a:xfrm>
          <a:prstGeom prst="rect">
            <a:avLst/>
          </a:prstGeom>
        </p:spPr>
        <p:txBody>
          <a:bodyPr wrap="square">
            <a:spAutoFit/>
          </a:bodyPr>
          <a:lstStyle/>
          <a:p>
            <a:r>
              <a:rPr lang="en-US" sz="1600" b="1" i="1" dirty="0" smtClean="0"/>
              <a:t>which gives us back ‘ACT’. </a:t>
            </a:r>
            <a:br>
              <a:rPr lang="en-US" sz="1600" b="1" i="1" dirty="0" smtClean="0"/>
            </a:br>
            <a:r>
              <a:rPr lang="en-US" sz="1600" b="1" i="1" dirty="0" smtClean="0"/>
              <a:t>Assume that all the alphabets are in upper case. </a:t>
            </a:r>
            <a:br>
              <a:rPr lang="en-US" sz="1600" b="1" i="1" dirty="0" smtClean="0"/>
            </a:br>
            <a:r>
              <a:rPr lang="en-US" sz="1600" b="1" i="1" dirty="0" smtClean="0"/>
              <a:t>Below is the implementation of the above idea for n=3.</a:t>
            </a: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10" name="Title 9"/>
          <p:cNvSpPr>
            <a:spLocks noGrp="1"/>
          </p:cNvSpPr>
          <p:nvPr>
            <p:ph type="ctrTitle"/>
          </p:nvPr>
        </p:nvSpPr>
        <p:spPr>
          <a:xfrm>
            <a:off x="381000" y="285750"/>
            <a:ext cx="3429000" cy="685800"/>
          </a:xfrm>
        </p:spPr>
        <p:txBody>
          <a:bodyPr/>
          <a:lstStyle/>
          <a:p>
            <a:r>
              <a:rPr lang="en-US" b="1" i="1" u="sng" dirty="0" smtClean="0">
                <a:solidFill>
                  <a:schemeClr val="tx1"/>
                </a:solidFill>
              </a:rPr>
              <a:t>EXAMPLES </a:t>
            </a:r>
            <a:endParaRPr lang="en-US" b="1" i="1" u="sng" dirty="0">
              <a:solidFill>
                <a:schemeClr val="tx1"/>
              </a:solidFill>
            </a:endParaRPr>
          </a:p>
        </p:txBody>
      </p:sp>
      <p:sp>
        <p:nvSpPr>
          <p:cNvPr id="11" name="Subtitle 10"/>
          <p:cNvSpPr>
            <a:spLocks noGrp="1"/>
          </p:cNvSpPr>
          <p:nvPr>
            <p:ph type="subTitle" idx="1"/>
          </p:nvPr>
        </p:nvSpPr>
        <p:spPr>
          <a:xfrm>
            <a:off x="228600" y="1352550"/>
            <a:ext cx="6096000" cy="3429000"/>
          </a:xfrm>
        </p:spPr>
        <p:txBody>
          <a:bodyPr/>
          <a:lstStyle/>
          <a:p>
            <a:endParaRPr lang="en-US" dirty="0"/>
          </a:p>
        </p:txBody>
      </p:sp>
      <p:pic>
        <p:nvPicPr>
          <p:cNvPr id="4" name="object 2"/>
          <p:cNvPicPr/>
          <p:nvPr/>
        </p:nvPicPr>
        <p:blipFill>
          <a:blip r:embed="rId3" cstate="print"/>
          <a:stretch>
            <a:fillRect/>
          </a:stretch>
        </p:blipFill>
        <p:spPr>
          <a:xfrm>
            <a:off x="152400" y="971550"/>
            <a:ext cx="8382000" cy="40195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11" name="Subtitle 10"/>
          <p:cNvSpPr>
            <a:spLocks noGrp="1"/>
          </p:cNvSpPr>
          <p:nvPr>
            <p:ph type="subTitle" idx="1"/>
          </p:nvPr>
        </p:nvSpPr>
        <p:spPr>
          <a:xfrm>
            <a:off x="228600" y="1352550"/>
            <a:ext cx="6096000" cy="3429000"/>
          </a:xfrm>
        </p:spPr>
        <p:txBody>
          <a:bodyPr/>
          <a:lstStyle/>
          <a:p>
            <a:endParaRPr lang="en-US" dirty="0"/>
          </a:p>
        </p:txBody>
      </p:sp>
      <p:pic>
        <p:nvPicPr>
          <p:cNvPr id="4" name="object 2"/>
          <p:cNvPicPr/>
          <p:nvPr/>
        </p:nvPicPr>
        <p:blipFill>
          <a:blip r:embed="rId3" cstate="print"/>
          <a:stretch>
            <a:fillRect/>
          </a:stretch>
        </p:blipFill>
        <p:spPr>
          <a:xfrm>
            <a:off x="152400" y="285750"/>
            <a:ext cx="8610600" cy="4572000"/>
          </a:xfrm>
          <a:prstGeom prst="rect">
            <a:avLst/>
          </a:prstGeom>
        </p:spPr>
      </p:pic>
      <p:sp>
        <p:nvSpPr>
          <p:cNvPr id="5" name="Title 4"/>
          <p:cNvSpPr>
            <a:spLocks noGrp="1"/>
          </p:cNvSpPr>
          <p:nvPr>
            <p:ph type="ctrTitle"/>
          </p:nvPr>
        </p:nvSpPr>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object 2"/>
          <p:cNvPicPr/>
          <p:nvPr/>
        </p:nvPicPr>
        <p:blipFill>
          <a:blip r:embed="rId2" cstate="print"/>
          <a:stretch>
            <a:fillRect/>
          </a:stretch>
        </p:blipFill>
        <p:spPr>
          <a:xfrm>
            <a:off x="381000" y="133350"/>
            <a:ext cx="8477017" cy="4876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14350"/>
            <a:ext cx="5791200" cy="762000"/>
          </a:xfrm>
        </p:spPr>
        <p:txBody>
          <a:bodyPr/>
          <a:lstStyle/>
          <a:p>
            <a:r>
              <a:rPr lang="en-US" b="1" i="1" u="sng" dirty="0" smtClean="0">
                <a:solidFill>
                  <a:schemeClr val="tx1"/>
                </a:solidFill>
              </a:rPr>
              <a:t>ACKNOWLEDGEMENT</a:t>
            </a:r>
            <a:endParaRPr lang="en-US" b="1" i="1" u="sng" dirty="0">
              <a:solidFill>
                <a:schemeClr val="tx1"/>
              </a:solidFill>
            </a:endParaRPr>
          </a:p>
        </p:txBody>
      </p:sp>
      <p:sp>
        <p:nvSpPr>
          <p:cNvPr id="3" name="Subtitle 2"/>
          <p:cNvSpPr>
            <a:spLocks noGrp="1"/>
          </p:cNvSpPr>
          <p:nvPr>
            <p:ph type="subTitle" idx="1"/>
          </p:nvPr>
        </p:nvSpPr>
        <p:spPr>
          <a:xfrm>
            <a:off x="228600" y="1504950"/>
            <a:ext cx="5715000" cy="3638550"/>
          </a:xfrm>
        </p:spPr>
        <p:txBody>
          <a:bodyPr/>
          <a:lstStyle/>
          <a:p>
            <a:r>
              <a:rPr lang="en-US" sz="1800" b="1" dirty="0" smtClean="0"/>
              <a:t>I would like to express my special thanks of gratitude to my teacher Mayank Sharma who gave me and my team the golden opportunity to do this wonderful project on the topic application of matrices to cryptography  which also helped me in doing a lot of Research and I came to know about so many new things I am really thankful to them.</a:t>
            </a:r>
          </a:p>
          <a:p>
            <a:r>
              <a:rPr lang="en-US" sz="1800" b="1" dirty="0" smtClean="0"/>
              <a:t>Secondly I would also like to thank my parents and friends who helped me a lot in finalizing this project within the limited time frame.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04800" y="285750"/>
            <a:ext cx="2743200" cy="99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b="1" i="1" u="sng" dirty="0" smtClean="0"/>
              <a:t>INDEX</a:t>
            </a:r>
            <a:endParaRPr sz="6000" b="1" i="1" u="sng" dirty="0"/>
          </a:p>
        </p:txBody>
      </p:sp>
      <p:sp>
        <p:nvSpPr>
          <p:cNvPr id="93" name="Google Shape;93;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91" name="Google Shape;91;p13"/>
          <p:cNvSpPr txBox="1">
            <a:spLocks noGrp="1"/>
          </p:cNvSpPr>
          <p:nvPr>
            <p:ph type="body" idx="4294967295"/>
          </p:nvPr>
        </p:nvSpPr>
        <p:spPr>
          <a:xfrm>
            <a:off x="228600" y="1352550"/>
            <a:ext cx="7391400" cy="3505200"/>
          </a:xfrm>
          <a:prstGeom prst="rect">
            <a:avLst/>
          </a:prstGeom>
        </p:spPr>
        <p:txBody>
          <a:bodyPr spcFirstLastPara="1" wrap="square" lIns="0" tIns="0" rIns="0" bIns="0" anchor="t" anchorCtr="0">
            <a:noAutofit/>
          </a:bodyPr>
          <a:lstStyle/>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INTRODUCTION  TO </a:t>
            </a:r>
            <a:r>
              <a:rPr lang="en-US" b="1" i="1" dirty="0" smtClean="0">
                <a:solidFill>
                  <a:schemeClr val="tx2">
                    <a:lumMod val="10000"/>
                  </a:schemeClr>
                </a:solidFill>
              </a:rPr>
              <a:t>CRYPTOGRAPHY                  </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USES OF MATRICES  IN CRYPTOGRAPHY</a:t>
            </a:r>
            <a:endParaRPr lang="en-US" b="1" i="1" dirty="0" smtClean="0">
              <a:solidFill>
                <a:schemeClr val="tx2">
                  <a:lumMod val="10000"/>
                </a:schemeClr>
              </a:solidFill>
            </a:endParaRP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APPLICATIONS OF MATRICES</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ENCODING</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DENCODING</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INVERSE OF MATRIX</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HILL CIPHER </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EXAMPLES </a:t>
            </a:r>
          </a:p>
          <a:p>
            <a:pPr lvl="0" indent="-457200" algn="l" rtl="0">
              <a:spcBef>
                <a:spcPts val="0"/>
              </a:spcBef>
              <a:spcAft>
                <a:spcPts val="0"/>
              </a:spcAft>
              <a:buClr>
                <a:schemeClr val="dk1"/>
              </a:buClr>
              <a:buSzPts val="1100"/>
              <a:buFont typeface="Arial"/>
              <a:buAutoNum type="arabicPeriod"/>
            </a:pPr>
            <a:r>
              <a:rPr lang="en-US" b="1" i="1" dirty="0" smtClean="0">
                <a:solidFill>
                  <a:schemeClr val="tx2">
                    <a:lumMod val="10000"/>
                  </a:schemeClr>
                </a:solidFill>
              </a:rPr>
              <a:t>ACKNOWLEDGEMENT</a:t>
            </a:r>
          </a:p>
          <a:p>
            <a:pPr marL="0" lvl="0" indent="0" algn="l"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10" name="Title 9"/>
          <p:cNvSpPr>
            <a:spLocks noGrp="1"/>
          </p:cNvSpPr>
          <p:nvPr>
            <p:ph type="ctrTitle"/>
          </p:nvPr>
        </p:nvSpPr>
        <p:spPr/>
        <p:txBody>
          <a:bodyPr/>
          <a:lstStyle/>
          <a:p>
            <a:r>
              <a:rPr lang="en-US" b="1" i="1" u="sng" dirty="0" smtClean="0">
                <a:solidFill>
                  <a:schemeClr val="bg1"/>
                </a:solidFill>
              </a:rPr>
              <a:t>THANK YOU !</a:t>
            </a:r>
            <a:endParaRPr lang="en-US" b="1" i="1" u="sng"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457200" y="285750"/>
            <a:ext cx="5040600" cy="106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b="1" i="1" u="sng" dirty="0" smtClean="0">
                <a:solidFill>
                  <a:schemeClr val="tx1"/>
                </a:solidFill>
              </a:rPr>
              <a:t>INTRODUCTION</a:t>
            </a:r>
            <a:endParaRPr sz="4800" b="1" i="1" u="sng" dirty="0">
              <a:solidFill>
                <a:schemeClr val="tx1"/>
              </a:solidFill>
            </a:endParaRPr>
          </a:p>
        </p:txBody>
      </p:sp>
      <p:sp>
        <p:nvSpPr>
          <p:cNvPr id="109" name="Google Shape;109;p15"/>
          <p:cNvSpPr txBox="1">
            <a:spLocks noGrp="1"/>
          </p:cNvSpPr>
          <p:nvPr>
            <p:ph type="subTitle" idx="1"/>
          </p:nvPr>
        </p:nvSpPr>
        <p:spPr>
          <a:xfrm>
            <a:off x="152400" y="1352550"/>
            <a:ext cx="6477000" cy="3429000"/>
          </a:xfrm>
          <a:prstGeom prst="rect">
            <a:avLst/>
          </a:prstGeom>
        </p:spPr>
        <p:txBody>
          <a:bodyPr spcFirstLastPara="1" wrap="square" lIns="0" tIns="0" rIns="0" bIns="0" anchor="t" anchorCtr="0">
            <a:noAutofit/>
          </a:bodyPr>
          <a:lstStyle/>
          <a:p>
            <a:r>
              <a:rPr lang="en-US" sz="1800" b="1" i="1" dirty="0" smtClean="0">
                <a:cs typeface="Calibri" panose="020F0502020204030204"/>
              </a:rPr>
              <a:t>Cryptography is an art of communication between 2 people by keeping the information not known to other ….. it is based upon 2 factor namely encryption and decryption </a:t>
            </a:r>
          </a:p>
          <a:p>
            <a:r>
              <a:rPr lang="en-US" sz="1800" b="1" i="1" dirty="0" smtClean="0">
                <a:cs typeface="Calibri" panose="020F0502020204030204"/>
              </a:rPr>
              <a:t>    </a:t>
            </a:r>
          </a:p>
          <a:p>
            <a:r>
              <a:rPr lang="en-US" sz="1800" b="1" i="1" dirty="0" smtClean="0">
                <a:cs typeface="Calibri" panose="020F0502020204030204"/>
              </a:rPr>
              <a:t>                   The key matrix is used to encrypt the message and its inverse is used to decrypt the encoded message. It is important that key matrix be kept secret between the message sender and intended reciptants . If the key matrix or its inversed is discovered ,then all intercepted message can easily be decoded .</a:t>
            </a:r>
            <a:endParaRPr lang="en-US" sz="1800" b="1" i="1" dirty="0" smtClean="0"/>
          </a:p>
          <a:p>
            <a:pPr marL="0" lvl="0" indent="0" algn="l" rtl="0">
              <a:spcBef>
                <a:spcPts val="0"/>
              </a:spcBef>
              <a:spcAft>
                <a:spcPts val="800"/>
              </a:spcAft>
              <a:buNone/>
            </a:pPr>
            <a:endParaRPr sz="1800" i="1" dirty="0"/>
          </a:p>
        </p:txBody>
      </p:sp>
      <p:sp>
        <p:nvSpPr>
          <p:cNvPr id="110" name="Google Shape;110;p15"/>
          <p:cNvSpPr/>
          <p:nvPr/>
        </p:nvSpPr>
        <p:spPr>
          <a:xfrm>
            <a:off x="7062378" y="2810300"/>
            <a:ext cx="1204570" cy="2326298"/>
          </a:xfrm>
          <a:prstGeom prst="rect">
            <a:avLst/>
          </a:prstGeom>
        </p:spPr>
        <p:txBody>
          <a:bodyPr>
            <a:prstTxWarp prst="textPlain">
              <a:avLst/>
            </a:prstTxWarp>
          </a:bodyPr>
          <a:lstStyle/>
          <a:p>
            <a:pPr lvl="0" algn="ctr"/>
            <a:endParaRPr b="0" i="0" dirty="0">
              <a:ln>
                <a:noFill/>
              </a:ln>
              <a:gradFill>
                <a:gsLst>
                  <a:gs pos="0">
                    <a:schemeClr val="accent3"/>
                  </a:gs>
                  <a:gs pos="100000">
                    <a:schemeClr val="accent4"/>
                  </a:gs>
                </a:gsLst>
                <a:lin ang="5400700" scaled="0"/>
              </a:gradFill>
              <a:latin typeface="Fira Sans;60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5040600" cy="1809750"/>
          </a:xfrm>
        </p:spPr>
        <p:txBody>
          <a:bodyPr/>
          <a:lstStyle/>
          <a:p>
            <a:r>
              <a:rPr lang="en-IN" b="1" i="1" u="sng" dirty="0" smtClean="0">
                <a:solidFill>
                  <a:schemeClr val="tx1"/>
                </a:solidFill>
              </a:rPr>
              <a:t>Uses </a:t>
            </a:r>
            <a:r>
              <a:rPr lang="en-IN" b="1" i="1" u="sng" dirty="0" smtClean="0">
                <a:solidFill>
                  <a:schemeClr val="tx1"/>
                </a:solidFill>
              </a:rPr>
              <a:t>of matrices in </a:t>
            </a:r>
            <a:r>
              <a:rPr lang="en-IN" b="1" i="1" u="sng" dirty="0" smtClean="0">
                <a:solidFill>
                  <a:schemeClr val="tx1"/>
                </a:solidFill>
              </a:rPr>
              <a:t>cryptography</a:t>
            </a:r>
            <a:r>
              <a:rPr lang="en-IN" dirty="0" smtClean="0">
                <a:solidFill>
                  <a:schemeClr val="accent2">
                    <a:lumMod val="20000"/>
                    <a:lumOff val="80000"/>
                  </a:schemeClr>
                </a:solidFill>
              </a:rPr>
              <a:t/>
            </a:r>
            <a:br>
              <a:rPr lang="en-IN" dirty="0" smtClean="0">
                <a:solidFill>
                  <a:schemeClr val="accent2">
                    <a:lumMod val="20000"/>
                    <a:lumOff val="80000"/>
                  </a:schemeClr>
                </a:solidFill>
              </a:rPr>
            </a:br>
            <a:endParaRPr lang="en-US" dirty="0"/>
          </a:p>
        </p:txBody>
      </p:sp>
      <p:sp>
        <p:nvSpPr>
          <p:cNvPr id="3" name="Subtitle 2"/>
          <p:cNvSpPr>
            <a:spLocks noGrp="1"/>
          </p:cNvSpPr>
          <p:nvPr>
            <p:ph type="subTitle" idx="1"/>
          </p:nvPr>
        </p:nvSpPr>
        <p:spPr>
          <a:xfrm>
            <a:off x="152400" y="1657350"/>
            <a:ext cx="5040600" cy="3886200"/>
          </a:xfrm>
        </p:spPr>
        <p:txBody>
          <a:bodyPr/>
          <a:lstStyle/>
          <a:p>
            <a:r>
              <a:rPr lang="en-IN" sz="1800" b="1" i="1" dirty="0" smtClean="0"/>
              <a:t>One type of code ,which is </a:t>
            </a:r>
            <a:r>
              <a:rPr lang="en-IN" sz="1800" b="1" i="1" dirty="0" smtClean="0"/>
              <a:t>extremely </a:t>
            </a:r>
            <a:r>
              <a:rPr lang="en-IN" sz="1800" b="1" i="1" dirty="0" smtClean="0"/>
              <a:t>difficult to break, makes use of a large matrices to encode a </a:t>
            </a:r>
            <a:r>
              <a:rPr lang="en-IN" sz="1800" b="1" i="1" dirty="0" smtClean="0"/>
              <a:t>message</a:t>
            </a:r>
          </a:p>
          <a:p>
            <a:r>
              <a:rPr lang="en-IN" sz="1800" b="1" i="1" dirty="0" smtClean="0"/>
              <a:t>The receiver of message decodes it using the inverse of the matrix</a:t>
            </a:r>
            <a:r>
              <a:rPr lang="en-IN" sz="1800" b="1" i="1" dirty="0" smtClean="0"/>
              <a:t>.</a:t>
            </a:r>
          </a:p>
          <a:p>
            <a:r>
              <a:rPr lang="en-IN" sz="1800" b="1" i="1" dirty="0" smtClean="0"/>
              <a:t>The 1</a:t>
            </a:r>
            <a:r>
              <a:rPr lang="en-IN" sz="1800" b="1" i="1" baseline="30000" dirty="0" smtClean="0"/>
              <a:t>st</a:t>
            </a:r>
            <a:r>
              <a:rPr lang="en-IN" sz="1800" b="1" i="1" dirty="0" smtClean="0"/>
              <a:t> matrix used by the sender is called encoding matrix and inverse of it is  called decoding </a:t>
            </a:r>
            <a:r>
              <a:rPr lang="en-IN" sz="1800" b="1" i="1" dirty="0" smtClean="0"/>
              <a:t>matrix </a:t>
            </a:r>
            <a:r>
              <a:rPr lang="en-IN" sz="1800" b="1" i="1" dirty="0" smtClean="0"/>
              <a:t>, which is used by </a:t>
            </a:r>
            <a:r>
              <a:rPr lang="en-IN" sz="1800" b="1" i="1" dirty="0" smtClean="0"/>
              <a:t>receiver</a:t>
            </a:r>
          </a:p>
          <a:p>
            <a:r>
              <a:rPr lang="en-IN" sz="1800" b="1" i="1" dirty="0" smtClean="0"/>
              <a:t>Computer </a:t>
            </a:r>
            <a:r>
              <a:rPr lang="en-US" sz="1800" b="1" i="1" dirty="0" smtClean="0"/>
              <a:t>graphics: 4*4 transformation rotation matrices are commonly   used in computer graphics.</a:t>
            </a:r>
          </a:p>
          <a:p>
            <a:endParaRPr lang="en-IN" sz="1800" b="1" i="1" dirty="0" smtClean="0"/>
          </a:p>
          <a:p>
            <a:endParaRPr lang="en-IN" sz="1800" b="1" i="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61950"/>
            <a:ext cx="7162800" cy="1143000"/>
          </a:xfrm>
        </p:spPr>
        <p:txBody>
          <a:bodyPr/>
          <a:lstStyle/>
          <a:p>
            <a:r>
              <a:rPr lang="en-IN" b="1" i="1" u="sng" dirty="0" smtClean="0">
                <a:solidFill>
                  <a:schemeClr val="tx1"/>
                </a:solidFill>
                <a:effectLst>
                  <a:outerShdw blurRad="38100" dist="38100" dir="2700000" algn="tl">
                    <a:srgbClr val="000000">
                      <a:alpha val="43137"/>
                    </a:srgbClr>
                  </a:outerShdw>
                </a:effectLst>
              </a:rPr>
              <a:t>Application Of Matrices to </a:t>
            </a:r>
            <a:br>
              <a:rPr lang="en-IN" b="1" i="1" u="sng" dirty="0" smtClean="0">
                <a:solidFill>
                  <a:schemeClr val="tx1"/>
                </a:solidFill>
                <a:effectLst>
                  <a:outerShdw blurRad="38100" dist="38100" dir="2700000" algn="tl">
                    <a:srgbClr val="000000">
                      <a:alpha val="43137"/>
                    </a:srgbClr>
                  </a:outerShdw>
                </a:effectLst>
              </a:rPr>
            </a:br>
            <a:r>
              <a:rPr lang="en-IN" b="1" i="1" u="sng" dirty="0" smtClean="0">
                <a:solidFill>
                  <a:schemeClr val="tx1"/>
                </a:solidFill>
                <a:effectLst>
                  <a:outerShdw blurRad="38100" dist="38100" dir="2700000" algn="tl">
                    <a:srgbClr val="000000">
                      <a:alpha val="43137"/>
                    </a:srgbClr>
                  </a:outerShdw>
                </a:effectLst>
              </a:rPr>
              <a:t>Cryptography</a:t>
            </a:r>
            <a:endParaRPr lang="en-US" i="1" dirty="0">
              <a:solidFill>
                <a:schemeClr val="tx1"/>
              </a:solidFill>
            </a:endParaRPr>
          </a:p>
        </p:txBody>
      </p:sp>
      <p:sp>
        <p:nvSpPr>
          <p:cNvPr id="3" name="Subtitle 2"/>
          <p:cNvSpPr>
            <a:spLocks noGrp="1"/>
          </p:cNvSpPr>
          <p:nvPr>
            <p:ph type="subTitle" idx="1"/>
          </p:nvPr>
        </p:nvSpPr>
        <p:spPr>
          <a:xfrm>
            <a:off x="228600" y="1581150"/>
            <a:ext cx="6172200" cy="3200400"/>
          </a:xfrm>
        </p:spPr>
        <p:txBody>
          <a:bodyPr/>
          <a:lstStyle/>
          <a:p>
            <a:r>
              <a:rPr lang="en-US" dirty="0" smtClean="0"/>
              <a:t>• </a:t>
            </a:r>
            <a:r>
              <a:rPr lang="en-US" sz="1800" b="1" i="1" dirty="0" smtClean="0"/>
              <a:t>One type of code, which is extremely difficult to break, makes use of a large matrix to encode a message. </a:t>
            </a:r>
          </a:p>
          <a:p>
            <a:endParaRPr lang="en-US" sz="1800" b="1" i="1" dirty="0" smtClean="0"/>
          </a:p>
          <a:p>
            <a:r>
              <a:rPr lang="en-US" sz="1800" b="1" i="1" dirty="0" smtClean="0"/>
              <a:t>• The receiver of the message decodes it using the inverse of the matrix. </a:t>
            </a:r>
          </a:p>
          <a:p>
            <a:endParaRPr lang="en-US" sz="1800" b="1" i="1" dirty="0" smtClean="0"/>
          </a:p>
          <a:p>
            <a:r>
              <a:rPr lang="en-US" sz="1800" b="1" i="1" dirty="0" smtClean="0"/>
              <a:t>• This first matrix, used by the sender is called the encoding matrix and its inverse is called the decoding matrix, which is used by the receiver.</a:t>
            </a:r>
            <a:endParaRPr lang="en-IN" sz="1800" b="1" i="1" dirty="0" smtClean="0"/>
          </a:p>
          <a:p>
            <a:r>
              <a:rPr lang="en-IN" dirty="0" smtClean="0"/>
              <a:t/>
            </a:r>
            <a:br>
              <a:rPr lang="en-IN"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 name="Shape 127"/>
        <p:cNvGrpSpPr/>
        <p:nvPr/>
      </p:nvGrpSpPr>
      <p:grpSpPr>
        <a:xfrm>
          <a:off x="0" y="0"/>
          <a:ext cx="0" cy="0"/>
          <a:chOff x="0" y="0"/>
          <a:chExt cx="0" cy="0"/>
        </a:xfrm>
      </p:grpSpPr>
      <p:sp>
        <p:nvSpPr>
          <p:cNvPr id="4" name="Title 3"/>
          <p:cNvSpPr>
            <a:spLocks noGrp="1"/>
          </p:cNvSpPr>
          <p:nvPr>
            <p:ph type="title"/>
          </p:nvPr>
        </p:nvSpPr>
        <p:spPr>
          <a:xfrm>
            <a:off x="533400" y="0"/>
            <a:ext cx="5867400" cy="971550"/>
          </a:xfrm>
        </p:spPr>
        <p:txBody>
          <a:bodyPr/>
          <a:lstStyle/>
          <a:p>
            <a:r>
              <a:rPr lang="en-US" sz="6000" b="1" i="1" u="sng" dirty="0" smtClean="0">
                <a:solidFill>
                  <a:schemeClr val="tx2">
                    <a:lumMod val="10000"/>
                  </a:schemeClr>
                </a:solidFill>
              </a:rPr>
              <a:t>ENCODING</a:t>
            </a:r>
            <a:endParaRPr lang="en-US" sz="6000" b="1" i="1" u="sng" dirty="0">
              <a:solidFill>
                <a:schemeClr val="tx2">
                  <a:lumMod val="10000"/>
                </a:schemeClr>
              </a:solidFill>
            </a:endParaRPr>
          </a:p>
        </p:txBody>
      </p:sp>
      <p:sp>
        <p:nvSpPr>
          <p:cNvPr id="5" name="Text Placeholder 4"/>
          <p:cNvSpPr>
            <a:spLocks noGrp="1"/>
          </p:cNvSpPr>
          <p:nvPr>
            <p:ph type="body" idx="1"/>
          </p:nvPr>
        </p:nvSpPr>
        <p:spPr>
          <a:xfrm>
            <a:off x="152400" y="1200150"/>
            <a:ext cx="6934200" cy="3733801"/>
          </a:xfrm>
        </p:spPr>
        <p:txBody>
          <a:bodyPr/>
          <a:lstStyle/>
          <a:p>
            <a:r>
              <a:rPr lang="en-US" sz="1800" b="1" dirty="0" smtClean="0">
                <a:ea typeface="+mn-lt"/>
                <a:cs typeface="+mn-lt"/>
              </a:rPr>
              <a:t>Encoding is the process of putting a sequence of characters such as letters, numbers and other special characters into a specialized format for efficient transmission.</a:t>
            </a:r>
          </a:p>
          <a:p>
            <a:r>
              <a:rPr lang="en-US" sz="1800" b="1" dirty="0" smtClean="0">
                <a:cs typeface="Calibri"/>
              </a:rPr>
              <a:t>There are three types of encoding namely acoustic ,tactile ,visual and symantic.</a:t>
            </a:r>
          </a:p>
          <a:p>
            <a:endParaRPr lang="en-US" sz="1800" b="1" dirty="0" smtClean="0">
              <a:latin typeface="Bookman Old Style"/>
              <a:cs typeface="Calibri"/>
            </a:endParaRPr>
          </a:p>
          <a:p>
            <a:r>
              <a:rPr lang="en-US" sz="1800" b="1" dirty="0" smtClean="0">
                <a:latin typeface="Bookman Old Style"/>
                <a:cs typeface="Calibri"/>
              </a:rPr>
              <a:t>ENCODING USING MATRICES</a:t>
            </a:r>
          </a:p>
          <a:p>
            <a:r>
              <a:rPr lang="en-US" sz="1800" b="1" dirty="0" smtClean="0">
                <a:ea typeface="+mn-lt"/>
                <a:cs typeface="+mn-lt"/>
              </a:rPr>
              <a:t>Use matrix A=[1123]A=[1213] to </a:t>
            </a:r>
          </a:p>
          <a:p>
            <a:r>
              <a:rPr lang="en-US" sz="1800" b="1" dirty="0" smtClean="0">
                <a:ea typeface="+mn-lt"/>
                <a:cs typeface="+mn-lt"/>
              </a:rPr>
              <a:t>encode the message:</a:t>
            </a:r>
          </a:p>
          <a:p>
            <a:r>
              <a:rPr lang="en-US" sz="1800" b="1" dirty="0" smtClean="0">
                <a:ea typeface="+mn-lt"/>
                <a:cs typeface="+mn-lt"/>
              </a:rPr>
              <a:t> ATTACK NOW! </a:t>
            </a:r>
            <a:r>
              <a:rPr lang="en-US" dirty="0" smtClean="0">
                <a:ea typeface="+mn-lt"/>
                <a:cs typeface="+mn-lt"/>
              </a:rPr>
              <a:t/>
            </a:r>
            <a:br>
              <a:rPr lang="en-US" dirty="0" smtClean="0">
                <a:ea typeface="+mn-lt"/>
                <a:cs typeface="+mn-lt"/>
              </a:rPr>
            </a:br>
            <a:endParaRPr lang="en-US" dirty="0" smtClean="0">
              <a:ea typeface="+mn-lt"/>
              <a:cs typeface="+mn-lt"/>
            </a:endParaRPr>
          </a:p>
          <a:p>
            <a:endParaRPr lang="en-US" dirty="0"/>
          </a:p>
        </p:txBody>
      </p:sp>
      <p:sp>
        <p:nvSpPr>
          <p:cNvPr id="143" name="Google Shape;14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6" name="Picture 5" descr="A picture containing text&#10;&#10;Description automatically generated">
            <a:extLst>
              <a:ext uri="{FF2B5EF4-FFF2-40B4-BE49-F238E27FC236}">
                <a16:creationId xmlns="" xmlns:a16="http://schemas.microsoft.com/office/drawing/2014/main" id="{94E88A4C-72A7-494F-B0F2-5F3784EE8AC6}"/>
              </a:ext>
            </a:extLst>
          </p:cNvPr>
          <p:cNvPicPr>
            <a:picLocks noChangeAspect="1"/>
          </p:cNvPicPr>
          <p:nvPr/>
        </p:nvPicPr>
        <p:blipFill>
          <a:blip r:embed="rId3"/>
          <a:stretch>
            <a:fillRect/>
          </a:stretch>
        </p:blipFill>
        <p:spPr>
          <a:xfrm>
            <a:off x="4191000" y="2647950"/>
            <a:ext cx="4802404" cy="1981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 name="Shape 127"/>
        <p:cNvGrpSpPr/>
        <p:nvPr/>
      </p:nvGrpSpPr>
      <p:grpSpPr>
        <a:xfrm>
          <a:off x="0" y="0"/>
          <a:ext cx="0" cy="0"/>
          <a:chOff x="0" y="0"/>
          <a:chExt cx="0" cy="0"/>
        </a:xfrm>
      </p:grpSpPr>
      <p:sp>
        <p:nvSpPr>
          <p:cNvPr id="5" name="Text Placeholder 4"/>
          <p:cNvSpPr>
            <a:spLocks noGrp="1"/>
          </p:cNvSpPr>
          <p:nvPr>
            <p:ph type="body" idx="1"/>
          </p:nvPr>
        </p:nvSpPr>
        <p:spPr>
          <a:xfrm>
            <a:off x="0" y="209550"/>
            <a:ext cx="4343400" cy="4724401"/>
          </a:xfrm>
        </p:spPr>
        <p:txBody>
          <a:bodyPr/>
          <a:lstStyle/>
          <a:p>
            <a:r>
              <a:rPr lang="en-US" sz="1800" b="1" dirty="0" smtClean="0"/>
              <a:t>We divide the letters of the message into groups of two.</a:t>
            </a:r>
          </a:p>
          <a:p>
            <a:endParaRPr lang="en-US" sz="1800" b="1" dirty="0" smtClean="0"/>
          </a:p>
          <a:p>
            <a:r>
              <a:rPr lang="en-US" sz="1800" b="1" dirty="0" smtClean="0"/>
              <a:t>AT  TA  CK  -N  OW </a:t>
            </a:r>
          </a:p>
          <a:p>
            <a:endParaRPr lang="en-US" sz="1800" b="1" dirty="0" smtClean="0"/>
          </a:p>
          <a:p>
            <a:endParaRPr lang="en-US" sz="1800" b="1" dirty="0" smtClean="0"/>
          </a:p>
          <a:p>
            <a:endParaRPr lang="en-US" sz="1800" b="1" dirty="0" smtClean="0"/>
          </a:p>
          <a:p>
            <a:r>
              <a:rPr lang="en-US" sz="1800" b="1" dirty="0" smtClean="0"/>
              <a:t>We assign the numbers to these letters from the above table, and convert each pair of numbers into 2×1 matrices. In the case where a single letter is left over on the end, a space is added to make it into a pair.</a:t>
            </a:r>
          </a:p>
          <a:p>
            <a:endParaRPr lang="en-US" dirty="0"/>
          </a:p>
        </p:txBody>
      </p:sp>
      <p:sp>
        <p:nvSpPr>
          <p:cNvPr id="143" name="Google Shape;14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7" name="Picture 3" descr="Text&#10;&#10;Description automatically generated">
            <a:extLst>
              <a:ext uri="{FF2B5EF4-FFF2-40B4-BE49-F238E27FC236}">
                <a16:creationId xmlns="" xmlns:a16="http://schemas.microsoft.com/office/drawing/2014/main" id="{83AE4526-4B46-4AB2-8FC2-4ADE639D3904}"/>
              </a:ext>
            </a:extLst>
          </p:cNvPr>
          <p:cNvPicPr>
            <a:picLocks noChangeAspect="1"/>
          </p:cNvPicPr>
          <p:nvPr/>
        </p:nvPicPr>
        <p:blipFill>
          <a:blip r:embed="rId3"/>
          <a:stretch>
            <a:fillRect/>
          </a:stretch>
        </p:blipFill>
        <p:spPr>
          <a:xfrm>
            <a:off x="4343400" y="133350"/>
            <a:ext cx="4800600" cy="383684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5"/>
            </a:gs>
          </a:gsLst>
          <a:lin ang="5400700" scaled="0"/>
        </a:gradFill>
        <a:effectLst/>
      </p:bgPr>
    </p:bg>
    <p:spTree>
      <p:nvGrpSpPr>
        <p:cNvPr id="1" name="Shape 221"/>
        <p:cNvGrpSpPr/>
        <p:nvPr/>
      </p:nvGrpSpPr>
      <p:grpSpPr>
        <a:xfrm>
          <a:off x="0" y="0"/>
          <a:ext cx="0" cy="0"/>
          <a:chOff x="0" y="0"/>
          <a:chExt cx="0" cy="0"/>
        </a:xfrm>
      </p:grpSpPr>
      <p:sp>
        <p:nvSpPr>
          <p:cNvPr id="5" name="Title 4"/>
          <p:cNvSpPr>
            <a:spLocks noGrp="1"/>
          </p:cNvSpPr>
          <p:nvPr>
            <p:ph type="title"/>
          </p:nvPr>
        </p:nvSpPr>
        <p:spPr>
          <a:xfrm>
            <a:off x="304800" y="285750"/>
            <a:ext cx="6962100" cy="990600"/>
          </a:xfrm>
        </p:spPr>
        <p:txBody>
          <a:bodyPr/>
          <a:lstStyle/>
          <a:p>
            <a:r>
              <a:rPr lang="en-US" sz="6000" b="1" i="1" u="sng" dirty="0" smtClean="0">
                <a:solidFill>
                  <a:schemeClr val="tx2">
                    <a:lumMod val="10000"/>
                  </a:schemeClr>
                </a:solidFill>
              </a:rPr>
              <a:t>DECODING</a:t>
            </a:r>
            <a:endParaRPr lang="en-US" sz="6000" b="1" i="1" u="sng" dirty="0">
              <a:solidFill>
                <a:schemeClr val="tx2">
                  <a:lumMod val="10000"/>
                </a:schemeClr>
              </a:solidFill>
            </a:endParaRPr>
          </a:p>
        </p:txBody>
      </p:sp>
      <p:sp>
        <p:nvSpPr>
          <p:cNvPr id="6" name="Text Placeholder 5"/>
          <p:cNvSpPr>
            <a:spLocks noGrp="1"/>
          </p:cNvSpPr>
          <p:nvPr>
            <p:ph type="body" idx="1"/>
          </p:nvPr>
        </p:nvSpPr>
        <p:spPr>
          <a:xfrm>
            <a:off x="779100" y="1492424"/>
            <a:ext cx="6962100" cy="3441525"/>
          </a:xfrm>
        </p:spPr>
        <p:txBody>
          <a:bodyPr/>
          <a:lstStyle/>
          <a:p>
            <a:r>
              <a:rPr lang="en-US" sz="3200" b="1" i="1" dirty="0" smtClean="0"/>
              <a:t> The receiver decodes the message to retrieve the original message by using the inverse of matrix.</a:t>
            </a:r>
          </a:p>
          <a:p>
            <a:r>
              <a:rPr lang="en-US" b="1" dirty="0" smtClean="0"/>
              <a:t> </a:t>
            </a:r>
            <a:r>
              <a:rPr lang="en-US" sz="3200" b="1" i="1" dirty="0" smtClean="0"/>
              <a:t>The matrix used for decoding is called decryption or decoding matrix</a:t>
            </a:r>
            <a:endParaRPr lang="en-US" sz="3200" b="1" i="1" dirty="0"/>
          </a:p>
        </p:txBody>
      </p:sp>
      <p:sp>
        <p:nvSpPr>
          <p:cNvPr id="224" name="Google Shape;224;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1"/>
            </a:gs>
          </a:gsLst>
          <a:lin ang="0" scaled="0"/>
        </a:gradFill>
        <a:effectLst/>
      </p:bgPr>
    </p:bg>
    <p:spTree>
      <p:nvGrpSpPr>
        <p:cNvPr id="1" name="Shape 306"/>
        <p:cNvGrpSpPr/>
        <p:nvPr/>
      </p:nvGrpSpPr>
      <p:grpSpPr>
        <a:xfrm>
          <a:off x="0" y="0"/>
          <a:ext cx="0" cy="0"/>
          <a:chOff x="0" y="0"/>
          <a:chExt cx="0" cy="0"/>
        </a:xfrm>
      </p:grpSpPr>
      <p:sp>
        <p:nvSpPr>
          <p:cNvPr id="10" name="Title 9"/>
          <p:cNvSpPr>
            <a:spLocks noGrp="1"/>
          </p:cNvSpPr>
          <p:nvPr>
            <p:ph type="title"/>
          </p:nvPr>
        </p:nvSpPr>
        <p:spPr>
          <a:xfrm>
            <a:off x="609600" y="438150"/>
            <a:ext cx="6962100" cy="396300"/>
          </a:xfrm>
        </p:spPr>
        <p:txBody>
          <a:bodyPr/>
          <a:lstStyle/>
          <a:p>
            <a:r>
              <a:rPr lang="en-US" b="1" i="1" dirty="0" smtClean="0">
                <a:solidFill>
                  <a:schemeClr val="bg1"/>
                </a:solidFill>
              </a:rPr>
              <a:t>MATRIX INVERSE FORMULA</a:t>
            </a:r>
            <a:endParaRPr lang="en-US" b="1" i="1" dirty="0">
              <a:solidFill>
                <a:schemeClr val="bg1"/>
              </a:solidFill>
            </a:endParaRPr>
          </a:p>
        </p:txBody>
      </p:sp>
      <p:sp>
        <p:nvSpPr>
          <p:cNvPr id="11" name="Text Placeholder 10"/>
          <p:cNvSpPr>
            <a:spLocks noGrp="1"/>
          </p:cNvSpPr>
          <p:nvPr>
            <p:ph type="body" idx="1"/>
          </p:nvPr>
        </p:nvSpPr>
        <p:spPr>
          <a:xfrm>
            <a:off x="685800" y="971550"/>
            <a:ext cx="7239000" cy="4171950"/>
          </a:xfrm>
        </p:spPr>
        <p:txBody>
          <a:bodyPr/>
          <a:lstStyle/>
          <a:p>
            <a:endParaRPr lang="en-US" dirty="0">
              <a:solidFill>
                <a:schemeClr val="bg1"/>
              </a:solidFill>
            </a:endParaRPr>
          </a:p>
        </p:txBody>
      </p:sp>
      <p:sp>
        <p:nvSpPr>
          <p:cNvPr id="308" name="Google Shape;308;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026" name="Picture 2"/>
          <p:cNvPicPr>
            <a:picLocks noChangeAspect="1" noChangeArrowheads="1"/>
          </p:cNvPicPr>
          <p:nvPr/>
        </p:nvPicPr>
        <p:blipFill>
          <a:blip r:embed="rId3"/>
          <a:srcRect/>
          <a:stretch>
            <a:fillRect/>
          </a:stretch>
        </p:blipFill>
        <p:spPr bwMode="auto">
          <a:xfrm>
            <a:off x="2057400" y="1733550"/>
            <a:ext cx="3429000" cy="121920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990600" y="1047750"/>
            <a:ext cx="4981575" cy="56197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2057400" y="3028950"/>
            <a:ext cx="35052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