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docProps/custom.xml" ContentType="application/vnd.openxmlformats-officedocument.custom-properties+xml"/>
  <Override PartName="/ppt/revisionInfo.xml" ContentType="application/vnd.ms-powerpoint.revisioninfo+xml"/>
  <Override PartName="/docProps/core.xml" ContentType="application/vnd.openxmlformats-package.core-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56"/>
  </p:notesMasterIdLst>
  <p:handoutMasterIdLst>
    <p:handoutMasterId r:id="rId57"/>
  </p:handoutMasterIdLst>
  <p:sldIdLst>
    <p:sldId id="256" r:id="rId7"/>
    <p:sldId id="257" r:id="rId8"/>
    <p:sldId id="259" r:id="rId9"/>
    <p:sldId id="260" r:id="rId10"/>
    <p:sldId id="261" r:id="rId11"/>
    <p:sldId id="282" r:id="rId12"/>
    <p:sldId id="292" r:id="rId13"/>
    <p:sldId id="286" r:id="rId14"/>
    <p:sldId id="287" r:id="rId15"/>
    <p:sldId id="288" r:id="rId16"/>
    <p:sldId id="262" r:id="rId17"/>
    <p:sldId id="283" r:id="rId18"/>
    <p:sldId id="284" r:id="rId19"/>
    <p:sldId id="263" r:id="rId20"/>
    <p:sldId id="290" r:id="rId21"/>
    <p:sldId id="291" r:id="rId22"/>
    <p:sldId id="289" r:id="rId23"/>
    <p:sldId id="293" r:id="rId24"/>
    <p:sldId id="294" r:id="rId25"/>
    <p:sldId id="295" r:id="rId26"/>
    <p:sldId id="296" r:id="rId27"/>
    <p:sldId id="301" r:id="rId28"/>
    <p:sldId id="297" r:id="rId29"/>
    <p:sldId id="306" r:id="rId30"/>
    <p:sldId id="298" r:id="rId31"/>
    <p:sldId id="299" r:id="rId32"/>
    <p:sldId id="300" r:id="rId33"/>
    <p:sldId id="304" r:id="rId34"/>
    <p:sldId id="305" r:id="rId35"/>
    <p:sldId id="302" r:id="rId36"/>
    <p:sldId id="307" r:id="rId37"/>
    <p:sldId id="308" r:id="rId38"/>
    <p:sldId id="311" r:id="rId39"/>
    <p:sldId id="309" r:id="rId40"/>
    <p:sldId id="310" r:id="rId41"/>
    <p:sldId id="312"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58608-D3FB-4044-8790-8D20C3DE8C88}" v="3" dt="2021-05-03T13:59:23.254"/>
    <p1510:client id="{50633097-00C4-AC4B-F9A2-C4BC500AD71B}" v="482" dt="2021-05-05T13:32:18.3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07" d="100"/>
          <a:sy n="107" d="100"/>
        </p:scale>
        <p:origin x="754" y="8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customXml" Target="../customXml/item4.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tableStyles" Target="tableStyle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learn.hashicorp.com/tutorials/terraform/associate-review"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registry.terraform.io/"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app.terraform.io"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a:cs typeface="Calibri Light"/>
              </a:rPr>
              <a:t>Terraform Associate Certification Preparation</a:t>
            </a:r>
            <a:br>
              <a:rPr lang="en-US" sz="2800">
                <a:cs typeface="Calibri Light"/>
              </a:rPr>
            </a:br>
            <a:r>
              <a:rPr lang="en-US" sz="2800">
                <a:cs typeface="Calibri Light"/>
              </a:rPr>
              <a:t>2020</a:t>
            </a:r>
            <a:endParaRPr lang="en-US" sz="2800"/>
          </a:p>
        </p:txBody>
      </p:sp>
      <p:sp>
        <p:nvSpPr>
          <p:cNvPr id="5" name="Text Placeholder 4"/>
          <p:cNvSpPr>
            <a:spLocks noGrp="1"/>
          </p:cNvSpPr>
          <p:nvPr>
            <p:ph type="body" sz="quarter" idx="11"/>
          </p:nvPr>
        </p:nvSpPr>
        <p:spPr>
          <a:xfrm>
            <a:off x="531466" y="3049747"/>
            <a:ext cx="4315968" cy="313932"/>
          </a:xfrm>
        </p:spPr>
        <p:txBody>
          <a:bodyPr/>
          <a:lstStyle/>
          <a:p>
            <a:r>
              <a:rPr lang="en-US">
                <a:cs typeface="Calibri"/>
              </a:rPr>
              <a:t>Certification Overview</a:t>
            </a:r>
            <a:endParaRPr lang="en-US"/>
          </a:p>
        </p:txBody>
      </p:sp>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a:solidFill>
                  <a:schemeClr val="bg1"/>
                </a:solidFill>
                <a:latin typeface="+mj-lt"/>
              </a:rPr>
              <a:t>CONFIDENTIAL  |  </a:t>
            </a:r>
            <a:r>
              <a:rPr lang="en-US" sz="700" b="0" i="0" u="none" strike="noStrike" kern="1200" baseline="0">
                <a:solidFill>
                  <a:schemeClr val="bg1"/>
                </a:solidFill>
                <a:effectLst/>
                <a:latin typeface="+mj-lt"/>
                <a:ea typeface="+mn-ea"/>
                <a:cs typeface="+mn-cs"/>
              </a:rPr>
              <a:t>© 2020 EPAM Systems, Inc.</a:t>
            </a:r>
            <a:endParaRPr lang="en-US" sz="70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EFC6-26A9-4BCF-8B51-7A41015E825A}"/>
              </a:ext>
            </a:extLst>
          </p:cNvPr>
          <p:cNvSpPr>
            <a:spLocks noGrp="1"/>
          </p:cNvSpPr>
          <p:nvPr>
            <p:ph type="title"/>
          </p:nvPr>
        </p:nvSpPr>
        <p:spPr/>
        <p:txBody>
          <a:bodyPr/>
          <a:lstStyle/>
          <a:p>
            <a:r>
              <a:rPr lang="en-US">
                <a:cs typeface="Calibri Light"/>
              </a:rPr>
              <a:t>Terraform Apply                                                               Terraform Destroy</a:t>
            </a:r>
            <a:endParaRPr lang="en-US"/>
          </a:p>
        </p:txBody>
      </p:sp>
      <p:sp>
        <p:nvSpPr>
          <p:cNvPr id="3" name="Content Placeholder 2">
            <a:extLst>
              <a:ext uri="{FF2B5EF4-FFF2-40B4-BE49-F238E27FC236}">
                <a16:creationId xmlns:a16="http://schemas.microsoft.com/office/drawing/2014/main" id="{C9B41331-0A6B-4C95-9F87-FAAD2DFDF448}"/>
              </a:ext>
            </a:extLst>
          </p:cNvPr>
          <p:cNvSpPr>
            <a:spLocks noGrp="1"/>
          </p:cNvSpPr>
          <p:nvPr>
            <p:ph sz="quarter" idx="10"/>
          </p:nvPr>
        </p:nvSpPr>
        <p:spPr/>
        <p:txBody>
          <a:bodyPr vert="horz" lIns="0" tIns="0" rIns="0" bIns="0" rtlCol="0" anchor="t">
            <a:noAutofit/>
          </a:bodyPr>
          <a:lstStyle/>
          <a:p>
            <a:pPr marL="0" indent="0">
              <a:buNone/>
            </a:pPr>
            <a:r>
              <a:rPr lang="en-US">
                <a:ea typeface="+mj-lt"/>
                <a:cs typeface="+mj-lt"/>
              </a:rPr>
              <a:t>The terraform apply command is used to apply the changes required to reach the desired state of the configuration, or the pre-determined set of actions generated by a terraform plan execution plan.</a:t>
            </a:r>
          </a:p>
          <a:p>
            <a:pPr marL="0" indent="0">
              <a:buNone/>
            </a:pPr>
            <a:endParaRPr lang="en-US">
              <a:cs typeface="Calibri Light"/>
            </a:endParaRPr>
          </a:p>
          <a:p>
            <a:pPr marL="0" indent="0">
              <a:buNone/>
            </a:pPr>
            <a:r>
              <a:rPr lang="en-US" b="1">
                <a:ea typeface="+mj-lt"/>
                <a:cs typeface="+mj-lt"/>
              </a:rPr>
              <a:t>Common flags:</a:t>
            </a:r>
          </a:p>
          <a:p>
            <a:pPr marL="0" indent="0">
              <a:buNone/>
            </a:pPr>
            <a:endParaRPr lang="en-US" b="1">
              <a:cs typeface="Calibri Light"/>
            </a:endParaRPr>
          </a:p>
          <a:p>
            <a:r>
              <a:rPr lang="en-US">
                <a:ea typeface="+mj-lt"/>
                <a:cs typeface="+mj-lt"/>
              </a:rPr>
              <a:t>-auto-approve</a:t>
            </a:r>
          </a:p>
          <a:p>
            <a:r>
              <a:rPr lang="en-US">
                <a:ea typeface="+mj-lt"/>
                <a:cs typeface="+mj-lt"/>
              </a:rPr>
              <a:t>-target=resource</a:t>
            </a:r>
          </a:p>
          <a:p>
            <a:r>
              <a:rPr lang="en-US">
                <a:ea typeface="+mj-lt"/>
                <a:cs typeface="+mj-lt"/>
              </a:rPr>
              <a:t>-var 'foo=bar'</a:t>
            </a:r>
          </a:p>
          <a:p>
            <a:r>
              <a:rPr lang="en-US">
                <a:ea typeface="+mj-lt"/>
                <a:cs typeface="+mj-lt"/>
              </a:rPr>
              <a:t>-var-file=foo</a:t>
            </a:r>
            <a:endParaRPr lang="en-US">
              <a:cs typeface="Calibri Light"/>
            </a:endParaRPr>
          </a:p>
        </p:txBody>
      </p:sp>
      <p:sp>
        <p:nvSpPr>
          <p:cNvPr id="5" name="Slide Number Placeholder 4">
            <a:extLst>
              <a:ext uri="{FF2B5EF4-FFF2-40B4-BE49-F238E27FC236}">
                <a16:creationId xmlns:a16="http://schemas.microsoft.com/office/drawing/2014/main" id="{02F40D44-2BFA-47F1-8966-9E006FD78CA5}"/>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8" name="Content Placeholder 2">
            <a:extLst>
              <a:ext uri="{FF2B5EF4-FFF2-40B4-BE49-F238E27FC236}">
                <a16:creationId xmlns:a16="http://schemas.microsoft.com/office/drawing/2014/main" id="{12B513E8-2594-4E1A-B076-A670A0EA5B88}"/>
              </a:ext>
            </a:extLst>
          </p:cNvPr>
          <p:cNvSpPr txBox="1">
            <a:spLocks/>
          </p:cNvSpPr>
          <p:nvPr/>
        </p:nvSpPr>
        <p:spPr>
          <a:xfrm>
            <a:off x="4691296" y="1078571"/>
            <a:ext cx="3986211" cy="3397250"/>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mj-lt"/>
                <a:cs typeface="+mj-lt"/>
              </a:rPr>
              <a:t>The terraform destroy command is used to destroy the Terraform-managed infrastructure.</a:t>
            </a:r>
          </a:p>
          <a:p>
            <a:pPr marL="0" indent="0">
              <a:buFont typeface="Arial" panose="020B0604020202020204" pitchFamily="34" charset="0"/>
              <a:buNone/>
            </a:pPr>
            <a:endParaRPr lang="en-US">
              <a:cs typeface="Calibri Light"/>
            </a:endParaRPr>
          </a:p>
          <a:p>
            <a:pPr marL="0" indent="0">
              <a:buFont typeface="Arial" panose="020B0604020202020204" pitchFamily="34" charset="0"/>
              <a:buNone/>
            </a:pPr>
            <a:r>
              <a:rPr lang="en-US" b="1">
                <a:ea typeface="+mj-lt"/>
                <a:cs typeface="+mj-lt"/>
              </a:rPr>
              <a:t>Common flags:</a:t>
            </a:r>
          </a:p>
          <a:p>
            <a:pPr marL="0" indent="0">
              <a:buFont typeface="Arial" panose="020B0604020202020204" pitchFamily="34" charset="0"/>
              <a:buNone/>
            </a:pPr>
            <a:endParaRPr lang="en-US" b="1">
              <a:cs typeface="Calibri Light"/>
            </a:endParaRPr>
          </a:p>
          <a:p>
            <a:r>
              <a:rPr lang="en-US">
                <a:ea typeface="+mj-lt"/>
                <a:cs typeface="+mj-lt"/>
              </a:rPr>
              <a:t>-auto-approve</a:t>
            </a:r>
          </a:p>
          <a:p>
            <a:r>
              <a:rPr lang="en-US">
                <a:ea typeface="+mj-lt"/>
                <a:cs typeface="+mj-lt"/>
              </a:rPr>
              <a:t>-target=resource</a:t>
            </a:r>
          </a:p>
          <a:p>
            <a:r>
              <a:rPr lang="en-US">
                <a:ea typeface="+mj-lt"/>
                <a:cs typeface="+mj-lt"/>
              </a:rPr>
              <a:t>-var 'foo=bar'</a:t>
            </a:r>
          </a:p>
          <a:p>
            <a:r>
              <a:rPr lang="en-US">
                <a:ea typeface="+mj-lt"/>
                <a:cs typeface="+mj-lt"/>
              </a:rPr>
              <a:t>-var-file=foo</a:t>
            </a:r>
            <a:endParaRPr lang="en-US">
              <a:cs typeface="Calibri Light"/>
            </a:endParaRPr>
          </a:p>
        </p:txBody>
      </p:sp>
    </p:spTree>
    <p:extLst>
      <p:ext uri="{BB962C8B-B14F-4D97-AF65-F5344CB8AC3E}">
        <p14:creationId xmlns:p14="http://schemas.microsoft.com/office/powerpoint/2010/main" val="118738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cs typeface="Calibri Light"/>
              </a:rPr>
              <a:t>State</a:t>
            </a:r>
            <a:endParaRPr lang="en-US"/>
          </a:p>
        </p:txBody>
      </p:sp>
      <p:sp>
        <p:nvSpPr>
          <p:cNvPr id="4" name="Content Placeholder 3"/>
          <p:cNvSpPr>
            <a:spLocks noGrp="1"/>
          </p:cNvSpPr>
          <p:nvPr>
            <p:ph sz="quarter" idx="10"/>
          </p:nvPr>
        </p:nvSpPr>
        <p:spPr>
          <a:xfrm>
            <a:off x="357189" y="1079500"/>
            <a:ext cx="3970878" cy="3397250"/>
          </a:xfrm>
        </p:spPr>
        <p:txBody>
          <a:bodyPr vert="horz" lIns="0" tIns="0" rIns="0" bIns="0" rtlCol="0" anchor="t">
            <a:noAutofit/>
          </a:bodyPr>
          <a:lstStyle/>
          <a:p>
            <a:pPr marL="0" indent="0" algn="just">
              <a:buNone/>
            </a:pPr>
            <a:r>
              <a:rPr lang="en-US" dirty="0">
                <a:ea typeface="+mj-lt"/>
                <a:cs typeface="+mj-lt"/>
              </a:rPr>
              <a:t>When working with Terraform, the tool will eventually need somewhere to store and manage the configuration of the Infrastructure it creates, changes and destroys.</a:t>
            </a:r>
          </a:p>
          <a:p>
            <a:pPr marL="0" indent="0" algn="just">
              <a:buNone/>
            </a:pPr>
            <a:endParaRPr lang="en-US" dirty="0">
              <a:ea typeface="+mj-lt"/>
              <a:cs typeface="+mj-lt"/>
            </a:endParaRPr>
          </a:p>
          <a:p>
            <a:pPr marL="0" indent="0" algn="just">
              <a:buNone/>
            </a:pPr>
            <a:r>
              <a:rPr lang="en-US" dirty="0">
                <a:ea typeface="+mj-lt"/>
                <a:cs typeface="+mj-lt"/>
              </a:rPr>
              <a:t>That is where Terraform state comes into play. Terraform state helps by mapping the Infrastructure configuration and metadata into a state file.</a:t>
            </a:r>
          </a:p>
          <a:p>
            <a:pPr marL="0" indent="0" algn="just">
              <a:buNone/>
            </a:pPr>
            <a:endParaRPr lang="en-US" dirty="0">
              <a:ea typeface="+mj-lt"/>
              <a:cs typeface="+mj-lt"/>
            </a:endParaRPr>
          </a:p>
          <a:p>
            <a:pPr marL="0" indent="0" algn="just">
              <a:buNone/>
            </a:pPr>
            <a:r>
              <a:rPr lang="en-US" dirty="0">
                <a:ea typeface="+mj-lt"/>
                <a:cs typeface="+mj-lt"/>
              </a:rPr>
              <a:t>The place where all of the operations are performed and where state snapshots are stored is in the Terraform backend.</a:t>
            </a:r>
            <a:endParaRPr lang="en-US" dirty="0">
              <a:cs typeface="Calibri Light"/>
            </a:endParaRPr>
          </a:p>
          <a:p>
            <a:pPr marL="0" indent="0">
              <a:buNone/>
            </a:pPr>
            <a:endParaRPr lang="en-US" b="1" dirty="0">
              <a:ea typeface="+mj-lt"/>
              <a:cs typeface="+mj-lt"/>
            </a:endParaRPr>
          </a:p>
        </p:txBody>
      </p:sp>
      <p:sp>
        <p:nvSpPr>
          <p:cNvPr id="7" name="Slide Number Placeholder 6">
            <a:extLst>
              <a:ext uri="{FF2B5EF4-FFF2-40B4-BE49-F238E27FC236}">
                <a16:creationId xmlns:a16="http://schemas.microsoft.com/office/drawing/2014/main" id="{82727CB5-094D-B940-A7AF-F67F1ED37934}"/>
              </a:ext>
            </a:extLst>
          </p:cNvPr>
          <p:cNvSpPr>
            <a:spLocks noGrp="1"/>
          </p:cNvSpPr>
          <p:nvPr>
            <p:ph type="sldNum" sz="quarter" idx="4"/>
          </p:nvPr>
        </p:nvSpPr>
        <p:spPr/>
        <p:txBody>
          <a:bodyPr/>
          <a:lstStyle/>
          <a:p>
            <a:fld id="{3A707DD9-E92B-45E8-BE0A-E6B2EDF345EB}" type="slidenum">
              <a:rPr lang="en-US" smtClean="0"/>
              <a:pPr/>
              <a:t>11</a:t>
            </a:fld>
            <a:endParaRPr lang="en-US"/>
          </a:p>
        </p:txBody>
      </p:sp>
      <p:pic>
        <p:nvPicPr>
          <p:cNvPr id="5" name="Picture 5" descr="Diagram&#10;&#10;Description automatically generated">
            <a:extLst>
              <a:ext uri="{FF2B5EF4-FFF2-40B4-BE49-F238E27FC236}">
                <a16:creationId xmlns:a16="http://schemas.microsoft.com/office/drawing/2014/main" id="{CC2A3671-49B2-4C24-B391-82283CBB1882}"/>
              </a:ext>
            </a:extLst>
          </p:cNvPr>
          <p:cNvPicPr>
            <a:picLocks noChangeAspect="1"/>
          </p:cNvPicPr>
          <p:nvPr/>
        </p:nvPicPr>
        <p:blipFill>
          <a:blip r:embed="rId2"/>
          <a:stretch>
            <a:fillRect/>
          </a:stretch>
        </p:blipFill>
        <p:spPr>
          <a:xfrm>
            <a:off x="4900961" y="1684380"/>
            <a:ext cx="3098645" cy="1928071"/>
          </a:xfrm>
          <a:prstGeom prst="rect">
            <a:avLst/>
          </a:prstGeom>
        </p:spPr>
      </p:pic>
    </p:spTree>
    <p:extLst>
      <p:ext uri="{BB962C8B-B14F-4D97-AF65-F5344CB8AC3E}">
        <p14:creationId xmlns:p14="http://schemas.microsoft.com/office/powerpoint/2010/main" val="175851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DFE5-F8DB-4A80-A469-5FF95A696133}"/>
              </a:ext>
            </a:extLst>
          </p:cNvPr>
          <p:cNvSpPr>
            <a:spLocks noGrp="1"/>
          </p:cNvSpPr>
          <p:nvPr>
            <p:ph type="title"/>
          </p:nvPr>
        </p:nvSpPr>
        <p:spPr/>
        <p:txBody>
          <a:bodyPr/>
          <a:lstStyle/>
          <a:p>
            <a:r>
              <a:rPr lang="en-US">
                <a:cs typeface="Calibri Light"/>
              </a:rPr>
              <a:t>Multiple providers</a:t>
            </a:r>
            <a:endParaRPr lang="en-US"/>
          </a:p>
        </p:txBody>
      </p:sp>
      <p:sp>
        <p:nvSpPr>
          <p:cNvPr id="3" name="Content Placeholder 2">
            <a:extLst>
              <a:ext uri="{FF2B5EF4-FFF2-40B4-BE49-F238E27FC236}">
                <a16:creationId xmlns:a16="http://schemas.microsoft.com/office/drawing/2014/main" id="{35EAA43A-8095-41DB-91AB-26331DBDA3C1}"/>
              </a:ext>
            </a:extLst>
          </p:cNvPr>
          <p:cNvSpPr>
            <a:spLocks noGrp="1"/>
          </p:cNvSpPr>
          <p:nvPr>
            <p:ph sz="quarter" idx="10"/>
          </p:nvPr>
        </p:nvSpPr>
        <p:spPr/>
        <p:txBody>
          <a:bodyPr vert="horz" lIns="0" tIns="0" rIns="0" bIns="0" rtlCol="0" anchor="t">
            <a:noAutofit/>
          </a:bodyPr>
          <a:lstStyle/>
          <a:p>
            <a:r>
              <a:rPr lang="en-US" dirty="0">
                <a:ea typeface="+mj-lt"/>
                <a:cs typeface="+mj-lt"/>
              </a:rPr>
              <a:t>You can optionally define multiple configurations for the same provider and select which one to use on a per-resource or per-module basis. </a:t>
            </a:r>
          </a:p>
          <a:p>
            <a:endParaRPr lang="en-US" dirty="0">
              <a:ea typeface="+mj-lt"/>
              <a:cs typeface="+mj-lt"/>
            </a:endParaRPr>
          </a:p>
        </p:txBody>
      </p:sp>
      <p:sp>
        <p:nvSpPr>
          <p:cNvPr id="5" name="Slide Number Placeholder 4">
            <a:extLst>
              <a:ext uri="{FF2B5EF4-FFF2-40B4-BE49-F238E27FC236}">
                <a16:creationId xmlns:a16="http://schemas.microsoft.com/office/drawing/2014/main" id="{C6A36E3F-C6B6-4B21-926E-351EA6B40A9B}"/>
              </a:ext>
            </a:extLst>
          </p:cNvPr>
          <p:cNvSpPr>
            <a:spLocks noGrp="1"/>
          </p:cNvSpPr>
          <p:nvPr>
            <p:ph type="sldNum" sz="quarter" idx="4"/>
          </p:nvPr>
        </p:nvSpPr>
        <p:spPr/>
        <p:txBody>
          <a:bodyPr/>
          <a:lstStyle/>
          <a:p>
            <a:fld id="{3A707DD9-E92B-45E8-BE0A-E6B2EDF345EB}" type="slidenum">
              <a:rPr lang="en-US" smtClean="0"/>
              <a:pPr/>
              <a:t>12</a:t>
            </a:fld>
            <a:endParaRPr lang="en-US"/>
          </a:p>
        </p:txBody>
      </p:sp>
      <p:pic>
        <p:nvPicPr>
          <p:cNvPr id="6" name="Picture 6" descr="Text&#10;&#10;Description automatically generated">
            <a:extLst>
              <a:ext uri="{FF2B5EF4-FFF2-40B4-BE49-F238E27FC236}">
                <a16:creationId xmlns:a16="http://schemas.microsoft.com/office/drawing/2014/main" id="{8B46EFD4-B2E6-448F-B04B-1FE6C5958281}"/>
              </a:ext>
            </a:extLst>
          </p:cNvPr>
          <p:cNvPicPr>
            <a:picLocks noChangeAspect="1"/>
          </p:cNvPicPr>
          <p:nvPr/>
        </p:nvPicPr>
        <p:blipFill>
          <a:blip r:embed="rId2"/>
          <a:stretch>
            <a:fillRect/>
          </a:stretch>
        </p:blipFill>
        <p:spPr>
          <a:xfrm>
            <a:off x="4838973" y="710831"/>
            <a:ext cx="3886200" cy="3517014"/>
          </a:xfrm>
          <a:prstGeom prst="rect">
            <a:avLst/>
          </a:prstGeom>
        </p:spPr>
      </p:pic>
    </p:spTree>
    <p:extLst>
      <p:ext uri="{BB962C8B-B14F-4D97-AF65-F5344CB8AC3E}">
        <p14:creationId xmlns:p14="http://schemas.microsoft.com/office/powerpoint/2010/main" val="356812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BBA6-AFF5-409E-B401-0E785CDC09E3}"/>
              </a:ext>
            </a:extLst>
          </p:cNvPr>
          <p:cNvSpPr>
            <a:spLocks noGrp="1"/>
          </p:cNvSpPr>
          <p:nvPr>
            <p:ph type="title"/>
          </p:nvPr>
        </p:nvSpPr>
        <p:spPr/>
        <p:txBody>
          <a:bodyPr/>
          <a:lstStyle/>
          <a:p>
            <a:r>
              <a:rPr lang="en-US">
                <a:cs typeface="Calibri Light"/>
              </a:rPr>
              <a:t>Provisioners</a:t>
            </a:r>
            <a:endParaRPr lang="en-US"/>
          </a:p>
        </p:txBody>
      </p:sp>
      <p:sp>
        <p:nvSpPr>
          <p:cNvPr id="3" name="Content Placeholder 2">
            <a:extLst>
              <a:ext uri="{FF2B5EF4-FFF2-40B4-BE49-F238E27FC236}">
                <a16:creationId xmlns:a16="http://schemas.microsoft.com/office/drawing/2014/main" id="{834AA41F-F124-488A-8125-EB0FBD2DCF8D}"/>
              </a:ext>
            </a:extLst>
          </p:cNvPr>
          <p:cNvSpPr>
            <a:spLocks noGrp="1"/>
          </p:cNvSpPr>
          <p:nvPr>
            <p:ph sz="quarter" idx="10"/>
          </p:nvPr>
        </p:nvSpPr>
        <p:spPr>
          <a:xfrm>
            <a:off x="256336" y="918135"/>
            <a:ext cx="4163264" cy="3393363"/>
          </a:xfrm>
        </p:spPr>
        <p:txBody>
          <a:bodyPr vert="horz" lIns="0" tIns="0" rIns="0" bIns="0" rtlCol="0" anchor="t">
            <a:noAutofit/>
          </a:bodyPr>
          <a:lstStyle/>
          <a:p>
            <a:pPr marL="0" indent="0" algn="just">
              <a:buNone/>
            </a:pPr>
            <a:r>
              <a:rPr lang="en-US">
                <a:cs typeface="Calibri Light"/>
              </a:rPr>
              <a:t>Provisioners are used to execute scripts on local or remote machines as part of their creation or destruction process.</a:t>
            </a:r>
            <a:endParaRPr lang="en-US"/>
          </a:p>
          <a:p>
            <a:pPr marL="0" indent="0" algn="just">
              <a:buNone/>
            </a:pPr>
            <a:r>
              <a:rPr lang="en-US">
                <a:latin typeface="Calibri Light"/>
                <a:ea typeface="+mj-lt"/>
                <a:cs typeface="+mj-lt"/>
              </a:rPr>
              <a:t>Expressions in </a:t>
            </a:r>
            <a:r>
              <a:rPr lang="en-US">
                <a:latin typeface="Calibri Light"/>
                <a:cs typeface="Calibri Light"/>
              </a:rPr>
              <a:t>provisioner</a:t>
            </a:r>
            <a:r>
              <a:rPr lang="en-US">
                <a:latin typeface="Calibri Light"/>
                <a:ea typeface="+mj-lt"/>
                <a:cs typeface="+mj-lt"/>
              </a:rPr>
              <a:t> blocks cannot refer to their parent resource by name. Instead, they can use the special </a:t>
            </a:r>
            <a:r>
              <a:rPr lang="en-US" b="1">
                <a:latin typeface="Calibri Light"/>
                <a:cs typeface="Calibri Light"/>
              </a:rPr>
              <a:t>self</a:t>
            </a:r>
            <a:r>
              <a:rPr lang="en-US">
                <a:latin typeface="Calibri Light"/>
                <a:ea typeface="+mj-lt"/>
                <a:cs typeface="+mj-lt"/>
              </a:rPr>
              <a:t> object.</a:t>
            </a:r>
            <a:endParaRPr lang="en-US">
              <a:latin typeface="Calibri Light"/>
              <a:cs typeface="Calibri Light"/>
            </a:endParaRPr>
          </a:p>
          <a:p>
            <a:pPr marL="0" indent="0" algn="just">
              <a:buNone/>
            </a:pPr>
            <a:endParaRPr lang="en-US">
              <a:latin typeface="Calibri Light"/>
              <a:ea typeface="+mj-lt"/>
              <a:cs typeface="+mj-lt"/>
            </a:endParaRPr>
          </a:p>
          <a:p>
            <a:pPr marL="0" indent="0" algn="just">
              <a:buNone/>
            </a:pPr>
            <a:r>
              <a:rPr lang="en-US">
                <a:latin typeface="Calibri Light"/>
                <a:ea typeface="+mj-lt"/>
                <a:cs typeface="+mj-lt"/>
              </a:rPr>
              <a:t>The </a:t>
            </a:r>
            <a:r>
              <a:rPr lang="en-US" b="1">
                <a:latin typeface="Calibri Light"/>
                <a:ea typeface="+mj-lt"/>
                <a:cs typeface="+mj-lt"/>
              </a:rPr>
              <a:t>self </a:t>
            </a:r>
            <a:r>
              <a:rPr lang="en-US">
                <a:latin typeface="Calibri Light"/>
                <a:ea typeface="+mj-lt"/>
                <a:cs typeface="+mj-lt"/>
              </a:rPr>
              <a:t>object represents the provisioner </a:t>
            </a:r>
            <a:r>
              <a:rPr lang="en-US" b="1">
                <a:latin typeface="Calibri Light"/>
                <a:ea typeface="+mj-lt"/>
                <a:cs typeface="+mj-lt"/>
              </a:rPr>
              <a:t>parent resource</a:t>
            </a:r>
            <a:r>
              <a:rPr lang="en-US">
                <a:latin typeface="Calibri Light"/>
                <a:ea typeface="+mj-lt"/>
                <a:cs typeface="+mj-lt"/>
              </a:rPr>
              <a:t> and has all its </a:t>
            </a:r>
            <a:r>
              <a:rPr lang="en-US" b="1">
                <a:latin typeface="Calibri Light"/>
                <a:ea typeface="+mj-lt"/>
                <a:cs typeface="+mj-lt"/>
              </a:rPr>
              <a:t>attributes</a:t>
            </a:r>
            <a:r>
              <a:rPr lang="en-US">
                <a:latin typeface="Calibri Light"/>
                <a:ea typeface="+mj-lt"/>
                <a:cs typeface="+mj-lt"/>
              </a:rPr>
              <a:t>.</a:t>
            </a:r>
          </a:p>
          <a:p>
            <a:pPr marL="0" indent="0" algn="just">
              <a:buNone/>
            </a:pPr>
            <a:r>
              <a:rPr lang="en-US">
                <a:ea typeface="+mj-lt"/>
                <a:cs typeface="+mj-lt"/>
              </a:rPr>
              <a:t>By default, provisioners run when the resource they are defined within is created. </a:t>
            </a:r>
            <a:r>
              <a:rPr lang="en-US" b="1">
                <a:ea typeface="+mj-lt"/>
                <a:cs typeface="+mj-lt"/>
              </a:rPr>
              <a:t>Creation-time provisioners are only run during </a:t>
            </a:r>
            <a:r>
              <a:rPr lang="en-US" b="1" i="1">
                <a:ea typeface="+mj-lt"/>
                <a:cs typeface="+mj-lt"/>
              </a:rPr>
              <a:t>creation</a:t>
            </a:r>
            <a:r>
              <a:rPr lang="en-US">
                <a:ea typeface="+mj-lt"/>
                <a:cs typeface="+mj-lt"/>
              </a:rPr>
              <a:t>, not during updating or any other lifecycle.</a:t>
            </a:r>
            <a:endParaRPr lang="en-US"/>
          </a:p>
          <a:p>
            <a:pPr marL="0" indent="0" algn="just">
              <a:buNone/>
            </a:pPr>
            <a:endParaRPr lang="en-US">
              <a:latin typeface="Calibri Light"/>
              <a:ea typeface="+mj-lt"/>
              <a:cs typeface="+mj-lt"/>
            </a:endParaRPr>
          </a:p>
          <a:p>
            <a:pPr marL="0" indent="0" algn="just">
              <a:buNone/>
            </a:pPr>
            <a:r>
              <a:rPr lang="en-US">
                <a:latin typeface="Calibri Light"/>
                <a:ea typeface="+mj-lt"/>
                <a:cs typeface="+mj-lt"/>
              </a:rPr>
              <a:t>The remote-exec provisioner supports both </a:t>
            </a:r>
            <a:r>
              <a:rPr lang="en-US" i="1" err="1">
                <a:latin typeface="Calibri Light"/>
                <a:ea typeface="+mj-lt"/>
                <a:cs typeface="+mj-lt"/>
              </a:rPr>
              <a:t>ssh</a:t>
            </a:r>
            <a:r>
              <a:rPr lang="en-US" i="1">
                <a:latin typeface="Calibri Light"/>
                <a:ea typeface="+mj-lt"/>
                <a:cs typeface="+mj-lt"/>
              </a:rPr>
              <a:t> </a:t>
            </a:r>
            <a:r>
              <a:rPr lang="en-US">
                <a:latin typeface="Calibri Light"/>
                <a:ea typeface="+mj-lt"/>
                <a:cs typeface="+mj-lt"/>
              </a:rPr>
              <a:t>and </a:t>
            </a:r>
            <a:r>
              <a:rPr lang="en-US" i="1" err="1">
                <a:latin typeface="Calibri Light"/>
                <a:ea typeface="+mj-lt"/>
                <a:cs typeface="+mj-lt"/>
              </a:rPr>
              <a:t>winrm</a:t>
            </a:r>
            <a:r>
              <a:rPr lang="en-US" i="1">
                <a:latin typeface="Calibri Light"/>
                <a:ea typeface="+mj-lt"/>
                <a:cs typeface="+mj-lt"/>
              </a:rPr>
              <a:t> </a:t>
            </a:r>
            <a:r>
              <a:rPr lang="en-US">
                <a:latin typeface="Calibri Light"/>
                <a:ea typeface="+mj-lt"/>
                <a:cs typeface="+mj-lt"/>
              </a:rPr>
              <a:t>type connections</a:t>
            </a:r>
          </a:p>
          <a:p>
            <a:pPr marL="0" indent="0" algn="just">
              <a:buNone/>
            </a:pPr>
            <a:endParaRPr lang="en-US">
              <a:latin typeface="Calibri Light"/>
              <a:ea typeface="+mj-lt"/>
              <a:cs typeface="+mj-lt"/>
            </a:endParaRPr>
          </a:p>
          <a:p>
            <a:pPr>
              <a:buNone/>
            </a:pPr>
            <a:endParaRPr lang="en-US">
              <a:latin typeface="Calibri Light"/>
              <a:ea typeface="+mj-lt"/>
              <a:cs typeface="+mj-lt"/>
            </a:endParaRPr>
          </a:p>
          <a:p>
            <a:pPr marL="0" indent="0">
              <a:buNone/>
            </a:pPr>
            <a:endParaRPr lang="en-US">
              <a:cs typeface="Calibri Light"/>
            </a:endParaRPr>
          </a:p>
        </p:txBody>
      </p:sp>
      <p:sp>
        <p:nvSpPr>
          <p:cNvPr id="5" name="Slide Number Placeholder 4">
            <a:extLst>
              <a:ext uri="{FF2B5EF4-FFF2-40B4-BE49-F238E27FC236}">
                <a16:creationId xmlns:a16="http://schemas.microsoft.com/office/drawing/2014/main" id="{44CE56FD-3039-4EA4-AA4A-66A408D3D24A}"/>
              </a:ext>
            </a:extLst>
          </p:cNvPr>
          <p:cNvSpPr>
            <a:spLocks noGrp="1"/>
          </p:cNvSpPr>
          <p:nvPr>
            <p:ph type="sldNum" sz="quarter" idx="4"/>
          </p:nvPr>
        </p:nvSpPr>
        <p:spPr/>
        <p:txBody>
          <a:bodyPr/>
          <a:lstStyle/>
          <a:p>
            <a:fld id="{3A707DD9-E92B-45E8-BE0A-E6B2EDF345EB}" type="slidenum">
              <a:rPr lang="en-US" smtClean="0"/>
              <a:pPr/>
              <a:t>13</a:t>
            </a:fld>
            <a:endParaRPr lang="en-US"/>
          </a:p>
        </p:txBody>
      </p:sp>
      <p:pic>
        <p:nvPicPr>
          <p:cNvPr id="6" name="Picture 6" descr="Text&#10;&#10;Description automatically generated">
            <a:extLst>
              <a:ext uri="{FF2B5EF4-FFF2-40B4-BE49-F238E27FC236}">
                <a16:creationId xmlns:a16="http://schemas.microsoft.com/office/drawing/2014/main" id="{27FBB67E-44E8-4FFC-AD03-1ECD229DEE7D}"/>
              </a:ext>
            </a:extLst>
          </p:cNvPr>
          <p:cNvPicPr>
            <a:picLocks noChangeAspect="1"/>
          </p:cNvPicPr>
          <p:nvPr/>
        </p:nvPicPr>
        <p:blipFill>
          <a:blip r:embed="rId2"/>
          <a:stretch>
            <a:fillRect/>
          </a:stretch>
        </p:blipFill>
        <p:spPr>
          <a:xfrm>
            <a:off x="4961965" y="937135"/>
            <a:ext cx="3865291" cy="3369181"/>
          </a:xfrm>
          <a:prstGeom prst="rect">
            <a:avLst/>
          </a:prstGeom>
        </p:spPr>
      </p:pic>
    </p:spTree>
    <p:extLst>
      <p:ext uri="{BB962C8B-B14F-4D97-AF65-F5344CB8AC3E}">
        <p14:creationId xmlns:p14="http://schemas.microsoft.com/office/powerpoint/2010/main" val="202923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cs typeface="Calibri Light"/>
              </a:rPr>
              <a:t>Terraform Commands</a:t>
            </a:r>
            <a:endParaRPr lang="en-US"/>
          </a:p>
        </p:txBody>
      </p:sp>
      <p:sp>
        <p:nvSpPr>
          <p:cNvPr id="4" name="Content Placeholder 3"/>
          <p:cNvSpPr>
            <a:spLocks noGrp="1"/>
          </p:cNvSpPr>
          <p:nvPr>
            <p:ph sz="quarter" idx="10"/>
          </p:nvPr>
        </p:nvSpPr>
        <p:spPr>
          <a:xfrm>
            <a:off x="357189" y="711510"/>
            <a:ext cx="7436120" cy="3932508"/>
          </a:xfrm>
        </p:spPr>
        <p:txBody>
          <a:bodyPr vert="horz" lIns="0" tIns="0" rIns="0" bIns="0" rtlCol="0" anchor="t">
            <a:noAutofit/>
          </a:bodyPr>
          <a:lstStyle/>
          <a:p>
            <a:pPr>
              <a:buNone/>
            </a:pPr>
            <a:r>
              <a:rPr lang="en-US" sz="1200" dirty="0">
                <a:ea typeface="+mj-lt"/>
                <a:cs typeface="+mj-lt"/>
              </a:rPr>
              <a:t>Terraform is controlled via a very easy to use command-line interface (CLI). Terraform is only a single command-line application: terraform. This application then takes a subcommand such as "apply" or "plan". The complete list of subcommands is in the navigation to the left.</a:t>
            </a:r>
            <a:endParaRPr lang="en-US" dirty="0"/>
          </a:p>
          <a:p>
            <a:pPr>
              <a:buNone/>
            </a:pPr>
            <a:r>
              <a:rPr lang="en-US" sz="1200" b="1" dirty="0">
                <a:ea typeface="+mj-lt"/>
                <a:cs typeface="+mj-lt"/>
              </a:rPr>
              <a:t>Common commands:</a:t>
            </a:r>
          </a:p>
          <a:p>
            <a:pPr>
              <a:buNone/>
            </a:pPr>
            <a:r>
              <a:rPr lang="en-US" dirty="0">
                <a:ea typeface="+mj-lt"/>
                <a:cs typeface="+mj-lt"/>
              </a:rPr>
              <a:t>apply   console  destroy  env</a:t>
            </a:r>
            <a:endParaRPr lang="en-US" dirty="0">
              <a:cs typeface="Calibri Light"/>
            </a:endParaRPr>
          </a:p>
          <a:p>
            <a:pPr>
              <a:buNone/>
            </a:pPr>
            <a:r>
              <a:rPr lang="en-US" dirty="0" err="1">
                <a:ea typeface="+mj-lt"/>
                <a:cs typeface="+mj-lt"/>
              </a:rPr>
              <a:t>fmt</a:t>
            </a:r>
            <a:r>
              <a:rPr lang="en-US" dirty="0">
                <a:ea typeface="+mj-lt"/>
                <a:cs typeface="+mj-lt"/>
              </a:rPr>
              <a:t>   import  workspace</a:t>
            </a:r>
            <a:endParaRPr lang="en-US" dirty="0"/>
          </a:p>
          <a:p>
            <a:pPr>
              <a:buNone/>
            </a:pPr>
            <a:r>
              <a:rPr lang="en-US" dirty="0" err="1">
                <a:ea typeface="+mj-lt"/>
                <a:cs typeface="+mj-lt"/>
              </a:rPr>
              <a:t>init</a:t>
            </a:r>
            <a:r>
              <a:rPr lang="en-US" dirty="0">
                <a:ea typeface="+mj-lt"/>
                <a:cs typeface="+mj-lt"/>
              </a:rPr>
              <a:t>    output</a:t>
            </a:r>
            <a:endParaRPr lang="en-US" dirty="0"/>
          </a:p>
          <a:p>
            <a:pPr>
              <a:buNone/>
            </a:pPr>
            <a:r>
              <a:rPr lang="en-US" dirty="0">
                <a:ea typeface="+mj-lt"/>
                <a:cs typeface="+mj-lt"/>
              </a:rPr>
              <a:t>plan  refresh show</a:t>
            </a:r>
            <a:endParaRPr lang="en-US" dirty="0"/>
          </a:p>
          <a:p>
            <a:pPr>
              <a:buNone/>
            </a:pPr>
            <a:r>
              <a:rPr lang="en-US" dirty="0">
                <a:ea typeface="+mj-lt"/>
                <a:cs typeface="+mj-lt"/>
              </a:rPr>
              <a:t>taint   </a:t>
            </a:r>
            <a:r>
              <a:rPr lang="en-US" dirty="0" err="1">
                <a:ea typeface="+mj-lt"/>
                <a:cs typeface="+mj-lt"/>
              </a:rPr>
              <a:t>untaint</a:t>
            </a:r>
            <a:r>
              <a:rPr lang="en-US" dirty="0">
                <a:ea typeface="+mj-lt"/>
                <a:cs typeface="+mj-lt"/>
              </a:rPr>
              <a:t>  validate   version</a:t>
            </a:r>
            <a:endParaRPr lang="en-US" dirty="0"/>
          </a:p>
          <a:p>
            <a:pPr>
              <a:buNone/>
            </a:pPr>
            <a:endParaRPr lang="en-US" dirty="0">
              <a:ea typeface="+mj-lt"/>
              <a:cs typeface="+mj-lt"/>
            </a:endParaRPr>
          </a:p>
          <a:p>
            <a:pPr>
              <a:buNone/>
            </a:pPr>
            <a:r>
              <a:rPr lang="en-US" sz="1200" b="1" dirty="0">
                <a:ea typeface="+mj-lt"/>
                <a:cs typeface="+mj-lt"/>
              </a:rPr>
              <a:t>All other commands:</a:t>
            </a:r>
          </a:p>
          <a:p>
            <a:pPr>
              <a:buNone/>
            </a:pPr>
            <a:r>
              <a:rPr lang="en-US" dirty="0">
                <a:ea typeface="+mj-lt"/>
                <a:cs typeface="+mj-lt"/>
              </a:rPr>
              <a:t>force-unlock    push    state</a:t>
            </a:r>
            <a:endParaRPr lang="en-US" dirty="0"/>
          </a:p>
          <a:p>
            <a:pPr>
              <a:buNone/>
            </a:pPr>
            <a:r>
              <a:rPr lang="en-US" dirty="0">
                <a:ea typeface="+mj-lt"/>
                <a:cs typeface="+mj-lt"/>
              </a:rPr>
              <a:t>0.12upgrade debug</a:t>
            </a:r>
            <a:endParaRPr lang="en-US" dirty="0"/>
          </a:p>
          <a:p>
            <a:pPr>
              <a:buNone/>
            </a:pPr>
            <a:endParaRPr lang="en-US" dirty="0">
              <a:ea typeface="+mj-lt"/>
              <a:cs typeface="+mj-lt"/>
            </a:endParaRPr>
          </a:p>
          <a:p>
            <a:pPr>
              <a:buNone/>
            </a:pPr>
            <a:r>
              <a:rPr lang="en-US" dirty="0">
                <a:ea typeface="+mj-lt"/>
                <a:cs typeface="+mj-lt"/>
              </a:rPr>
              <a:t>*Pass the flag –h to the relevant subcommand to get more information.</a:t>
            </a:r>
          </a:p>
        </p:txBody>
      </p:sp>
      <p:sp>
        <p:nvSpPr>
          <p:cNvPr id="5" name="Slide Number Placeholder 4">
            <a:extLst>
              <a:ext uri="{FF2B5EF4-FFF2-40B4-BE49-F238E27FC236}">
                <a16:creationId xmlns:a16="http://schemas.microsoft.com/office/drawing/2014/main" id="{67800160-BC63-054B-87DD-D877764D4BC8}"/>
              </a:ext>
            </a:extLst>
          </p:cNvPr>
          <p:cNvSpPr>
            <a:spLocks noGrp="1"/>
          </p:cNvSpPr>
          <p:nvPr>
            <p:ph type="sldNum" sz="quarter" idx="4"/>
          </p:nvPr>
        </p:nvSpPr>
        <p:spPr/>
        <p:txBody>
          <a:bodyPr/>
          <a:lstStyle/>
          <a:p>
            <a:fld id="{3A707DD9-E92B-45E8-BE0A-E6B2EDF345EB}" type="slidenum">
              <a:rPr lang="en-US" smtClean="0"/>
              <a:pPr/>
              <a:t>14</a:t>
            </a:fld>
            <a:endParaRPr lang="en-US"/>
          </a:p>
        </p:txBody>
      </p:sp>
    </p:spTree>
    <p:extLst>
      <p:ext uri="{BB962C8B-B14F-4D97-AF65-F5344CB8AC3E}">
        <p14:creationId xmlns:p14="http://schemas.microsoft.com/office/powerpoint/2010/main" val="349959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5312-1F46-4666-8D59-6C1F723CEC6D}"/>
              </a:ext>
            </a:extLst>
          </p:cNvPr>
          <p:cNvSpPr>
            <a:spLocks noGrp="1"/>
          </p:cNvSpPr>
          <p:nvPr>
            <p:ph type="title"/>
          </p:nvPr>
        </p:nvSpPr>
        <p:spPr>
          <a:xfrm>
            <a:off x="360364" y="228600"/>
            <a:ext cx="2077224" cy="301752"/>
          </a:xfrm>
        </p:spPr>
        <p:txBody>
          <a:bodyPr/>
          <a:lstStyle/>
          <a:p>
            <a:r>
              <a:rPr lang="en-US">
                <a:cs typeface="Calibri Light"/>
              </a:rPr>
              <a:t>Terraform Show</a:t>
            </a:r>
            <a:endParaRPr lang="en-US"/>
          </a:p>
        </p:txBody>
      </p:sp>
      <p:sp>
        <p:nvSpPr>
          <p:cNvPr id="3" name="Content Placeholder 2">
            <a:extLst>
              <a:ext uri="{FF2B5EF4-FFF2-40B4-BE49-F238E27FC236}">
                <a16:creationId xmlns:a16="http://schemas.microsoft.com/office/drawing/2014/main" id="{68EC6FB5-E8A6-4FF5-8A7A-AC2FA88AFFBB}"/>
              </a:ext>
            </a:extLst>
          </p:cNvPr>
          <p:cNvSpPr>
            <a:spLocks noGrp="1"/>
          </p:cNvSpPr>
          <p:nvPr>
            <p:ph sz="quarter" idx="10"/>
          </p:nvPr>
        </p:nvSpPr>
        <p:spPr>
          <a:xfrm>
            <a:off x="357189" y="816052"/>
            <a:ext cx="3986212" cy="942588"/>
          </a:xfrm>
        </p:spPr>
        <p:txBody>
          <a:bodyPr vert="horz" lIns="0" tIns="0" rIns="0" bIns="0" rtlCol="0" anchor="t">
            <a:noAutofit/>
          </a:bodyPr>
          <a:lstStyle/>
          <a:p>
            <a:pPr marL="0" indent="0" algn="just">
              <a:buNone/>
            </a:pPr>
            <a:r>
              <a:rPr lang="en-US"/>
              <a:t>The terraform show command is used to provide human-readable output from a state or plan file. This can be used to inspect a plan to ensure that the planned operations are expected, or to inspect the current state as Terraform sees it.</a:t>
            </a:r>
          </a:p>
        </p:txBody>
      </p:sp>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9" name="Title 1">
            <a:extLst>
              <a:ext uri="{FF2B5EF4-FFF2-40B4-BE49-F238E27FC236}">
                <a16:creationId xmlns:a16="http://schemas.microsoft.com/office/drawing/2014/main" id="{EF2ADD30-E798-48EC-BCE5-BC172328D957}"/>
              </a:ext>
            </a:extLst>
          </p:cNvPr>
          <p:cNvSpPr txBox="1">
            <a:spLocks/>
          </p:cNvSpPr>
          <p:nvPr/>
        </p:nvSpPr>
        <p:spPr>
          <a:xfrm>
            <a:off x="359435" y="1753994"/>
            <a:ext cx="2202675" cy="301752"/>
          </a:xfrm>
          <a:prstGeom prst="rect">
            <a:avLst/>
          </a:prstGeom>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a:cs typeface="Calibri Light"/>
              </a:rPr>
              <a:t>Terraform fmt</a:t>
            </a:r>
            <a:endParaRPr lang="en-US"/>
          </a:p>
        </p:txBody>
      </p:sp>
      <p:sp>
        <p:nvSpPr>
          <p:cNvPr id="11" name="Content Placeholder 2">
            <a:extLst>
              <a:ext uri="{FF2B5EF4-FFF2-40B4-BE49-F238E27FC236}">
                <a16:creationId xmlns:a16="http://schemas.microsoft.com/office/drawing/2014/main" id="{81FC487B-3F4F-4D6A-8BCC-E66266EDDC7E}"/>
              </a:ext>
            </a:extLst>
          </p:cNvPr>
          <p:cNvSpPr txBox="1">
            <a:spLocks/>
          </p:cNvSpPr>
          <p:nvPr/>
        </p:nvSpPr>
        <p:spPr>
          <a:xfrm>
            <a:off x="321412" y="2104482"/>
            <a:ext cx="3986212" cy="942588"/>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ea typeface="+mj-lt"/>
                <a:cs typeface="+mj-lt"/>
              </a:rPr>
              <a:t>The terraform </a:t>
            </a:r>
            <a:r>
              <a:rPr lang="en-US" dirty="0" err="1">
                <a:ea typeface="+mj-lt"/>
                <a:cs typeface="+mj-lt"/>
              </a:rPr>
              <a:t>fmt</a:t>
            </a:r>
            <a:r>
              <a:rPr lang="en-US" dirty="0">
                <a:ea typeface="+mj-lt"/>
                <a:cs typeface="+mj-lt"/>
              </a:rPr>
              <a:t> command is used to rewrite Terraform configuration files to a canonical format and style. This command applies a subset of the Terraform language style conventions, along with other minor adjustments for readability. </a:t>
            </a:r>
            <a:r>
              <a:rPr lang="en-US" b="1" dirty="0">
                <a:ea typeface="+mj-lt"/>
                <a:cs typeface="+mj-lt"/>
              </a:rPr>
              <a:t>[LAB AVAILABLE]</a:t>
            </a:r>
            <a:endParaRPr lang="en-US" b="1" dirty="0">
              <a:cs typeface="Calibri Light"/>
            </a:endParaRPr>
          </a:p>
        </p:txBody>
      </p:sp>
      <p:sp>
        <p:nvSpPr>
          <p:cNvPr id="12" name="Title 1">
            <a:extLst>
              <a:ext uri="{FF2B5EF4-FFF2-40B4-BE49-F238E27FC236}">
                <a16:creationId xmlns:a16="http://schemas.microsoft.com/office/drawing/2014/main" id="{D9A629CB-DEA5-434E-84A7-EB9218BF6E01}"/>
              </a:ext>
            </a:extLst>
          </p:cNvPr>
          <p:cNvSpPr txBox="1">
            <a:spLocks/>
          </p:cNvSpPr>
          <p:nvPr/>
        </p:nvSpPr>
        <p:spPr>
          <a:xfrm>
            <a:off x="357189" y="3101450"/>
            <a:ext cx="2690541" cy="301752"/>
          </a:xfrm>
          <a:prstGeom prst="rect">
            <a:avLst/>
          </a:prstGeom>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dirty="0">
                <a:cs typeface="Calibri Light"/>
              </a:rPr>
              <a:t>Terraform </a:t>
            </a:r>
            <a:r>
              <a:rPr lang="en-US" dirty="0">
                <a:ea typeface="+mj-lt"/>
                <a:cs typeface="+mj-lt"/>
              </a:rPr>
              <a:t>force-unlock</a:t>
            </a:r>
            <a:endParaRPr lang="en-US" dirty="0">
              <a:cs typeface="Calibri Light"/>
            </a:endParaRPr>
          </a:p>
        </p:txBody>
      </p:sp>
      <p:sp>
        <p:nvSpPr>
          <p:cNvPr id="13" name="Content Placeholder 2">
            <a:extLst>
              <a:ext uri="{FF2B5EF4-FFF2-40B4-BE49-F238E27FC236}">
                <a16:creationId xmlns:a16="http://schemas.microsoft.com/office/drawing/2014/main" id="{D0BFDD28-6D87-4978-A961-1F2EC2A25567}"/>
              </a:ext>
            </a:extLst>
          </p:cNvPr>
          <p:cNvSpPr txBox="1">
            <a:spLocks/>
          </p:cNvSpPr>
          <p:nvPr/>
        </p:nvSpPr>
        <p:spPr>
          <a:xfrm>
            <a:off x="355007" y="3457582"/>
            <a:ext cx="3986212" cy="1163618"/>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ea typeface="+mj-lt"/>
                <a:cs typeface="+mj-lt"/>
              </a:rPr>
              <a:t>This command does not modify the infrastructure, this command removes the lock on the state for the current configuration.</a:t>
            </a:r>
          </a:p>
          <a:p>
            <a:pPr marL="0" indent="0" algn="just">
              <a:buNone/>
            </a:pPr>
            <a:r>
              <a:rPr lang="en-US" dirty="0">
                <a:ea typeface="+mj-lt"/>
                <a:cs typeface="+mj-lt"/>
              </a:rPr>
              <a:t>This is used mostly when some sort of quirk occurs while applying or destroying infrastructure and the state lock is not released as it does normally.</a:t>
            </a:r>
          </a:p>
        </p:txBody>
      </p:sp>
      <p:pic>
        <p:nvPicPr>
          <p:cNvPr id="14" name="Picture 14" descr="A picture containing clock&#10;&#10;Description automatically generated">
            <a:extLst>
              <a:ext uri="{FF2B5EF4-FFF2-40B4-BE49-F238E27FC236}">
                <a16:creationId xmlns:a16="http://schemas.microsoft.com/office/drawing/2014/main" id="{B022B604-ADD8-4AD6-80FA-D43B44602DAB}"/>
              </a:ext>
            </a:extLst>
          </p:cNvPr>
          <p:cNvPicPr>
            <a:picLocks noChangeAspect="1"/>
          </p:cNvPicPr>
          <p:nvPr/>
        </p:nvPicPr>
        <p:blipFill>
          <a:blip r:embed="rId2"/>
          <a:stretch>
            <a:fillRect/>
          </a:stretch>
        </p:blipFill>
        <p:spPr>
          <a:xfrm>
            <a:off x="5353979" y="1779316"/>
            <a:ext cx="2743200" cy="1543050"/>
          </a:xfrm>
          <a:prstGeom prst="rect">
            <a:avLst/>
          </a:prstGeom>
        </p:spPr>
      </p:pic>
    </p:spTree>
    <p:extLst>
      <p:ext uri="{BB962C8B-B14F-4D97-AF65-F5344CB8AC3E}">
        <p14:creationId xmlns:p14="http://schemas.microsoft.com/office/powerpoint/2010/main" val="2732041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5312-1F46-4666-8D59-6C1F723CEC6D}"/>
              </a:ext>
            </a:extLst>
          </p:cNvPr>
          <p:cNvSpPr>
            <a:spLocks noGrp="1"/>
          </p:cNvSpPr>
          <p:nvPr>
            <p:ph type="title"/>
          </p:nvPr>
        </p:nvSpPr>
        <p:spPr>
          <a:xfrm>
            <a:off x="360364" y="228600"/>
            <a:ext cx="2077224" cy="301752"/>
          </a:xfrm>
        </p:spPr>
        <p:txBody>
          <a:bodyPr/>
          <a:lstStyle/>
          <a:p>
            <a:r>
              <a:rPr lang="en-US">
                <a:cs typeface="Calibri Light"/>
              </a:rPr>
              <a:t>Terraform taint</a:t>
            </a:r>
            <a:endParaRPr lang="en-US"/>
          </a:p>
        </p:txBody>
      </p:sp>
      <p:sp>
        <p:nvSpPr>
          <p:cNvPr id="3" name="Content Placeholder 2">
            <a:extLst>
              <a:ext uri="{FF2B5EF4-FFF2-40B4-BE49-F238E27FC236}">
                <a16:creationId xmlns:a16="http://schemas.microsoft.com/office/drawing/2014/main" id="{68EC6FB5-E8A6-4FF5-8A7A-AC2FA88AFFBB}"/>
              </a:ext>
            </a:extLst>
          </p:cNvPr>
          <p:cNvSpPr>
            <a:spLocks noGrp="1"/>
          </p:cNvSpPr>
          <p:nvPr>
            <p:ph sz="quarter" idx="10"/>
          </p:nvPr>
        </p:nvSpPr>
        <p:spPr>
          <a:xfrm>
            <a:off x="357189" y="816052"/>
            <a:ext cx="3986212" cy="942588"/>
          </a:xfrm>
        </p:spPr>
        <p:txBody>
          <a:bodyPr vert="horz" lIns="0" tIns="0" rIns="0" bIns="0" rtlCol="0" anchor="t">
            <a:noAutofit/>
          </a:bodyPr>
          <a:lstStyle/>
          <a:p>
            <a:pPr marL="0" indent="0" algn="just">
              <a:buNone/>
            </a:pPr>
            <a:r>
              <a:rPr lang="en-US" dirty="0">
                <a:ea typeface="+mj-lt"/>
                <a:cs typeface="+mj-lt"/>
              </a:rPr>
              <a:t>The terraform taint command manually marks a Terraform-managed resource as tainted, forcing it to be destroyed and recreated on the next apply. </a:t>
            </a:r>
            <a:r>
              <a:rPr lang="en-US" b="1" dirty="0">
                <a:ea typeface="+mj-lt"/>
                <a:cs typeface="+mj-lt"/>
              </a:rPr>
              <a:t>[LAB AVAILABLE]</a:t>
            </a:r>
          </a:p>
        </p:txBody>
      </p:sp>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16</a:t>
            </a:fld>
            <a:endParaRPr lang="en-US"/>
          </a:p>
        </p:txBody>
      </p:sp>
      <p:sp>
        <p:nvSpPr>
          <p:cNvPr id="9" name="Title 1">
            <a:extLst>
              <a:ext uri="{FF2B5EF4-FFF2-40B4-BE49-F238E27FC236}">
                <a16:creationId xmlns:a16="http://schemas.microsoft.com/office/drawing/2014/main" id="{EF2ADD30-E798-48EC-BCE5-BC172328D957}"/>
              </a:ext>
            </a:extLst>
          </p:cNvPr>
          <p:cNvSpPr txBox="1">
            <a:spLocks/>
          </p:cNvSpPr>
          <p:nvPr/>
        </p:nvSpPr>
        <p:spPr>
          <a:xfrm>
            <a:off x="352466" y="1517031"/>
            <a:ext cx="2202675" cy="301752"/>
          </a:xfrm>
          <a:prstGeom prst="rect">
            <a:avLst/>
          </a:prstGeom>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a:cs typeface="Calibri Light"/>
              </a:rPr>
              <a:t>Terraform untaint</a:t>
            </a:r>
            <a:endParaRPr lang="en-US"/>
          </a:p>
        </p:txBody>
      </p:sp>
      <p:sp>
        <p:nvSpPr>
          <p:cNvPr id="11" name="Content Placeholder 2">
            <a:extLst>
              <a:ext uri="{FF2B5EF4-FFF2-40B4-BE49-F238E27FC236}">
                <a16:creationId xmlns:a16="http://schemas.microsoft.com/office/drawing/2014/main" id="{81FC487B-3F4F-4D6A-8BCC-E66266EDDC7E}"/>
              </a:ext>
            </a:extLst>
          </p:cNvPr>
          <p:cNvSpPr txBox="1">
            <a:spLocks/>
          </p:cNvSpPr>
          <p:nvPr/>
        </p:nvSpPr>
        <p:spPr>
          <a:xfrm>
            <a:off x="314443" y="1867519"/>
            <a:ext cx="3986212" cy="942588"/>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a:ea typeface="+mj-lt"/>
                <a:cs typeface="+mj-lt"/>
              </a:rPr>
              <a:t>The terraform untaint</a:t>
            </a:r>
            <a:r>
              <a:rPr lang="en-US" dirty="0">
                <a:ea typeface="+mj-lt"/>
                <a:cs typeface="+mj-lt"/>
              </a:rPr>
              <a:t> command manually unmarks a Terraform-managed resource as tainted, restoring it as the primary instance in the state. This reverses either a manual terraform taint or the result of provisioners failing on a resource.</a:t>
            </a:r>
            <a:endParaRPr lang="en-US" dirty="0"/>
          </a:p>
          <a:p>
            <a:pPr marL="0" indent="0" algn="just">
              <a:buNone/>
            </a:pPr>
            <a:r>
              <a:rPr lang="en-US" dirty="0">
                <a:ea typeface="+mj-lt"/>
                <a:cs typeface="+mj-lt"/>
              </a:rPr>
              <a:t>This command will not modify infrastructure but does modify the state file in order to unmark a resource as tainted. </a:t>
            </a:r>
            <a:r>
              <a:rPr lang="en-US" b="1" dirty="0">
                <a:ea typeface="+mj-lt"/>
                <a:cs typeface="+mj-lt"/>
              </a:rPr>
              <a:t>[LAB AVAILABLE]</a:t>
            </a:r>
          </a:p>
        </p:txBody>
      </p:sp>
      <p:sp>
        <p:nvSpPr>
          <p:cNvPr id="12" name="Title 1">
            <a:extLst>
              <a:ext uri="{FF2B5EF4-FFF2-40B4-BE49-F238E27FC236}">
                <a16:creationId xmlns:a16="http://schemas.microsoft.com/office/drawing/2014/main" id="{D9A629CB-DEA5-434E-84A7-EB9218BF6E01}"/>
              </a:ext>
            </a:extLst>
          </p:cNvPr>
          <p:cNvSpPr txBox="1">
            <a:spLocks/>
          </p:cNvSpPr>
          <p:nvPr/>
        </p:nvSpPr>
        <p:spPr>
          <a:xfrm>
            <a:off x="352466" y="3259409"/>
            <a:ext cx="2690541" cy="301752"/>
          </a:xfrm>
          <a:prstGeom prst="rect">
            <a:avLst/>
          </a:prstGeom>
        </p:spPr>
        <p:txBody>
          <a:bodyPr vert="horz" wrap="none" lIns="0" tIns="45720" rIns="0" bIns="45720" rtlCol="0" anchor="ctr">
            <a:noAutofit/>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r>
              <a:rPr lang="en-US">
                <a:cs typeface="Calibri Light"/>
              </a:rPr>
              <a:t>Terraform </a:t>
            </a:r>
            <a:r>
              <a:rPr lang="en-US">
                <a:ea typeface="+mj-lt"/>
                <a:cs typeface="+mj-lt"/>
              </a:rPr>
              <a:t>validate</a:t>
            </a:r>
            <a:endParaRPr lang="en-US">
              <a:cs typeface="Calibri Light"/>
            </a:endParaRPr>
          </a:p>
        </p:txBody>
      </p:sp>
      <p:sp>
        <p:nvSpPr>
          <p:cNvPr id="13" name="Content Placeholder 2">
            <a:extLst>
              <a:ext uri="{FF2B5EF4-FFF2-40B4-BE49-F238E27FC236}">
                <a16:creationId xmlns:a16="http://schemas.microsoft.com/office/drawing/2014/main" id="{D0BFDD28-6D87-4978-A961-1F2EC2A25567}"/>
              </a:ext>
            </a:extLst>
          </p:cNvPr>
          <p:cNvSpPr txBox="1">
            <a:spLocks/>
          </p:cNvSpPr>
          <p:nvPr/>
        </p:nvSpPr>
        <p:spPr>
          <a:xfrm>
            <a:off x="307473" y="3609897"/>
            <a:ext cx="3986212" cy="942588"/>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ea typeface="+mj-lt"/>
                <a:cs typeface="+mj-lt"/>
              </a:rPr>
              <a:t>Validate runs checks that verify whether a configuration is syntactically valid and internally consistent, regardless of any provided variables or existing state. It is thus primarily useful for general verification of reusable modules, including correctness of attribute names and value types.</a:t>
            </a:r>
          </a:p>
        </p:txBody>
      </p:sp>
      <p:pic>
        <p:nvPicPr>
          <p:cNvPr id="14" name="Picture 14" descr="A picture containing clock&#10;&#10;Description automatically generated">
            <a:extLst>
              <a:ext uri="{FF2B5EF4-FFF2-40B4-BE49-F238E27FC236}">
                <a16:creationId xmlns:a16="http://schemas.microsoft.com/office/drawing/2014/main" id="{B022B604-ADD8-4AD6-80FA-D43B44602DAB}"/>
              </a:ext>
            </a:extLst>
          </p:cNvPr>
          <p:cNvPicPr>
            <a:picLocks noChangeAspect="1"/>
          </p:cNvPicPr>
          <p:nvPr/>
        </p:nvPicPr>
        <p:blipFill>
          <a:blip r:embed="rId2"/>
          <a:stretch>
            <a:fillRect/>
          </a:stretch>
        </p:blipFill>
        <p:spPr>
          <a:xfrm>
            <a:off x="5353979" y="1779316"/>
            <a:ext cx="2743200" cy="1543050"/>
          </a:xfrm>
          <a:prstGeom prst="rect">
            <a:avLst/>
          </a:prstGeom>
        </p:spPr>
      </p:pic>
    </p:spTree>
    <p:extLst>
      <p:ext uri="{BB962C8B-B14F-4D97-AF65-F5344CB8AC3E}">
        <p14:creationId xmlns:p14="http://schemas.microsoft.com/office/powerpoint/2010/main" val="201611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17</a:t>
            </a:fld>
            <a:endParaRPr lang="en-US"/>
          </a:p>
        </p:txBody>
      </p:sp>
      <p:sp>
        <p:nvSpPr>
          <p:cNvPr id="2" name="TextBox 1">
            <a:extLst>
              <a:ext uri="{FF2B5EF4-FFF2-40B4-BE49-F238E27FC236}">
                <a16:creationId xmlns:a16="http://schemas.microsoft.com/office/drawing/2014/main" id="{41C816D7-743D-4863-834E-33002E9C8988}"/>
              </a:ext>
            </a:extLst>
          </p:cNvPr>
          <p:cNvSpPr txBox="1"/>
          <p:nvPr/>
        </p:nvSpPr>
        <p:spPr>
          <a:xfrm>
            <a:off x="670627" y="2050906"/>
            <a:ext cx="76772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ea typeface="+mn-lt"/>
                <a:cs typeface="+mn-lt"/>
              </a:rPr>
              <a:t>Module 2: Deploying Infrastructure with Terraform</a:t>
            </a:r>
            <a:endParaRPr lang="en-US"/>
          </a:p>
        </p:txBody>
      </p:sp>
    </p:spTree>
    <p:extLst>
      <p:ext uri="{BB962C8B-B14F-4D97-AF65-F5344CB8AC3E}">
        <p14:creationId xmlns:p14="http://schemas.microsoft.com/office/powerpoint/2010/main" val="4160789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545FC3-81DA-684D-BF0F-FB6EA7E40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4187" y="141136"/>
            <a:ext cx="2925229" cy="4598039"/>
          </a:xfrm>
          <a:prstGeom prst="rect">
            <a:avLst/>
          </a:prstGeom>
        </p:spPr>
      </p:pic>
      <p:sp>
        <p:nvSpPr>
          <p:cNvPr id="2" name="Title 1">
            <a:extLst>
              <a:ext uri="{FF2B5EF4-FFF2-40B4-BE49-F238E27FC236}">
                <a16:creationId xmlns:a16="http://schemas.microsoft.com/office/drawing/2014/main" id="{3A385312-1F46-4666-8D59-6C1F723CEC6D}"/>
              </a:ext>
            </a:extLst>
          </p:cNvPr>
          <p:cNvSpPr>
            <a:spLocks noGrp="1"/>
          </p:cNvSpPr>
          <p:nvPr>
            <p:ph type="title"/>
          </p:nvPr>
        </p:nvSpPr>
        <p:spPr>
          <a:xfrm>
            <a:off x="360364" y="228600"/>
            <a:ext cx="2077224" cy="301752"/>
          </a:xfrm>
        </p:spPr>
        <p:txBody>
          <a:bodyPr/>
          <a:lstStyle/>
          <a:p>
            <a:r>
              <a:rPr lang="en-US">
                <a:cs typeface="Calibri Light"/>
              </a:rPr>
              <a:t>Linking Resources</a:t>
            </a:r>
            <a:endParaRPr lang="en-US"/>
          </a:p>
        </p:txBody>
      </p:sp>
      <p:sp>
        <p:nvSpPr>
          <p:cNvPr id="3" name="Content Placeholder 2">
            <a:extLst>
              <a:ext uri="{FF2B5EF4-FFF2-40B4-BE49-F238E27FC236}">
                <a16:creationId xmlns:a16="http://schemas.microsoft.com/office/drawing/2014/main" id="{68EC6FB5-E8A6-4FF5-8A7A-AC2FA88AFFBB}"/>
              </a:ext>
            </a:extLst>
          </p:cNvPr>
          <p:cNvSpPr>
            <a:spLocks noGrp="1"/>
          </p:cNvSpPr>
          <p:nvPr>
            <p:ph sz="quarter" idx="10"/>
          </p:nvPr>
        </p:nvSpPr>
        <p:spPr>
          <a:xfrm>
            <a:off x="357189" y="816052"/>
            <a:ext cx="3986212" cy="3774498"/>
          </a:xfrm>
        </p:spPr>
        <p:txBody>
          <a:bodyPr vert="horz" lIns="0" tIns="0" rIns="0" bIns="0" rtlCol="0" anchor="t">
            <a:noAutofit/>
          </a:bodyPr>
          <a:lstStyle/>
          <a:p>
            <a:pPr marL="0" indent="0" algn="just">
              <a:buNone/>
            </a:pPr>
            <a:r>
              <a:rPr lang="en-US" dirty="0">
                <a:ea typeface="+mj-lt"/>
                <a:cs typeface="+mj-lt"/>
              </a:rPr>
              <a:t>When working with resources in a Terraform project, </a:t>
            </a:r>
            <a:r>
              <a:rPr lang="en-US" dirty="0">
                <a:cs typeface="Calibri Light"/>
              </a:rPr>
              <a:t>you can link resources by performing a reference to one of the </a:t>
            </a:r>
            <a:r>
              <a:rPr lang="en-US" b="1" dirty="0">
                <a:cs typeface="Calibri Light"/>
              </a:rPr>
              <a:t>Resource</a:t>
            </a:r>
            <a:r>
              <a:rPr lang="en-US" dirty="0">
                <a:cs typeface="Calibri Light"/>
              </a:rPr>
              <a:t> or </a:t>
            </a:r>
            <a:r>
              <a:rPr lang="en-US" b="1" dirty="0">
                <a:cs typeface="Calibri Light"/>
              </a:rPr>
              <a:t>Data Source</a:t>
            </a:r>
            <a:r>
              <a:rPr lang="en-US" dirty="0">
                <a:cs typeface="Calibri Light"/>
              </a:rPr>
              <a:t> arguments. Then Terraform will try and handle all the dependencies between linked resources by itself, if you need to specify an explicit dependency, you use the </a:t>
            </a:r>
            <a:r>
              <a:rPr lang="en-US" b="1" dirty="0" err="1">
                <a:cs typeface="Calibri Light"/>
              </a:rPr>
              <a:t>depends_on</a:t>
            </a:r>
            <a:r>
              <a:rPr lang="en-US" dirty="0">
                <a:cs typeface="Calibri Light"/>
              </a:rPr>
              <a:t> block.</a:t>
            </a:r>
          </a:p>
          <a:p>
            <a:pPr marL="0" indent="0" algn="just">
              <a:buNone/>
            </a:pPr>
            <a:endParaRPr lang="en-US" dirty="0">
              <a:cs typeface="Calibri Light"/>
            </a:endParaRPr>
          </a:p>
          <a:p>
            <a:pPr marL="0" indent="0" algn="just">
              <a:buNone/>
            </a:pPr>
            <a:endParaRPr lang="en-US" dirty="0">
              <a:cs typeface="Calibri Light"/>
            </a:endParaRPr>
          </a:p>
          <a:p>
            <a:pPr algn="just"/>
            <a:r>
              <a:rPr lang="en-US" b="1" dirty="0" err="1">
                <a:cs typeface="Calibri Light"/>
              </a:rPr>
              <a:t>data.data_source.source_name.argument</a:t>
            </a:r>
            <a:endParaRPr lang="en-US" b="1" dirty="0">
              <a:cs typeface="Calibri Light"/>
            </a:endParaRPr>
          </a:p>
          <a:p>
            <a:pPr algn="just"/>
            <a:r>
              <a:rPr lang="en-US" b="1" dirty="0" err="1">
                <a:cs typeface="Calibri Light"/>
              </a:rPr>
              <a:t>resource_type.resource_name.argument</a:t>
            </a:r>
            <a:endParaRPr lang="en-US" dirty="0">
              <a:cs typeface="Calibri Light"/>
            </a:endParaRPr>
          </a:p>
          <a:p>
            <a:pPr algn="just"/>
            <a:r>
              <a:rPr lang="en-US" b="1" dirty="0" err="1">
                <a:cs typeface="Calibri Light"/>
              </a:rPr>
              <a:t>resource_type.resource_name</a:t>
            </a:r>
            <a:endParaRPr lang="en-US" b="1" dirty="0">
              <a:cs typeface="Calibri Light"/>
            </a:endParaRPr>
          </a:p>
        </p:txBody>
      </p:sp>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18</a:t>
            </a:fld>
            <a:endParaRPr lang="en-US"/>
          </a:p>
        </p:txBody>
      </p:sp>
      <p:cxnSp>
        <p:nvCxnSpPr>
          <p:cNvPr id="5" name="Straight Arrow Connector 4">
            <a:extLst>
              <a:ext uri="{FF2B5EF4-FFF2-40B4-BE49-F238E27FC236}">
                <a16:creationId xmlns:a16="http://schemas.microsoft.com/office/drawing/2014/main" id="{D2F1189D-315C-4E49-8853-3310BC475ABA}"/>
              </a:ext>
            </a:extLst>
          </p:cNvPr>
          <p:cNvCxnSpPr>
            <a:cxnSpLocks/>
          </p:cNvCxnSpPr>
          <p:nvPr/>
        </p:nvCxnSpPr>
        <p:spPr>
          <a:xfrm>
            <a:off x="2350295" y="2759103"/>
            <a:ext cx="2881663" cy="183144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36BB844-66DB-4490-B93A-B8AB849D7533}"/>
              </a:ext>
            </a:extLst>
          </p:cNvPr>
          <p:cNvCxnSpPr>
            <a:cxnSpLocks/>
          </p:cNvCxnSpPr>
          <p:nvPr/>
        </p:nvCxnSpPr>
        <p:spPr>
          <a:xfrm>
            <a:off x="2910177" y="2496710"/>
            <a:ext cx="2321781" cy="138352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8DF0AE4-4C91-4641-9E8E-37218E4C21C1}"/>
              </a:ext>
            </a:extLst>
          </p:cNvPr>
          <p:cNvCxnSpPr>
            <a:cxnSpLocks/>
          </p:cNvCxnSpPr>
          <p:nvPr/>
        </p:nvCxnSpPr>
        <p:spPr>
          <a:xfrm>
            <a:off x="2973788" y="2137907"/>
            <a:ext cx="2194560" cy="136861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74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19</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ea typeface="+mj-lt"/>
                <a:cs typeface="+mj-lt"/>
              </a:rPr>
              <a:t>Data sources allow data to be fetched or computed for use elsewhere in Terraform configuration. Use of data sources allows a Terraform configuration to make use of information defined outside of Terraform or defined by another separate Terraform configuration.</a:t>
            </a:r>
            <a:br>
              <a:rPr lang="en-US" dirty="0">
                <a:ea typeface="+mj-lt"/>
                <a:cs typeface="+mj-lt"/>
              </a:rPr>
            </a:br>
            <a:br>
              <a:rPr lang="en-US" dirty="0">
                <a:ea typeface="+mj-lt"/>
                <a:cs typeface="+mj-lt"/>
              </a:rPr>
            </a:br>
            <a:r>
              <a:rPr lang="en-US">
                <a:cs typeface="Calibri Light"/>
              </a:rPr>
              <a:t>E.g., Resources not managed by Terraform such as the Cloud public images.</a:t>
            </a:r>
          </a:p>
          <a:p>
            <a:pPr marL="0" indent="0" algn="just">
              <a:buNone/>
            </a:pPr>
            <a:endParaRPr lang="en-US">
              <a:cs typeface="Calibri Light"/>
            </a:endParaRPr>
          </a:p>
          <a:p>
            <a:pPr marL="0" indent="0" algn="just">
              <a:buNone/>
            </a:pPr>
            <a:r>
              <a:rPr lang="en-US">
                <a:ea typeface="+mj-lt"/>
                <a:cs typeface="+mj-lt"/>
              </a:rPr>
              <a:t>Most of the items within the body of a data block are defined by and specific to the selected data source.</a:t>
            </a:r>
          </a:p>
          <a:p>
            <a:pPr marL="0" indent="0" algn="just">
              <a:buNone/>
            </a:pPr>
            <a:endParaRPr lang="en-US">
              <a:cs typeface="Calibri Light"/>
            </a:endParaRPr>
          </a:p>
          <a:p>
            <a:pPr marL="0" indent="0" algn="just">
              <a:buNone/>
            </a:pPr>
            <a:r>
              <a:rPr lang="en-US" i="1">
                <a:cs typeface="Calibri Light"/>
              </a:rPr>
              <a:t>*When using information from a Data sources you need to add the </a:t>
            </a:r>
            <a:r>
              <a:rPr lang="en-US" b="1" i="1">
                <a:cs typeface="Calibri Light"/>
              </a:rPr>
              <a:t>data</a:t>
            </a:r>
            <a:r>
              <a:rPr lang="en-US" i="1">
                <a:cs typeface="Calibri Light"/>
              </a:rPr>
              <a:t> prefix to let Terraform know you are not using a Resource information-</a:t>
            </a: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Data Sources</a:t>
            </a:r>
            <a:endParaRPr lang="en-US"/>
          </a:p>
        </p:txBody>
      </p:sp>
      <p:pic>
        <p:nvPicPr>
          <p:cNvPr id="4" name="Picture 3" descr="Text&#10;&#10;Description automatically generated">
            <a:extLst>
              <a:ext uri="{FF2B5EF4-FFF2-40B4-BE49-F238E27FC236}">
                <a16:creationId xmlns:a16="http://schemas.microsoft.com/office/drawing/2014/main" id="{A4D07E58-553E-364B-8F6A-E7C78A42D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0559" y="814915"/>
            <a:ext cx="4114800" cy="2959100"/>
          </a:xfrm>
          <a:prstGeom prst="rect">
            <a:avLst/>
          </a:prstGeom>
        </p:spPr>
      </p:pic>
    </p:spTree>
    <p:extLst>
      <p:ext uri="{BB962C8B-B14F-4D97-AF65-F5344CB8AC3E}">
        <p14:creationId xmlns:p14="http://schemas.microsoft.com/office/powerpoint/2010/main" val="356789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a:hlinkClick r:id="rId2"/>
              </a:rPr>
              <a:t>Exam Objectives</a:t>
            </a:r>
            <a:endParaRPr lang="en-US"/>
          </a:p>
        </p:txBody>
      </p:sp>
      <p:sp>
        <p:nvSpPr>
          <p:cNvPr id="3" name="Content Placeholder 2"/>
          <p:cNvSpPr>
            <a:spLocks noGrp="1"/>
          </p:cNvSpPr>
          <p:nvPr>
            <p:ph sz="quarter" idx="10"/>
          </p:nvPr>
        </p:nvSpPr>
        <p:spPr/>
        <p:txBody>
          <a:bodyPr vert="horz" lIns="0" tIns="0" rIns="0" bIns="0" rtlCol="0" anchor="t">
            <a:noAutofit/>
          </a:bodyPr>
          <a:lstStyle/>
          <a:p>
            <a:pPr>
              <a:lnSpc>
                <a:spcPct val="200000"/>
              </a:lnSpc>
            </a:pPr>
            <a:r>
              <a:rPr lang="en-US" b="1">
                <a:cs typeface="Calibri Light"/>
              </a:rPr>
              <a:t>Module 1: Terraform Basics.</a:t>
            </a:r>
          </a:p>
          <a:p>
            <a:pPr>
              <a:lnSpc>
                <a:spcPct val="200000"/>
              </a:lnSpc>
            </a:pPr>
            <a:r>
              <a:rPr lang="en-US" b="1">
                <a:cs typeface="Calibri Light"/>
              </a:rPr>
              <a:t>Module 2 : Deploying infrastructure with Terraform.</a:t>
            </a:r>
          </a:p>
          <a:p>
            <a:pPr>
              <a:lnSpc>
                <a:spcPct val="200000"/>
              </a:lnSpc>
            </a:pPr>
            <a:r>
              <a:rPr lang="en-US" b="1">
                <a:cs typeface="Calibri Light"/>
              </a:rPr>
              <a:t>Module 3: Read, generate and modify configurations.</a:t>
            </a:r>
          </a:p>
          <a:p>
            <a:pPr>
              <a:lnSpc>
                <a:spcPct val="200000"/>
              </a:lnSpc>
            </a:pPr>
            <a:r>
              <a:rPr lang="en-US" b="1">
                <a:cs typeface="Calibri Light"/>
              </a:rPr>
              <a:t>Module 4: Terraform modules and workspaces.</a:t>
            </a:r>
          </a:p>
          <a:p>
            <a:pPr>
              <a:lnSpc>
                <a:spcPct val="200000"/>
              </a:lnSpc>
            </a:pPr>
            <a:r>
              <a:rPr lang="en-US" b="1">
                <a:cs typeface="Calibri Light"/>
              </a:rPr>
              <a:t>Module 5: Remote state management.</a:t>
            </a:r>
          </a:p>
          <a:p>
            <a:pPr>
              <a:lnSpc>
                <a:spcPct val="200000"/>
              </a:lnSpc>
            </a:pPr>
            <a:r>
              <a:rPr lang="en-US" b="1">
                <a:cs typeface="Calibri Light"/>
              </a:rPr>
              <a:t>Module 6: Terraform cloud and enterprise capabilities.</a:t>
            </a:r>
          </a:p>
        </p:txBody>
      </p:sp>
    </p:spTree>
    <p:extLst>
      <p:ext uri="{BB962C8B-B14F-4D97-AF65-F5344CB8AC3E}">
        <p14:creationId xmlns:p14="http://schemas.microsoft.com/office/powerpoint/2010/main" val="3711491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20</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a:ea typeface="+mj-lt"/>
                <a:cs typeface="+mj-lt"/>
              </a:rPr>
              <a:t>count: </a:t>
            </a:r>
            <a:r>
              <a:rPr lang="en-US">
                <a:ea typeface="+mj-lt"/>
                <a:cs typeface="+mj-lt"/>
              </a:rPr>
              <a:t>The number of identical resources to create. This doesn't apply to all resources. </a:t>
            </a:r>
          </a:p>
          <a:p>
            <a:pPr marL="0" indent="0" algn="just">
              <a:buNone/>
            </a:pPr>
            <a:endParaRPr lang="en-US">
              <a:cs typeface="Calibri Light"/>
            </a:endParaRPr>
          </a:p>
          <a:p>
            <a:pPr marL="0" indent="0" algn="just">
              <a:buNone/>
            </a:pPr>
            <a:r>
              <a:rPr lang="en-US" b="1">
                <a:cs typeface="Calibri Light"/>
              </a:rPr>
              <a:t>depends_on:</a:t>
            </a:r>
            <a:r>
              <a:rPr lang="en-US">
                <a:cs typeface="Calibri Light"/>
              </a:rPr>
              <a:t> </a:t>
            </a:r>
            <a:r>
              <a:rPr lang="en-US">
                <a:ea typeface="+mj-lt"/>
                <a:cs typeface="+mj-lt"/>
              </a:rPr>
              <a:t>Explicit dependencies that this resource has. These dependencies will be created before this resource.</a:t>
            </a:r>
          </a:p>
          <a:p>
            <a:pPr marL="0" indent="0" algn="just">
              <a:buNone/>
            </a:pPr>
            <a:endParaRPr lang="en-US">
              <a:cs typeface="Calibri Light"/>
            </a:endParaRPr>
          </a:p>
          <a:p>
            <a:pPr marL="0" indent="0" algn="just">
              <a:buNone/>
            </a:pPr>
            <a:r>
              <a:rPr lang="en-US" b="1">
                <a:cs typeface="Calibri Light"/>
              </a:rPr>
              <a:t>provider: </a:t>
            </a:r>
            <a:r>
              <a:rPr lang="en-US">
                <a:ea typeface="+mj-lt"/>
                <a:cs typeface="+mj-lt"/>
              </a:rPr>
              <a:t>The name of a specific provider to use for this resource. The name is in the format of TYPE.ALIAS, for example, aws.west. Where west is set using the alias attribute in a provider</a:t>
            </a:r>
            <a:endParaRPr lang="en-US">
              <a:cs typeface="Calibri Light"/>
            </a:endParaRPr>
          </a:p>
          <a:p>
            <a:pPr marL="0" indent="0" algn="just">
              <a:buNone/>
            </a:pPr>
            <a:endParaRPr lang="en-US">
              <a:cs typeface="Calibri Light"/>
            </a:endParaRPr>
          </a:p>
          <a:p>
            <a:pPr marL="0" indent="0" algn="just">
              <a:buNone/>
            </a:pPr>
            <a:r>
              <a:rPr lang="en-US" b="1">
                <a:cs typeface="Calibri Light"/>
              </a:rPr>
              <a:t>Lifecycle: </a:t>
            </a:r>
            <a:r>
              <a:rPr lang="en-US">
                <a:ea typeface="+mj-lt"/>
                <a:cs typeface="+mj-lt"/>
              </a:rPr>
              <a:t>- Customizes the lifecycle behavior of the resource:</a:t>
            </a:r>
            <a:endParaRPr lang="en-US">
              <a:cs typeface="Calibri Light"/>
            </a:endParaRPr>
          </a:p>
          <a:p>
            <a:pPr algn="just"/>
            <a:r>
              <a:rPr lang="en-US">
                <a:cs typeface="Calibri Light"/>
              </a:rPr>
              <a:t>create_before_destroy</a:t>
            </a:r>
          </a:p>
          <a:p>
            <a:pPr algn="just"/>
            <a:r>
              <a:rPr lang="en-US">
                <a:cs typeface="Calibri Light"/>
              </a:rPr>
              <a:t>prevent_destroy</a:t>
            </a:r>
          </a:p>
          <a:p>
            <a:pPr algn="just"/>
            <a:r>
              <a:rPr lang="en-US">
                <a:cs typeface="Calibri Light"/>
              </a:rPr>
              <a:t>ignore_changes</a:t>
            </a: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Meta-parameters</a:t>
            </a:r>
            <a:endParaRPr lang="en-US"/>
          </a:p>
        </p:txBody>
      </p:sp>
      <p:pic>
        <p:nvPicPr>
          <p:cNvPr id="2" name="Picture 2" descr="Text&#10;&#10;Description automatically generated">
            <a:extLst>
              <a:ext uri="{FF2B5EF4-FFF2-40B4-BE49-F238E27FC236}">
                <a16:creationId xmlns:a16="http://schemas.microsoft.com/office/drawing/2014/main" id="{74CE4B9C-81C5-4F83-8BB3-C80CEF393A13}"/>
              </a:ext>
            </a:extLst>
          </p:cNvPr>
          <p:cNvPicPr>
            <a:picLocks noChangeAspect="1"/>
          </p:cNvPicPr>
          <p:nvPr/>
        </p:nvPicPr>
        <p:blipFill>
          <a:blip r:embed="rId2"/>
          <a:stretch>
            <a:fillRect/>
          </a:stretch>
        </p:blipFill>
        <p:spPr>
          <a:xfrm>
            <a:off x="5426691" y="817482"/>
            <a:ext cx="3448645" cy="2772702"/>
          </a:xfrm>
          <a:prstGeom prst="rect">
            <a:avLst/>
          </a:prstGeom>
        </p:spPr>
      </p:pic>
    </p:spTree>
    <p:extLst>
      <p:ext uri="{BB962C8B-B14F-4D97-AF65-F5344CB8AC3E}">
        <p14:creationId xmlns:p14="http://schemas.microsoft.com/office/powerpoint/2010/main" val="870431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21</a:t>
            </a:fld>
            <a:endParaRPr lang="en-US"/>
          </a:p>
        </p:txBody>
      </p:sp>
      <p:sp>
        <p:nvSpPr>
          <p:cNvPr id="2" name="TextBox 1">
            <a:extLst>
              <a:ext uri="{FF2B5EF4-FFF2-40B4-BE49-F238E27FC236}">
                <a16:creationId xmlns:a16="http://schemas.microsoft.com/office/drawing/2014/main" id="{41C816D7-743D-4863-834E-33002E9C8988}"/>
              </a:ext>
            </a:extLst>
          </p:cNvPr>
          <p:cNvSpPr txBox="1"/>
          <p:nvPr/>
        </p:nvSpPr>
        <p:spPr>
          <a:xfrm>
            <a:off x="650655" y="2042376"/>
            <a:ext cx="794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ea typeface="+mn-lt"/>
                <a:cs typeface="+mn-lt"/>
              </a:rPr>
              <a:t>Module 3: Read, generate and modify configurations</a:t>
            </a:r>
            <a:endParaRPr lang="en-US"/>
          </a:p>
        </p:txBody>
      </p:sp>
    </p:spTree>
    <p:extLst>
      <p:ext uri="{BB962C8B-B14F-4D97-AF65-F5344CB8AC3E}">
        <p14:creationId xmlns:p14="http://schemas.microsoft.com/office/powerpoint/2010/main" val="3690204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22</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Attributes and Outputs</a:t>
            </a:r>
            <a:endParaRPr lang="en-US"/>
          </a:p>
        </p:txBody>
      </p:sp>
      <p:sp>
        <p:nvSpPr>
          <p:cNvPr id="2" name="TextBox 1">
            <a:extLst>
              <a:ext uri="{FF2B5EF4-FFF2-40B4-BE49-F238E27FC236}">
                <a16:creationId xmlns:a16="http://schemas.microsoft.com/office/drawing/2014/main" id="{D40C188C-E1C4-420C-8EA8-BD8811EBAABD}"/>
              </a:ext>
            </a:extLst>
          </p:cNvPr>
          <p:cNvSpPr txBox="1"/>
          <p:nvPr/>
        </p:nvSpPr>
        <p:spPr>
          <a:xfrm>
            <a:off x="411139" y="927195"/>
            <a:ext cx="7238430" cy="2169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Terraform has the capability to output the attribute of a resource with the help of output values.</a:t>
            </a: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endParaRPr lang="en-US">
              <a:cs typeface="Calibri"/>
            </a:endParaRPr>
          </a:p>
          <a:p>
            <a:r>
              <a:rPr lang="en-US">
                <a:cs typeface="Calibri"/>
              </a:rPr>
              <a:t>An outputted attribute can not only be used for a user to reference it, but it can also act as an input to other resources being created via Terraform.</a:t>
            </a:r>
          </a:p>
        </p:txBody>
      </p:sp>
      <p:pic>
        <p:nvPicPr>
          <p:cNvPr id="3" name="Picture 3" descr="Text&#10;&#10;Description automatically generated">
            <a:extLst>
              <a:ext uri="{FF2B5EF4-FFF2-40B4-BE49-F238E27FC236}">
                <a16:creationId xmlns:a16="http://schemas.microsoft.com/office/drawing/2014/main" id="{E8AFEB4D-1AB5-4E07-8C76-711494CEFE5D}"/>
              </a:ext>
            </a:extLst>
          </p:cNvPr>
          <p:cNvPicPr>
            <a:picLocks noChangeAspect="1"/>
          </p:cNvPicPr>
          <p:nvPr/>
        </p:nvPicPr>
        <p:blipFill>
          <a:blip r:embed="rId2"/>
          <a:stretch>
            <a:fillRect/>
          </a:stretch>
        </p:blipFill>
        <p:spPr>
          <a:xfrm>
            <a:off x="539087" y="1506400"/>
            <a:ext cx="6197789" cy="723274"/>
          </a:xfrm>
          <a:prstGeom prst="rect">
            <a:avLst/>
          </a:prstGeom>
        </p:spPr>
      </p:pic>
      <p:pic>
        <p:nvPicPr>
          <p:cNvPr id="4" name="Picture 4" descr="Text&#10;&#10;Description automatically generated">
            <a:extLst>
              <a:ext uri="{FF2B5EF4-FFF2-40B4-BE49-F238E27FC236}">
                <a16:creationId xmlns:a16="http://schemas.microsoft.com/office/drawing/2014/main" id="{1209B348-8E09-45DF-B4A1-B0D59528EDE2}"/>
              </a:ext>
            </a:extLst>
          </p:cNvPr>
          <p:cNvPicPr>
            <a:picLocks noChangeAspect="1"/>
          </p:cNvPicPr>
          <p:nvPr/>
        </p:nvPicPr>
        <p:blipFill>
          <a:blip r:embed="rId3"/>
          <a:stretch>
            <a:fillRect/>
          </a:stretch>
        </p:blipFill>
        <p:spPr>
          <a:xfrm>
            <a:off x="539087" y="3296975"/>
            <a:ext cx="4423580" cy="1040264"/>
          </a:xfrm>
          <a:prstGeom prst="rect">
            <a:avLst/>
          </a:prstGeom>
        </p:spPr>
      </p:pic>
    </p:spTree>
    <p:extLst>
      <p:ext uri="{BB962C8B-B14F-4D97-AF65-F5344CB8AC3E}">
        <p14:creationId xmlns:p14="http://schemas.microsoft.com/office/powerpoint/2010/main" val="399875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23</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Variables</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Input variables serve as parameters for a Terraform module, allowing aspects of the module to be customized without altering the module's own source code, and allowing modules to be shared between different configurations.</a:t>
            </a:r>
          </a:p>
          <a:p>
            <a:endParaRPr lang="en-US" sz="1100">
              <a:cs typeface="Calibri"/>
            </a:endParaRPr>
          </a:p>
          <a:p>
            <a:r>
              <a:rPr lang="en-US" sz="1100">
                <a:ea typeface="+mn-lt"/>
                <a:cs typeface="+mn-lt"/>
              </a:rPr>
              <a:t>When you declare variables in the root module of your configuration, you can set their values using CLI options and environment variables.</a:t>
            </a:r>
          </a:p>
          <a:p>
            <a:endParaRPr lang="en-US" sz="1100">
              <a:cs typeface="Calibri"/>
            </a:endParaRPr>
          </a:p>
          <a:p>
            <a:endParaRPr lang="en-US" sz="1100">
              <a:cs typeface="Calibri"/>
            </a:endParaRPr>
          </a:p>
          <a:p>
            <a:r>
              <a:rPr lang="en-US" sz="1100">
                <a:ea typeface="+mn-lt"/>
                <a:cs typeface="+mn-lt"/>
              </a:rPr>
              <a:t>The type argument in a variable block allows you to restrict the type of value that will be accepted as the value for a variable. If no type constraint is set, then a value of any type is accepted.</a:t>
            </a:r>
            <a:endParaRPr lang="en-US">
              <a:ea typeface="+mn-lt"/>
              <a:cs typeface="+mn-lt"/>
            </a:endParaRPr>
          </a:p>
          <a:p>
            <a:endParaRPr lang="en-US" sz="1100">
              <a:cs typeface="Calibri"/>
            </a:endParaRPr>
          </a:p>
          <a:p>
            <a:r>
              <a:rPr lang="en-US" sz="1100">
                <a:cs typeface="Calibri"/>
              </a:rPr>
              <a:t>The name of a variable can be </a:t>
            </a:r>
            <a:r>
              <a:rPr lang="en-US" sz="1100" b="1">
                <a:cs typeface="Calibri"/>
              </a:rPr>
              <a:t>any valid identifier except the following:</a:t>
            </a:r>
            <a:endParaRPr lang="en-US" sz="1100" b="1">
              <a:ea typeface="+mn-lt"/>
              <a:cs typeface="+mn-lt"/>
            </a:endParaRPr>
          </a:p>
          <a:p>
            <a:endParaRPr lang="en-US" sz="1100">
              <a:ea typeface="+mn-lt"/>
              <a:cs typeface="+mn-lt"/>
            </a:endParaRPr>
          </a:p>
          <a:p>
            <a:pPr marL="171450" indent="-171450">
              <a:buFont typeface="Arial"/>
              <a:buChar char="•"/>
            </a:pPr>
            <a:r>
              <a:rPr lang="en-US" sz="1100">
                <a:cs typeface="Calibri"/>
              </a:rPr>
              <a:t>    source</a:t>
            </a:r>
            <a:endParaRPr lang="en-US" sz="1100">
              <a:ea typeface="+mn-lt"/>
              <a:cs typeface="+mn-lt"/>
            </a:endParaRPr>
          </a:p>
          <a:p>
            <a:pPr marL="171450" indent="-171450">
              <a:buFont typeface="Arial"/>
              <a:buChar char="•"/>
            </a:pPr>
            <a:r>
              <a:rPr lang="en-US" sz="1100">
                <a:cs typeface="Calibri"/>
              </a:rPr>
              <a:t>    version</a:t>
            </a:r>
            <a:endParaRPr lang="en-US" sz="1100">
              <a:ea typeface="+mn-lt"/>
              <a:cs typeface="+mn-lt"/>
            </a:endParaRPr>
          </a:p>
          <a:p>
            <a:pPr marL="171450" indent="-171450">
              <a:buFont typeface="Arial"/>
              <a:buChar char="•"/>
            </a:pPr>
            <a:r>
              <a:rPr lang="en-US" sz="1100">
                <a:cs typeface="Calibri"/>
              </a:rPr>
              <a:t>    providers</a:t>
            </a:r>
            <a:endParaRPr lang="en-US" sz="1100">
              <a:ea typeface="+mn-lt"/>
              <a:cs typeface="+mn-lt"/>
            </a:endParaRPr>
          </a:p>
          <a:p>
            <a:pPr marL="171450" indent="-171450">
              <a:buFont typeface="Arial"/>
              <a:buChar char="•"/>
            </a:pPr>
            <a:r>
              <a:rPr lang="en-US" sz="1100">
                <a:cs typeface="Calibri"/>
              </a:rPr>
              <a:t>    count</a:t>
            </a:r>
            <a:endParaRPr lang="en-US" sz="1100">
              <a:ea typeface="+mn-lt"/>
              <a:cs typeface="+mn-lt"/>
            </a:endParaRPr>
          </a:p>
          <a:p>
            <a:pPr marL="171450" indent="-171450">
              <a:buFont typeface="Arial"/>
              <a:buChar char="•"/>
            </a:pPr>
            <a:r>
              <a:rPr lang="en-US" sz="1100">
                <a:cs typeface="Calibri"/>
              </a:rPr>
              <a:t>    </a:t>
            </a:r>
            <a:r>
              <a:rPr lang="en-US" sz="1100" err="1">
                <a:cs typeface="Calibri"/>
              </a:rPr>
              <a:t>for_each</a:t>
            </a:r>
            <a:endParaRPr lang="en-US" sz="1100" err="1">
              <a:ea typeface="+mn-lt"/>
              <a:cs typeface="+mn-lt"/>
            </a:endParaRPr>
          </a:p>
          <a:p>
            <a:pPr marL="171450" indent="-171450">
              <a:buFont typeface="Arial"/>
              <a:buChar char="•"/>
            </a:pPr>
            <a:r>
              <a:rPr lang="en-US" sz="1100">
                <a:cs typeface="Calibri"/>
              </a:rPr>
              <a:t>    lifecycle</a:t>
            </a:r>
            <a:endParaRPr lang="en-US" sz="1100">
              <a:ea typeface="+mn-lt"/>
              <a:cs typeface="+mn-lt"/>
            </a:endParaRPr>
          </a:p>
          <a:p>
            <a:pPr marL="171450" indent="-171450">
              <a:buFont typeface="Arial"/>
              <a:buChar char="•"/>
            </a:pPr>
            <a:r>
              <a:rPr lang="en-US" sz="1100">
                <a:cs typeface="Calibri"/>
              </a:rPr>
              <a:t>    </a:t>
            </a:r>
            <a:r>
              <a:rPr lang="en-US" sz="1100" err="1">
                <a:cs typeface="Calibri"/>
              </a:rPr>
              <a:t>depends_on</a:t>
            </a:r>
            <a:endParaRPr lang="en-US" sz="1100" err="1">
              <a:ea typeface="+mn-lt"/>
              <a:cs typeface="+mn-lt"/>
            </a:endParaRPr>
          </a:p>
          <a:p>
            <a:pPr marL="171450" indent="-171450">
              <a:buFont typeface="Arial"/>
              <a:buChar char="•"/>
            </a:pPr>
            <a:r>
              <a:rPr lang="en-US" sz="1100">
                <a:cs typeface="Calibri"/>
              </a:rPr>
              <a:t>    locals</a:t>
            </a:r>
            <a:endParaRPr lang="en-US">
              <a:cs typeface="Calibri"/>
            </a:endParaRPr>
          </a:p>
        </p:txBody>
      </p:sp>
      <p:pic>
        <p:nvPicPr>
          <p:cNvPr id="3" name="Picture 3" descr="Text&#10;&#10;Description automatically generated">
            <a:extLst>
              <a:ext uri="{FF2B5EF4-FFF2-40B4-BE49-F238E27FC236}">
                <a16:creationId xmlns:a16="http://schemas.microsoft.com/office/drawing/2014/main" id="{0927DBB4-0CC9-4412-B74F-A122A09DC90C}"/>
              </a:ext>
            </a:extLst>
          </p:cNvPr>
          <p:cNvPicPr>
            <a:picLocks noChangeAspect="1"/>
          </p:cNvPicPr>
          <p:nvPr/>
        </p:nvPicPr>
        <p:blipFill>
          <a:blip r:embed="rId2"/>
          <a:stretch>
            <a:fillRect/>
          </a:stretch>
        </p:blipFill>
        <p:spPr>
          <a:xfrm>
            <a:off x="5085498" y="887008"/>
            <a:ext cx="3698543" cy="3463312"/>
          </a:xfrm>
          <a:prstGeom prst="rect">
            <a:avLst/>
          </a:prstGeom>
        </p:spPr>
      </p:pic>
    </p:spTree>
    <p:extLst>
      <p:ext uri="{BB962C8B-B14F-4D97-AF65-F5344CB8AC3E}">
        <p14:creationId xmlns:p14="http://schemas.microsoft.com/office/powerpoint/2010/main" val="1260779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24</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Using Variables</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cs typeface="Calibri"/>
              </a:rPr>
              <a:t>Not only we need to declare the variables we are using but we also need to assign a value to them , there are 3 supported methods for this:</a:t>
            </a:r>
          </a:p>
          <a:p>
            <a:endParaRPr lang="en-US" sz="1100">
              <a:cs typeface="Calibri"/>
            </a:endParaRPr>
          </a:p>
          <a:p>
            <a:r>
              <a:rPr lang="en-US" sz="1100" b="1">
                <a:cs typeface="Calibri"/>
              </a:rPr>
              <a:t>Variables on the command line</a:t>
            </a:r>
          </a:p>
          <a:p>
            <a:r>
              <a:rPr lang="en-US" sz="1100">
                <a:ea typeface="+mn-lt"/>
                <a:cs typeface="+mn-lt"/>
              </a:rPr>
              <a:t>To specify individual variables on the command line, use the -var option when running the terraform plan and terraform apply commands</a:t>
            </a:r>
            <a:endParaRPr lang="en-US"/>
          </a:p>
          <a:p>
            <a:endParaRPr lang="en-US" sz="1100">
              <a:cs typeface="Calibri"/>
            </a:endParaRPr>
          </a:p>
          <a:p>
            <a:r>
              <a:rPr lang="en-US" sz="1100" b="1">
                <a:cs typeface="Calibri"/>
              </a:rPr>
              <a:t>Variable definition (.tfvars) files</a:t>
            </a:r>
          </a:p>
          <a:p>
            <a:r>
              <a:rPr lang="en-US" sz="1100">
                <a:ea typeface="+mn-lt"/>
                <a:cs typeface="+mn-lt"/>
              </a:rPr>
              <a:t>To set lots of variables, it is more convenient to specify their values in a variable definitions file (with a filename ending in either .tfvars or .tfvars.json) and then specify that file on the command line with -var-file</a:t>
            </a:r>
            <a:endParaRPr lang="en-US">
              <a:ea typeface="+mn-lt"/>
              <a:cs typeface="+mn-lt"/>
            </a:endParaRPr>
          </a:p>
          <a:p>
            <a:endParaRPr lang="en-US" sz="1100">
              <a:ea typeface="+mn-lt"/>
              <a:cs typeface="+mn-lt"/>
            </a:endParaRPr>
          </a:p>
          <a:p>
            <a:r>
              <a:rPr lang="en-US" sz="1100" i="1">
                <a:ea typeface="+mn-lt"/>
                <a:cs typeface="+mn-lt"/>
              </a:rPr>
              <a:t>*Terraform also automatically loads specific variable definition files</a:t>
            </a:r>
          </a:p>
          <a:p>
            <a:pPr marL="171450" indent="-171450">
              <a:buFont typeface="Arial"/>
              <a:buChar char="•"/>
            </a:pPr>
            <a:r>
              <a:rPr lang="en-US" sz="1100" i="1">
                <a:cs typeface="Calibri"/>
              </a:rPr>
              <a:t>terraform.tfvars or terraform.tfvars.json</a:t>
            </a:r>
          </a:p>
          <a:p>
            <a:pPr marL="171450" indent="-171450">
              <a:buFont typeface="Arial"/>
              <a:buChar char="•"/>
            </a:pPr>
            <a:r>
              <a:rPr lang="en-US" sz="1100" i="1">
                <a:cs typeface="Calibri"/>
              </a:rPr>
              <a:t>Any file ending in .auto.tfvars or .autotfvars.json</a:t>
            </a:r>
          </a:p>
          <a:p>
            <a:endParaRPr lang="en-US" sz="1100">
              <a:cs typeface="Calibri"/>
            </a:endParaRPr>
          </a:p>
          <a:p>
            <a:r>
              <a:rPr lang="en-US" sz="1100" b="1">
                <a:cs typeface="Calibri"/>
              </a:rPr>
              <a:t>Environment variables</a:t>
            </a:r>
          </a:p>
          <a:p>
            <a:r>
              <a:rPr lang="en-US" sz="1100">
                <a:ea typeface="+mn-lt"/>
                <a:cs typeface="+mn-lt"/>
              </a:rPr>
              <a:t>As a fallback for the other ways of defining variables, Terraform searches the environment of its own process for environment variables named </a:t>
            </a:r>
            <a:r>
              <a:rPr lang="en-US" sz="1100" b="1">
                <a:ea typeface="+mn-lt"/>
                <a:cs typeface="+mn-lt"/>
              </a:rPr>
              <a:t>TF_VAR_ followed by the name of a declared variable.</a:t>
            </a:r>
            <a:endParaRPr lang="en-US" b="1"/>
          </a:p>
        </p:txBody>
      </p:sp>
      <p:pic>
        <p:nvPicPr>
          <p:cNvPr id="4" name="Picture 4" descr="Text&#10;&#10;Description automatically generated">
            <a:extLst>
              <a:ext uri="{FF2B5EF4-FFF2-40B4-BE49-F238E27FC236}">
                <a16:creationId xmlns:a16="http://schemas.microsoft.com/office/drawing/2014/main" id="{0D616B93-34F0-486D-B008-D340709808F4}"/>
              </a:ext>
            </a:extLst>
          </p:cNvPr>
          <p:cNvPicPr>
            <a:picLocks noChangeAspect="1"/>
          </p:cNvPicPr>
          <p:nvPr/>
        </p:nvPicPr>
        <p:blipFill>
          <a:blip r:embed="rId2"/>
          <a:stretch>
            <a:fillRect/>
          </a:stretch>
        </p:blipFill>
        <p:spPr>
          <a:xfrm>
            <a:off x="5158091" y="815880"/>
            <a:ext cx="3497093" cy="3377983"/>
          </a:xfrm>
          <a:prstGeom prst="rect">
            <a:avLst/>
          </a:prstGeom>
        </p:spPr>
      </p:pic>
    </p:spTree>
    <p:extLst>
      <p:ext uri="{BB962C8B-B14F-4D97-AF65-F5344CB8AC3E}">
        <p14:creationId xmlns:p14="http://schemas.microsoft.com/office/powerpoint/2010/main" val="3488879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25</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Maps and Lists</a:t>
            </a:r>
            <a:endParaRPr lang="en-US"/>
          </a:p>
        </p:txBody>
      </p:sp>
      <p:pic>
        <p:nvPicPr>
          <p:cNvPr id="3" name="Picture 3" descr="Graphical user interface, text&#10;&#10;Description automatically generated">
            <a:extLst>
              <a:ext uri="{FF2B5EF4-FFF2-40B4-BE49-F238E27FC236}">
                <a16:creationId xmlns:a16="http://schemas.microsoft.com/office/drawing/2014/main" id="{D614AFEB-35C9-40E6-B3A2-C513786808DC}"/>
              </a:ext>
            </a:extLst>
          </p:cNvPr>
          <p:cNvPicPr>
            <a:picLocks noChangeAspect="1"/>
          </p:cNvPicPr>
          <p:nvPr/>
        </p:nvPicPr>
        <p:blipFill>
          <a:blip r:embed="rId2"/>
          <a:stretch>
            <a:fillRect/>
          </a:stretch>
        </p:blipFill>
        <p:spPr>
          <a:xfrm>
            <a:off x="4574431" y="2899653"/>
            <a:ext cx="3758525" cy="572309"/>
          </a:xfrm>
          <a:prstGeom prst="rect">
            <a:avLst/>
          </a:prstGeom>
        </p:spPr>
      </p:pic>
      <p:pic>
        <p:nvPicPr>
          <p:cNvPr id="4" name="Picture 4" descr="A picture containing text, screen, monitor, table&#10;&#10;Description automatically generated">
            <a:extLst>
              <a:ext uri="{FF2B5EF4-FFF2-40B4-BE49-F238E27FC236}">
                <a16:creationId xmlns:a16="http://schemas.microsoft.com/office/drawing/2014/main" id="{B8828FC2-1029-4F56-9E59-C57F672132F6}"/>
              </a:ext>
            </a:extLst>
          </p:cNvPr>
          <p:cNvPicPr>
            <a:picLocks noChangeAspect="1"/>
          </p:cNvPicPr>
          <p:nvPr/>
        </p:nvPicPr>
        <p:blipFill>
          <a:blip r:embed="rId3"/>
          <a:stretch>
            <a:fillRect/>
          </a:stretch>
        </p:blipFill>
        <p:spPr>
          <a:xfrm>
            <a:off x="409778" y="756042"/>
            <a:ext cx="2743200" cy="2561374"/>
          </a:xfrm>
          <a:prstGeom prst="rect">
            <a:avLst/>
          </a:prstGeom>
        </p:spPr>
      </p:pic>
      <p:sp>
        <p:nvSpPr>
          <p:cNvPr id="5" name="TextBox 4">
            <a:extLst>
              <a:ext uri="{FF2B5EF4-FFF2-40B4-BE49-F238E27FC236}">
                <a16:creationId xmlns:a16="http://schemas.microsoft.com/office/drawing/2014/main" id="{A1E07AA4-B132-4C63-A1E0-ED4FD6524483}"/>
              </a:ext>
            </a:extLst>
          </p:cNvPr>
          <p:cNvSpPr txBox="1"/>
          <p:nvPr/>
        </p:nvSpPr>
        <p:spPr>
          <a:xfrm>
            <a:off x="361139" y="3364554"/>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Define variable type</a:t>
            </a:r>
          </a:p>
        </p:txBody>
      </p:sp>
      <p:pic>
        <p:nvPicPr>
          <p:cNvPr id="7" name="Picture 8">
            <a:extLst>
              <a:ext uri="{FF2B5EF4-FFF2-40B4-BE49-F238E27FC236}">
                <a16:creationId xmlns:a16="http://schemas.microsoft.com/office/drawing/2014/main" id="{BD35362D-1B55-4AF1-B4B7-39EC372BE5E9}"/>
              </a:ext>
            </a:extLst>
          </p:cNvPr>
          <p:cNvPicPr>
            <a:picLocks noChangeAspect="1"/>
          </p:cNvPicPr>
          <p:nvPr/>
        </p:nvPicPr>
        <p:blipFill>
          <a:blip r:embed="rId4"/>
          <a:stretch>
            <a:fillRect/>
          </a:stretch>
        </p:blipFill>
        <p:spPr>
          <a:xfrm>
            <a:off x="409778" y="3911635"/>
            <a:ext cx="2743200" cy="165570"/>
          </a:xfrm>
          <a:prstGeom prst="rect">
            <a:avLst/>
          </a:prstGeom>
        </p:spPr>
      </p:pic>
      <p:sp>
        <p:nvSpPr>
          <p:cNvPr id="11" name="TextBox 10">
            <a:extLst>
              <a:ext uri="{FF2B5EF4-FFF2-40B4-BE49-F238E27FC236}">
                <a16:creationId xmlns:a16="http://schemas.microsoft.com/office/drawing/2014/main" id="{EECBB935-5371-4EFF-8902-F81E8209CB61}"/>
              </a:ext>
            </a:extLst>
          </p:cNvPr>
          <p:cNvSpPr txBox="1"/>
          <p:nvPr/>
        </p:nvSpPr>
        <p:spPr>
          <a:xfrm>
            <a:off x="361138" y="4179245"/>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Assign string value</a:t>
            </a:r>
          </a:p>
        </p:txBody>
      </p:sp>
      <p:pic>
        <p:nvPicPr>
          <p:cNvPr id="9" name="Picture 11" descr="Text&#10;&#10;Description automatically generated">
            <a:extLst>
              <a:ext uri="{FF2B5EF4-FFF2-40B4-BE49-F238E27FC236}">
                <a16:creationId xmlns:a16="http://schemas.microsoft.com/office/drawing/2014/main" id="{F911EFAF-0250-4441-A5E7-0F06A8309F06}"/>
              </a:ext>
            </a:extLst>
          </p:cNvPr>
          <p:cNvPicPr>
            <a:picLocks noChangeAspect="1"/>
          </p:cNvPicPr>
          <p:nvPr/>
        </p:nvPicPr>
        <p:blipFill>
          <a:blip r:embed="rId5"/>
          <a:stretch>
            <a:fillRect/>
          </a:stretch>
        </p:blipFill>
        <p:spPr>
          <a:xfrm>
            <a:off x="4574432" y="815001"/>
            <a:ext cx="2743200" cy="765434"/>
          </a:xfrm>
          <a:prstGeom prst="rect">
            <a:avLst/>
          </a:prstGeom>
        </p:spPr>
      </p:pic>
      <p:sp>
        <p:nvSpPr>
          <p:cNvPr id="12" name="TextBox 11">
            <a:extLst>
              <a:ext uri="{FF2B5EF4-FFF2-40B4-BE49-F238E27FC236}">
                <a16:creationId xmlns:a16="http://schemas.microsoft.com/office/drawing/2014/main" id="{50EE508A-92AB-4073-AA95-32E24B00BEF2}"/>
              </a:ext>
            </a:extLst>
          </p:cNvPr>
          <p:cNvSpPr txBox="1"/>
          <p:nvPr/>
        </p:nvSpPr>
        <p:spPr>
          <a:xfrm>
            <a:off x="4574430" y="3692861"/>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Fetch all or specific values</a:t>
            </a:r>
          </a:p>
        </p:txBody>
      </p:sp>
      <p:sp>
        <p:nvSpPr>
          <p:cNvPr id="13" name="TextBox 12">
            <a:extLst>
              <a:ext uri="{FF2B5EF4-FFF2-40B4-BE49-F238E27FC236}">
                <a16:creationId xmlns:a16="http://schemas.microsoft.com/office/drawing/2014/main" id="{A6B5A9A5-1243-41E1-B086-BE274DBE53C3}"/>
              </a:ext>
            </a:extLst>
          </p:cNvPr>
          <p:cNvSpPr txBox="1"/>
          <p:nvPr/>
        </p:nvSpPr>
        <p:spPr>
          <a:xfrm>
            <a:off x="4501473" y="1735170"/>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Using List and Maps</a:t>
            </a:r>
          </a:p>
        </p:txBody>
      </p:sp>
    </p:spTree>
    <p:extLst>
      <p:ext uri="{BB962C8B-B14F-4D97-AF65-F5344CB8AC3E}">
        <p14:creationId xmlns:p14="http://schemas.microsoft.com/office/powerpoint/2010/main" val="4102768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26</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Count and Count Index</a:t>
            </a:r>
            <a:endParaRPr lang="en-US"/>
          </a:p>
        </p:txBody>
      </p:sp>
      <p:sp>
        <p:nvSpPr>
          <p:cNvPr id="2" name="TextBox 1">
            <a:extLst>
              <a:ext uri="{FF2B5EF4-FFF2-40B4-BE49-F238E27FC236}">
                <a16:creationId xmlns:a16="http://schemas.microsoft.com/office/drawing/2014/main" id="{BC6D3D8F-AE78-4114-8FF9-EF827FC106CE}"/>
              </a:ext>
            </a:extLst>
          </p:cNvPr>
          <p:cNvSpPr txBox="1"/>
          <p:nvPr/>
        </p:nvSpPr>
        <p:spPr>
          <a:xfrm>
            <a:off x="361140" y="817123"/>
            <a:ext cx="4190188" cy="3516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Terraform does not have for-loops or other traditional procedural logic built into the language, so this syntax will not work. However, every Terraform resource has a meta-parameter you can use called count. This is </a:t>
            </a:r>
            <a:r>
              <a:rPr lang="en-US" sz="1100" err="1">
                <a:ea typeface="+mn-lt"/>
                <a:cs typeface="+mn-lt"/>
              </a:rPr>
              <a:t>Terraform's</a:t>
            </a:r>
            <a:r>
              <a:rPr lang="en-US" sz="1100">
                <a:ea typeface="+mn-lt"/>
                <a:cs typeface="+mn-lt"/>
              </a:rPr>
              <a:t> oldest, simplest, and most limited iteration construct: all it does is define how many copies of the resource to create.</a:t>
            </a:r>
            <a:endParaRPr lang="en-US"/>
          </a:p>
          <a:p>
            <a:pPr algn="l"/>
            <a:endParaRPr lang="en-US" sz="1100">
              <a:latin typeface="Calibri"/>
              <a:cs typeface="Calibri"/>
            </a:endParaRPr>
          </a:p>
          <a:p>
            <a:r>
              <a:rPr lang="en-US" sz="1100">
                <a:ea typeface="+mn-lt"/>
                <a:cs typeface="+mn-lt"/>
              </a:rPr>
              <a:t>When you use the </a:t>
            </a:r>
            <a:r>
              <a:rPr lang="en-US" sz="1100" b="1">
                <a:ea typeface="+mn-lt"/>
                <a:cs typeface="+mn-lt"/>
              </a:rPr>
              <a:t>count </a:t>
            </a:r>
            <a:r>
              <a:rPr lang="en-US" sz="1100">
                <a:ea typeface="+mn-lt"/>
                <a:cs typeface="+mn-lt"/>
              </a:rPr>
              <a:t>parameter in your configuration and </a:t>
            </a:r>
            <a:r>
              <a:rPr lang="en-US" sz="1100" b="1">
                <a:ea typeface="+mn-lt"/>
                <a:cs typeface="+mn-lt"/>
              </a:rPr>
              <a:t>index</a:t>
            </a:r>
            <a:r>
              <a:rPr lang="en-US" sz="1100">
                <a:ea typeface="+mn-lt"/>
                <a:cs typeface="+mn-lt"/>
              </a:rPr>
              <a:t> argument is also available to use:</a:t>
            </a:r>
            <a:br>
              <a:rPr lang="en-US" sz="1100">
                <a:ea typeface="+mn-lt"/>
                <a:cs typeface="+mn-lt"/>
              </a:rPr>
            </a:br>
            <a:br>
              <a:rPr lang="en-US" sz="1100">
                <a:ea typeface="+mn-lt"/>
                <a:cs typeface="+mn-lt"/>
              </a:rPr>
            </a:br>
            <a:r>
              <a:rPr lang="en-US" sz="1100" i="1">
                <a:ea typeface="+mn-lt"/>
                <a:cs typeface="+mn-lt"/>
              </a:rPr>
              <a:t>Resource count starts at 0</a:t>
            </a:r>
          </a:p>
          <a:p>
            <a:r>
              <a:rPr lang="en-US" sz="1100" i="1">
                <a:ea typeface="+mn-lt"/>
                <a:cs typeface="+mn-lt"/>
              </a:rPr>
              <a:t>You can use * to specify all members of an array</a:t>
            </a:r>
          </a:p>
          <a:p>
            <a:endParaRPr lang="en-US" sz="1100">
              <a:ea typeface="+mn-lt"/>
              <a:cs typeface="+mn-lt"/>
            </a:endParaRPr>
          </a:p>
          <a:p>
            <a:r>
              <a:rPr lang="en-US" sz="1100">
                <a:ea typeface="+mn-lt"/>
                <a:cs typeface="+mn-lt"/>
              </a:rPr>
              <a:t>The </a:t>
            </a:r>
            <a:r>
              <a:rPr lang="en-US" sz="1100" b="1">
                <a:ea typeface="+mn-lt"/>
                <a:cs typeface="+mn-lt"/>
              </a:rPr>
              <a:t>length </a:t>
            </a:r>
            <a:r>
              <a:rPr lang="en-US" sz="1100">
                <a:ea typeface="+mn-lt"/>
                <a:cs typeface="+mn-lt"/>
              </a:rPr>
              <a:t>function determines the length of a given list, map, or string.</a:t>
            </a:r>
            <a:endParaRPr lang="en-US"/>
          </a:p>
          <a:p>
            <a:endParaRPr lang="en-US"/>
          </a:p>
          <a:p>
            <a:r>
              <a:rPr lang="en-US" sz="1100">
                <a:ea typeface="+mn-lt"/>
                <a:cs typeface="+mn-lt"/>
              </a:rPr>
              <a:t>If given a list or map, the result is the number of elements in that collection. If given a string, the result is the number of characters in the string.</a:t>
            </a:r>
            <a:endParaRPr lang="en-US"/>
          </a:p>
          <a:p>
            <a:endParaRPr lang="en-US" sz="1100">
              <a:latin typeface="Calibri Light"/>
              <a:cs typeface="Calibri Light"/>
            </a:endParaRPr>
          </a:p>
        </p:txBody>
      </p:sp>
      <p:pic>
        <p:nvPicPr>
          <p:cNvPr id="3" name="Picture 3" descr="Text&#10;&#10;Description automatically generated">
            <a:extLst>
              <a:ext uri="{FF2B5EF4-FFF2-40B4-BE49-F238E27FC236}">
                <a16:creationId xmlns:a16="http://schemas.microsoft.com/office/drawing/2014/main" id="{8BE66ECB-D27D-4526-B8FC-0F08944F01A9}"/>
              </a:ext>
            </a:extLst>
          </p:cNvPr>
          <p:cNvPicPr>
            <a:picLocks noChangeAspect="1"/>
          </p:cNvPicPr>
          <p:nvPr/>
        </p:nvPicPr>
        <p:blipFill>
          <a:blip r:embed="rId2"/>
          <a:stretch>
            <a:fillRect/>
          </a:stretch>
        </p:blipFill>
        <p:spPr>
          <a:xfrm>
            <a:off x="5182791" y="811471"/>
            <a:ext cx="3841551" cy="3341964"/>
          </a:xfrm>
          <a:prstGeom prst="rect">
            <a:avLst/>
          </a:prstGeom>
        </p:spPr>
      </p:pic>
    </p:spTree>
    <p:extLst>
      <p:ext uri="{BB962C8B-B14F-4D97-AF65-F5344CB8AC3E}">
        <p14:creationId xmlns:p14="http://schemas.microsoft.com/office/powerpoint/2010/main" val="3232345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27</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669908"/>
            <a:ext cx="4503282" cy="4056678"/>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en-US" dirty="0">
                <a:ea typeface="+mj-lt"/>
                <a:cs typeface="+mj-lt"/>
              </a:rPr>
              <a:t>A conditional expression uses the value of a bool expression to select one of two values.</a:t>
            </a:r>
            <a:endParaRPr lang="en-US" dirty="0"/>
          </a:p>
          <a:p>
            <a:pPr marL="0" indent="0" algn="just">
              <a:buNone/>
            </a:pPr>
            <a:r>
              <a:rPr lang="en-US" dirty="0">
                <a:ea typeface="+mj-lt"/>
                <a:cs typeface="+mj-lt"/>
              </a:rPr>
              <a:t>The syntax of a conditional expression is as follows:</a:t>
            </a:r>
            <a:endParaRPr lang="en-US" dirty="0"/>
          </a:p>
          <a:p>
            <a:pPr marL="0" indent="0" algn="just">
              <a:buNone/>
            </a:pPr>
            <a:r>
              <a:rPr lang="en-US" b="1" dirty="0">
                <a:cs typeface="Calibri Light"/>
              </a:rPr>
              <a:t>Condition ? </a:t>
            </a:r>
            <a:r>
              <a:rPr lang="en-US" b="1">
                <a:cs typeface="Calibri Light"/>
              </a:rPr>
              <a:t>true_value : false_value</a:t>
            </a:r>
          </a:p>
          <a:p>
            <a:pPr marL="0" indent="0" algn="just">
              <a:buNone/>
            </a:pPr>
            <a:r>
              <a:rPr lang="en-US" dirty="0">
                <a:ea typeface="+mj-lt"/>
                <a:cs typeface="+mj-lt"/>
              </a:rPr>
              <a:t>If the condition is true, then the result is </a:t>
            </a:r>
            <a:r>
              <a:rPr lang="en-US">
                <a:ea typeface="+mj-lt"/>
                <a:cs typeface="+mj-lt"/>
              </a:rPr>
              <a:t>true_value</a:t>
            </a:r>
            <a:r>
              <a:rPr lang="en-US" dirty="0">
                <a:ea typeface="+mj-lt"/>
                <a:cs typeface="+mj-lt"/>
              </a:rPr>
              <a:t>. If condition is false, then the </a:t>
            </a:r>
            <a:r>
              <a:rPr lang="en-US">
                <a:ea typeface="+mj-lt"/>
                <a:cs typeface="+mj-lt"/>
              </a:rPr>
              <a:t>result is false_value</a:t>
            </a:r>
          </a:p>
          <a:p>
            <a:pPr marL="0" indent="0" algn="just">
              <a:buNone/>
            </a:pPr>
            <a:endParaRPr lang="en-US" dirty="0">
              <a:cs typeface="Calibri Light"/>
            </a:endParaRPr>
          </a:p>
          <a:p>
            <a:pPr marL="0" indent="0" algn="just">
              <a:buNone/>
            </a:pPr>
            <a:endParaRPr lang="en-US" dirty="0">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Conditional Expresions</a:t>
            </a:r>
            <a:endParaRPr lang="en-US"/>
          </a:p>
        </p:txBody>
      </p:sp>
      <p:pic>
        <p:nvPicPr>
          <p:cNvPr id="2" name="Picture 2" descr="Text&#10;&#10;Description automatically generated">
            <a:extLst>
              <a:ext uri="{FF2B5EF4-FFF2-40B4-BE49-F238E27FC236}">
                <a16:creationId xmlns:a16="http://schemas.microsoft.com/office/drawing/2014/main" id="{216E1F73-268D-4AA5-80EE-46780AEEEC7E}"/>
              </a:ext>
            </a:extLst>
          </p:cNvPr>
          <p:cNvPicPr>
            <a:picLocks noChangeAspect="1"/>
          </p:cNvPicPr>
          <p:nvPr/>
        </p:nvPicPr>
        <p:blipFill>
          <a:blip r:embed="rId2"/>
          <a:stretch>
            <a:fillRect/>
          </a:stretch>
        </p:blipFill>
        <p:spPr>
          <a:xfrm>
            <a:off x="5187855" y="816985"/>
            <a:ext cx="3783841" cy="3338931"/>
          </a:xfrm>
          <a:prstGeom prst="rect">
            <a:avLst/>
          </a:prstGeom>
        </p:spPr>
      </p:pic>
    </p:spTree>
    <p:extLst>
      <p:ext uri="{BB962C8B-B14F-4D97-AF65-F5344CB8AC3E}">
        <p14:creationId xmlns:p14="http://schemas.microsoft.com/office/powerpoint/2010/main" val="1760025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28</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ea typeface="+mj-lt"/>
                <a:cs typeface="+mj-lt"/>
              </a:rPr>
              <a:t>Within top-level block constructs like resources, expressions can usually be used only when assigning a value to an argument using the </a:t>
            </a:r>
            <a:r>
              <a:rPr lang="en-US" b="1">
                <a:ea typeface="+mj-lt"/>
                <a:cs typeface="+mj-lt"/>
              </a:rPr>
              <a:t>name = expression</a:t>
            </a:r>
            <a:r>
              <a:rPr lang="en-US">
                <a:ea typeface="+mj-lt"/>
                <a:cs typeface="+mj-lt"/>
              </a:rPr>
              <a:t> form. This covers many uses, but some resource types include repeatable nested blocks in their arguments, which do not accept expressions.</a:t>
            </a:r>
            <a:endParaRPr lang="en-US"/>
          </a:p>
          <a:p>
            <a:pPr marL="0" indent="0" algn="just">
              <a:buNone/>
            </a:pPr>
            <a:endParaRPr lang="en-US">
              <a:cs typeface="Calibri Light"/>
            </a:endParaRPr>
          </a:p>
          <a:p>
            <a:pPr marL="0" indent="0" algn="just">
              <a:buNone/>
            </a:pPr>
            <a:r>
              <a:rPr lang="en-US">
                <a:ea typeface="+mj-lt"/>
                <a:cs typeface="+mj-lt"/>
              </a:rPr>
              <a:t>A dynamic block acts much like a for expression but produces nested blocks instead of a complex typed value. It iterates over a given complex value and generates a nested block for each element of that complex value.</a:t>
            </a:r>
            <a:endParaRPr lang="en-US"/>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Dynamic Blocks</a:t>
            </a:r>
            <a:endParaRPr lang="en-US"/>
          </a:p>
        </p:txBody>
      </p:sp>
      <p:pic>
        <p:nvPicPr>
          <p:cNvPr id="2" name="Picture 2" descr="Text&#10;&#10;Description automatically generated">
            <a:extLst>
              <a:ext uri="{FF2B5EF4-FFF2-40B4-BE49-F238E27FC236}">
                <a16:creationId xmlns:a16="http://schemas.microsoft.com/office/drawing/2014/main" id="{BBB7E165-5809-472F-B42C-6A9CB2C36C4B}"/>
              </a:ext>
            </a:extLst>
          </p:cNvPr>
          <p:cNvPicPr>
            <a:picLocks noChangeAspect="1"/>
          </p:cNvPicPr>
          <p:nvPr/>
        </p:nvPicPr>
        <p:blipFill>
          <a:blip r:embed="rId2"/>
          <a:stretch>
            <a:fillRect/>
          </a:stretch>
        </p:blipFill>
        <p:spPr>
          <a:xfrm>
            <a:off x="5017258" y="815058"/>
            <a:ext cx="2743200" cy="2455682"/>
          </a:xfrm>
          <a:prstGeom prst="rect">
            <a:avLst/>
          </a:prstGeom>
        </p:spPr>
      </p:pic>
      <p:pic>
        <p:nvPicPr>
          <p:cNvPr id="3" name="Picture 3" descr="Text&#10;&#10;Description automatically generated">
            <a:extLst>
              <a:ext uri="{FF2B5EF4-FFF2-40B4-BE49-F238E27FC236}">
                <a16:creationId xmlns:a16="http://schemas.microsoft.com/office/drawing/2014/main" id="{81895A40-5424-4BB7-84AF-9D44CE7C1397}"/>
              </a:ext>
            </a:extLst>
          </p:cNvPr>
          <p:cNvPicPr>
            <a:picLocks noChangeAspect="1"/>
          </p:cNvPicPr>
          <p:nvPr/>
        </p:nvPicPr>
        <p:blipFill>
          <a:blip r:embed="rId3"/>
          <a:stretch>
            <a:fillRect/>
          </a:stretch>
        </p:blipFill>
        <p:spPr>
          <a:xfrm>
            <a:off x="5017258" y="3431748"/>
            <a:ext cx="2743200" cy="924259"/>
          </a:xfrm>
          <a:prstGeom prst="rect">
            <a:avLst/>
          </a:prstGeom>
        </p:spPr>
      </p:pic>
    </p:spTree>
    <p:extLst>
      <p:ext uri="{BB962C8B-B14F-4D97-AF65-F5344CB8AC3E}">
        <p14:creationId xmlns:p14="http://schemas.microsoft.com/office/powerpoint/2010/main" val="586814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29</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970684"/>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ea typeface="+mj-lt"/>
                <a:cs typeface="+mj-lt"/>
              </a:rPr>
              <a:t>The special terraform configuration block type is used to configure some behaviors of Terraform itself, such as requiring a minimum Terraform version to apply your configuration.</a:t>
            </a:r>
            <a:endParaRPr lang="en-US"/>
          </a:p>
          <a:p>
            <a:pPr marL="0" indent="0" algn="just">
              <a:buNone/>
            </a:pPr>
            <a:endParaRPr lang="en-US">
              <a:cs typeface="Calibri Light"/>
            </a:endParaRPr>
          </a:p>
          <a:p>
            <a:pPr marL="0" indent="0" algn="just">
              <a:buNone/>
            </a:pPr>
            <a:r>
              <a:rPr lang="en-US">
                <a:ea typeface="+mj-lt"/>
                <a:cs typeface="+mj-lt"/>
              </a:rPr>
              <a:t>Each terraform block can contain several settings related to </a:t>
            </a:r>
            <a:r>
              <a:rPr lang="en-US" err="1">
                <a:ea typeface="+mj-lt"/>
                <a:cs typeface="+mj-lt"/>
              </a:rPr>
              <a:t>Terraform's</a:t>
            </a:r>
            <a:r>
              <a:rPr lang="en-US">
                <a:ea typeface="+mj-lt"/>
                <a:cs typeface="+mj-lt"/>
              </a:rPr>
              <a:t> behavior. Within a terraform block, </a:t>
            </a:r>
            <a:r>
              <a:rPr lang="en-US" b="1">
                <a:ea typeface="+mj-lt"/>
                <a:cs typeface="+mj-lt"/>
              </a:rPr>
              <a:t>only constant values can be used</a:t>
            </a:r>
            <a:r>
              <a:rPr lang="en-US">
                <a:ea typeface="+mj-lt"/>
                <a:cs typeface="+mj-lt"/>
              </a:rPr>
              <a:t>; arguments may not refer to named objects such as resources, input variables, etc. And may not use any of the Terraform language built-in functions.</a:t>
            </a:r>
          </a:p>
          <a:p>
            <a:pPr marL="0" indent="0" algn="just">
              <a:buNone/>
            </a:pPr>
            <a:r>
              <a:rPr lang="en-US">
                <a:cs typeface="Calibri Light"/>
              </a:rPr>
              <a:t>If a user tries to run Terraform and the code does not meet the requirements of the Settings configuration it will throw an error.</a:t>
            </a:r>
          </a:p>
          <a:p>
            <a:pPr marL="0" indent="0" algn="just">
              <a:buNone/>
            </a:pPr>
            <a:endParaRPr lang="en-US">
              <a:cs typeface="Calibri Light"/>
            </a:endParaRPr>
          </a:p>
          <a:p>
            <a:pPr algn="just"/>
            <a:r>
              <a:rPr lang="en-US">
                <a:cs typeface="Calibri Light"/>
              </a:rPr>
              <a:t>backend</a:t>
            </a:r>
          </a:p>
          <a:p>
            <a:pPr algn="just"/>
            <a:r>
              <a:rPr lang="en-US">
                <a:cs typeface="Calibri Light"/>
              </a:rPr>
              <a:t>workspaces</a:t>
            </a:r>
          </a:p>
          <a:p>
            <a:pPr algn="just"/>
            <a:r>
              <a:rPr lang="en-US">
                <a:cs typeface="Calibri Light"/>
              </a:rPr>
              <a:t>required_version</a:t>
            </a:r>
          </a:p>
          <a:p>
            <a:pPr algn="just"/>
            <a:r>
              <a:rPr lang="en-US">
                <a:cs typeface="Calibri Light"/>
              </a:rPr>
              <a:t>required_providers</a:t>
            </a: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Terraform Settings</a:t>
            </a:r>
            <a:endParaRPr lang="en-US"/>
          </a:p>
        </p:txBody>
      </p:sp>
      <p:pic>
        <p:nvPicPr>
          <p:cNvPr id="2" name="Picture 2" descr="Text&#10;&#10;Description automatically generated">
            <a:extLst>
              <a:ext uri="{FF2B5EF4-FFF2-40B4-BE49-F238E27FC236}">
                <a16:creationId xmlns:a16="http://schemas.microsoft.com/office/drawing/2014/main" id="{D40335C0-DD00-4319-91DA-F40030157983}"/>
              </a:ext>
            </a:extLst>
          </p:cNvPr>
          <p:cNvPicPr>
            <a:picLocks noChangeAspect="1"/>
          </p:cNvPicPr>
          <p:nvPr/>
        </p:nvPicPr>
        <p:blipFill>
          <a:blip r:embed="rId2"/>
          <a:stretch>
            <a:fillRect/>
          </a:stretch>
        </p:blipFill>
        <p:spPr>
          <a:xfrm>
            <a:off x="5522119" y="875420"/>
            <a:ext cx="2743200" cy="1928191"/>
          </a:xfrm>
          <a:prstGeom prst="rect">
            <a:avLst/>
          </a:prstGeom>
        </p:spPr>
      </p:pic>
    </p:spTree>
    <p:extLst>
      <p:ext uri="{BB962C8B-B14F-4D97-AF65-F5344CB8AC3E}">
        <p14:creationId xmlns:p14="http://schemas.microsoft.com/office/powerpoint/2010/main" val="198500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3</a:t>
            </a:fld>
            <a:endParaRPr lang="en-US"/>
          </a:p>
        </p:txBody>
      </p:sp>
      <p:sp>
        <p:nvSpPr>
          <p:cNvPr id="2" name="TextBox 1">
            <a:extLst>
              <a:ext uri="{FF2B5EF4-FFF2-40B4-BE49-F238E27FC236}">
                <a16:creationId xmlns:a16="http://schemas.microsoft.com/office/drawing/2014/main" id="{41C816D7-743D-4863-834E-33002E9C8988}"/>
              </a:ext>
            </a:extLst>
          </p:cNvPr>
          <p:cNvSpPr txBox="1"/>
          <p:nvPr/>
        </p:nvSpPr>
        <p:spPr>
          <a:xfrm>
            <a:off x="1102736" y="2050906"/>
            <a:ext cx="69385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ea typeface="+mn-lt"/>
                <a:cs typeface="+mn-lt"/>
              </a:rPr>
              <a:t>Module 1: Terraform basics.</a:t>
            </a:r>
            <a:endParaRPr lang="en-US"/>
          </a:p>
        </p:txBody>
      </p:sp>
    </p:spTree>
    <p:extLst>
      <p:ext uri="{BB962C8B-B14F-4D97-AF65-F5344CB8AC3E}">
        <p14:creationId xmlns:p14="http://schemas.microsoft.com/office/powerpoint/2010/main" val="1741000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30</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Debugging in Terraform</a:t>
            </a:r>
            <a:endParaRPr lang="en-US"/>
          </a:p>
        </p:txBody>
      </p:sp>
      <p:sp>
        <p:nvSpPr>
          <p:cNvPr id="2" name="TextBox 1">
            <a:extLst>
              <a:ext uri="{FF2B5EF4-FFF2-40B4-BE49-F238E27FC236}">
                <a16:creationId xmlns:a16="http://schemas.microsoft.com/office/drawing/2014/main" id="{FC929C63-617F-4681-95F2-899ECE7DFB1E}"/>
              </a:ext>
            </a:extLst>
          </p:cNvPr>
          <p:cNvSpPr txBox="1"/>
          <p:nvPr/>
        </p:nvSpPr>
        <p:spPr>
          <a:xfrm>
            <a:off x="411139" y="816307"/>
            <a:ext cx="420180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Terraform has detailed logs which can be enabled by setting the </a:t>
            </a:r>
            <a:r>
              <a:rPr lang="en-US" sz="1100" b="1" dirty="0">
                <a:ea typeface="+mn-lt"/>
                <a:cs typeface="+mn-lt"/>
              </a:rPr>
              <a:t>TF_LOG </a:t>
            </a:r>
            <a:r>
              <a:rPr lang="en-US" sz="1100" dirty="0">
                <a:ea typeface="+mn-lt"/>
                <a:cs typeface="+mn-lt"/>
              </a:rPr>
              <a:t>environment variable to any value. This will cause detailed logs to appear on stderr.</a:t>
            </a:r>
            <a:endParaRPr lang="en-US" dirty="0"/>
          </a:p>
          <a:p>
            <a:endParaRPr lang="en-US" dirty="0"/>
          </a:p>
          <a:p>
            <a:r>
              <a:rPr lang="en-US" sz="1100" dirty="0">
                <a:ea typeface="+mn-lt"/>
                <a:cs typeface="+mn-lt"/>
              </a:rPr>
              <a:t>You can set </a:t>
            </a:r>
            <a:r>
              <a:rPr lang="en-US" sz="1100" b="1" dirty="0">
                <a:ea typeface="+mn-lt"/>
                <a:cs typeface="+mn-lt"/>
              </a:rPr>
              <a:t>TF_LOG</a:t>
            </a:r>
            <a:r>
              <a:rPr lang="en-US" sz="1100" dirty="0">
                <a:ea typeface="+mn-lt"/>
                <a:cs typeface="+mn-lt"/>
              </a:rPr>
              <a:t> to one of the log levels </a:t>
            </a:r>
            <a:r>
              <a:rPr lang="en-US" sz="1100" b="1" dirty="0">
                <a:ea typeface="+mn-lt"/>
                <a:cs typeface="+mn-lt"/>
              </a:rPr>
              <a:t>TRACE, DEBUG, INFO, WARN or ERROR</a:t>
            </a:r>
            <a:r>
              <a:rPr lang="en-US" sz="1100" dirty="0">
                <a:ea typeface="+mn-lt"/>
                <a:cs typeface="+mn-lt"/>
              </a:rPr>
              <a:t> to change the verbosity of the logs. </a:t>
            </a:r>
            <a:r>
              <a:rPr lang="en-US" sz="1100" b="1" dirty="0">
                <a:ea typeface="+mn-lt"/>
                <a:cs typeface="+mn-lt"/>
              </a:rPr>
              <a:t>TRACE</a:t>
            </a:r>
            <a:r>
              <a:rPr lang="en-US" sz="1100" dirty="0">
                <a:ea typeface="+mn-lt"/>
                <a:cs typeface="+mn-lt"/>
              </a:rPr>
              <a:t> is the most verbose and it is the default if </a:t>
            </a:r>
            <a:r>
              <a:rPr lang="en-US" sz="1100" b="1" dirty="0">
                <a:ea typeface="+mn-lt"/>
                <a:cs typeface="+mn-lt"/>
              </a:rPr>
              <a:t>TF_LOG</a:t>
            </a:r>
            <a:r>
              <a:rPr lang="en-US" sz="1100" dirty="0">
                <a:ea typeface="+mn-lt"/>
                <a:cs typeface="+mn-lt"/>
              </a:rPr>
              <a:t> is set to something other than a log level name, and is also the recommended log level according to Terraform.</a:t>
            </a:r>
            <a:endParaRPr lang="en-US" dirty="0">
              <a:ea typeface="+mn-lt"/>
              <a:cs typeface="+mn-lt"/>
            </a:endParaRPr>
          </a:p>
          <a:p>
            <a:endParaRPr lang="en-US" sz="1100" dirty="0">
              <a:cs typeface="Calibri"/>
            </a:endParaRPr>
          </a:p>
          <a:p>
            <a:r>
              <a:rPr lang="en-US" sz="1100" dirty="0">
                <a:ea typeface="+mn-lt"/>
                <a:cs typeface="+mn-lt"/>
              </a:rPr>
              <a:t>To persist logged output you can set </a:t>
            </a:r>
            <a:r>
              <a:rPr lang="en-US" sz="1100" b="1" dirty="0">
                <a:ea typeface="+mn-lt"/>
                <a:cs typeface="+mn-lt"/>
              </a:rPr>
              <a:t>TF_LOG_PATH</a:t>
            </a:r>
            <a:r>
              <a:rPr lang="en-US" sz="1100" dirty="0">
                <a:ea typeface="+mn-lt"/>
                <a:cs typeface="+mn-lt"/>
              </a:rPr>
              <a:t> in order to force the log to always be appended to a specific file when logging is enabled. Note that even when </a:t>
            </a:r>
            <a:r>
              <a:rPr lang="en-US" sz="1100" b="1" dirty="0">
                <a:ea typeface="+mn-lt"/>
                <a:cs typeface="+mn-lt"/>
              </a:rPr>
              <a:t>TF_LOG_PATH</a:t>
            </a:r>
            <a:r>
              <a:rPr lang="en-US" sz="1100" dirty="0">
                <a:ea typeface="+mn-lt"/>
                <a:cs typeface="+mn-lt"/>
              </a:rPr>
              <a:t> is set,</a:t>
            </a:r>
            <a:r>
              <a:rPr lang="en-US" sz="1100" b="1" dirty="0">
                <a:ea typeface="+mn-lt"/>
                <a:cs typeface="+mn-lt"/>
              </a:rPr>
              <a:t> TF_LOG</a:t>
            </a:r>
            <a:r>
              <a:rPr lang="en-US" sz="1100" dirty="0">
                <a:ea typeface="+mn-lt"/>
                <a:cs typeface="+mn-lt"/>
              </a:rPr>
              <a:t> must be set for any logging to be enabled.</a:t>
            </a:r>
            <a:endParaRPr lang="en-US" dirty="0">
              <a:ea typeface="+mn-lt"/>
              <a:cs typeface="+mn-lt"/>
            </a:endParaRPr>
          </a:p>
          <a:p>
            <a:endParaRPr lang="en-US" dirty="0"/>
          </a:p>
          <a:p>
            <a:r>
              <a:rPr lang="en-US" sz="1100" dirty="0">
                <a:ea typeface="+mn-lt"/>
                <a:cs typeface="+mn-lt"/>
              </a:rPr>
              <a:t>If you find a bug with Terraform, please include the detailed log by using a service such as gist.</a:t>
            </a:r>
            <a:endParaRPr lang="en-US" dirty="0">
              <a:ea typeface="+mn-lt"/>
              <a:cs typeface="+mn-lt"/>
            </a:endParaRPr>
          </a:p>
        </p:txBody>
      </p:sp>
      <p:pic>
        <p:nvPicPr>
          <p:cNvPr id="3" name="Picture 3" descr="Text&#10;&#10;Description automatically generated">
            <a:extLst>
              <a:ext uri="{FF2B5EF4-FFF2-40B4-BE49-F238E27FC236}">
                <a16:creationId xmlns:a16="http://schemas.microsoft.com/office/drawing/2014/main" id="{12E4B89D-D579-47F2-B643-1389D2086BA7}"/>
              </a:ext>
            </a:extLst>
          </p:cNvPr>
          <p:cNvPicPr>
            <a:picLocks noChangeAspect="1"/>
          </p:cNvPicPr>
          <p:nvPr/>
        </p:nvPicPr>
        <p:blipFill>
          <a:blip r:embed="rId2"/>
          <a:stretch>
            <a:fillRect/>
          </a:stretch>
        </p:blipFill>
        <p:spPr>
          <a:xfrm>
            <a:off x="5059907" y="817142"/>
            <a:ext cx="3732662" cy="1001440"/>
          </a:xfrm>
          <a:prstGeom prst="rect">
            <a:avLst/>
          </a:prstGeom>
        </p:spPr>
      </p:pic>
      <p:pic>
        <p:nvPicPr>
          <p:cNvPr id="4" name="Picture 4" descr="Text&#10;&#10;Description automatically generated">
            <a:extLst>
              <a:ext uri="{FF2B5EF4-FFF2-40B4-BE49-F238E27FC236}">
                <a16:creationId xmlns:a16="http://schemas.microsoft.com/office/drawing/2014/main" id="{949F3AC7-1C98-4420-A6A6-C173342BB46A}"/>
              </a:ext>
            </a:extLst>
          </p:cNvPr>
          <p:cNvPicPr>
            <a:picLocks noChangeAspect="1"/>
          </p:cNvPicPr>
          <p:nvPr/>
        </p:nvPicPr>
        <p:blipFill>
          <a:blip r:embed="rId3"/>
          <a:stretch>
            <a:fillRect/>
          </a:stretch>
        </p:blipFill>
        <p:spPr>
          <a:xfrm>
            <a:off x="5059907" y="2120377"/>
            <a:ext cx="3732662" cy="2361347"/>
          </a:xfrm>
          <a:prstGeom prst="rect">
            <a:avLst/>
          </a:prstGeom>
        </p:spPr>
      </p:pic>
      <p:sp>
        <p:nvSpPr>
          <p:cNvPr id="5" name="TextBox 4">
            <a:extLst>
              <a:ext uri="{FF2B5EF4-FFF2-40B4-BE49-F238E27FC236}">
                <a16:creationId xmlns:a16="http://schemas.microsoft.com/office/drawing/2014/main" id="{39514C90-C510-43DE-AC02-374F26B8202E}"/>
              </a:ext>
            </a:extLst>
          </p:cNvPr>
          <p:cNvSpPr txBox="1"/>
          <p:nvPr/>
        </p:nvSpPr>
        <p:spPr>
          <a:xfrm>
            <a:off x="4955416" y="4482010"/>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latin typeface="Calibri Light"/>
                <a:cs typeface="Calibri Light"/>
              </a:rPr>
              <a:t>TF_LOG=TRACE</a:t>
            </a:r>
          </a:p>
        </p:txBody>
      </p:sp>
      <p:sp>
        <p:nvSpPr>
          <p:cNvPr id="11" name="TextBox 10">
            <a:extLst>
              <a:ext uri="{FF2B5EF4-FFF2-40B4-BE49-F238E27FC236}">
                <a16:creationId xmlns:a16="http://schemas.microsoft.com/office/drawing/2014/main" id="{864ADB7A-AAE1-4729-9772-F7E8632710E8}"/>
              </a:ext>
            </a:extLst>
          </p:cNvPr>
          <p:cNvSpPr txBox="1"/>
          <p:nvPr/>
        </p:nvSpPr>
        <p:spPr>
          <a:xfrm>
            <a:off x="5004463" y="1818565"/>
            <a:ext cx="274320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latin typeface="Calibri Light"/>
                <a:cs typeface="Calibri Light"/>
              </a:rPr>
              <a:t>TF_LOG not defined</a:t>
            </a:r>
          </a:p>
        </p:txBody>
      </p:sp>
    </p:spTree>
    <p:extLst>
      <p:ext uri="{BB962C8B-B14F-4D97-AF65-F5344CB8AC3E}">
        <p14:creationId xmlns:p14="http://schemas.microsoft.com/office/powerpoint/2010/main" val="447147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31</a:t>
            </a:fld>
            <a:endParaRPr lang="en-US"/>
          </a:p>
        </p:txBody>
      </p:sp>
      <p:sp>
        <p:nvSpPr>
          <p:cNvPr id="2" name="TextBox 1">
            <a:extLst>
              <a:ext uri="{FF2B5EF4-FFF2-40B4-BE49-F238E27FC236}">
                <a16:creationId xmlns:a16="http://schemas.microsoft.com/office/drawing/2014/main" id="{41C816D7-743D-4863-834E-33002E9C8988}"/>
              </a:ext>
            </a:extLst>
          </p:cNvPr>
          <p:cNvSpPr txBox="1"/>
          <p:nvPr/>
        </p:nvSpPr>
        <p:spPr>
          <a:xfrm>
            <a:off x="650655" y="2042376"/>
            <a:ext cx="794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ea typeface="+mn-lt"/>
                <a:cs typeface="+mn-lt"/>
              </a:rPr>
              <a:t>Module 4: Terraform Modules and Workspaces</a:t>
            </a:r>
            <a:endParaRPr lang="en-US"/>
          </a:p>
        </p:txBody>
      </p:sp>
    </p:spTree>
    <p:extLst>
      <p:ext uri="{BB962C8B-B14F-4D97-AF65-F5344CB8AC3E}">
        <p14:creationId xmlns:p14="http://schemas.microsoft.com/office/powerpoint/2010/main" val="1630351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32</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Modules(DRY principle)</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1162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A module is a container for multiple resources that are used together.</a:t>
            </a:r>
            <a:endParaRPr lang="en-US" dirty="0"/>
          </a:p>
          <a:p>
            <a:endParaRPr lang="en-US" dirty="0"/>
          </a:p>
          <a:p>
            <a:r>
              <a:rPr lang="en-US" sz="1100" dirty="0">
                <a:ea typeface="+mn-lt"/>
                <a:cs typeface="+mn-lt"/>
              </a:rPr>
              <a:t>Every Terraform configuration has at least one module, known as its </a:t>
            </a:r>
            <a:r>
              <a:rPr lang="en-US" sz="1100" b="1" dirty="0">
                <a:ea typeface="+mn-lt"/>
                <a:cs typeface="+mn-lt"/>
              </a:rPr>
              <a:t>root module</a:t>
            </a:r>
            <a:r>
              <a:rPr lang="en-US" sz="1100" dirty="0">
                <a:ea typeface="+mn-lt"/>
                <a:cs typeface="+mn-lt"/>
              </a:rPr>
              <a:t>, which consists of the resources defined in the </a:t>
            </a:r>
            <a:r>
              <a:rPr lang="en-US" sz="1100" b="1" dirty="0">
                <a:ea typeface="+mn-lt"/>
                <a:cs typeface="+mn-lt"/>
              </a:rPr>
              <a:t>*.</a:t>
            </a:r>
            <a:r>
              <a:rPr lang="en-US" sz="1100" b="1" err="1">
                <a:ea typeface="+mn-lt"/>
                <a:cs typeface="+mn-lt"/>
              </a:rPr>
              <a:t>tf</a:t>
            </a:r>
            <a:r>
              <a:rPr lang="en-US" sz="1100" b="1" dirty="0">
                <a:ea typeface="+mn-lt"/>
                <a:cs typeface="+mn-lt"/>
              </a:rPr>
              <a:t> </a:t>
            </a:r>
            <a:r>
              <a:rPr lang="en-US" sz="1100" dirty="0">
                <a:ea typeface="+mn-lt"/>
                <a:cs typeface="+mn-lt"/>
              </a:rPr>
              <a:t>files in the main working directory.</a:t>
            </a:r>
            <a:endParaRPr lang="en-US" dirty="0">
              <a:ea typeface="+mn-lt"/>
              <a:cs typeface="+mn-lt"/>
            </a:endParaRPr>
          </a:p>
          <a:p>
            <a:endParaRPr lang="en-US" sz="1100" dirty="0">
              <a:ea typeface="+mn-lt"/>
              <a:cs typeface="+mn-lt"/>
            </a:endParaRPr>
          </a:p>
          <a:p>
            <a:r>
              <a:rPr lang="en-US" sz="1100" dirty="0">
                <a:ea typeface="+mn-lt"/>
                <a:cs typeface="+mn-lt"/>
              </a:rPr>
              <a:t>A module can call other modules, which lets you include the child module's resources into the configuration in a concise way. Modules can also be called multiple times, either within the same configuration or in separate configurations, allowing resource configurations to be packaged and re-used.</a:t>
            </a:r>
          </a:p>
          <a:p>
            <a:endParaRPr lang="en-US" sz="1100" dirty="0">
              <a:cs typeface="Calibri"/>
            </a:endParaRPr>
          </a:p>
          <a:p>
            <a:r>
              <a:rPr lang="en-US" sz="1100" dirty="0">
                <a:cs typeface="Calibri"/>
              </a:rPr>
              <a:t>By using </a:t>
            </a:r>
            <a:r>
              <a:rPr lang="en-US" sz="1100">
                <a:cs typeface="Calibri"/>
              </a:rPr>
              <a:t>modules,</a:t>
            </a:r>
            <a:r>
              <a:rPr lang="en-US" sz="1100" dirty="0">
                <a:cs typeface="Calibri"/>
              </a:rPr>
              <a:t> we can have a centralized source code and call it when required from multiple locations.</a:t>
            </a:r>
          </a:p>
          <a:p>
            <a:endParaRPr lang="en-US" sz="1100" dirty="0">
              <a:cs typeface="Calibri"/>
            </a:endParaRPr>
          </a:p>
          <a:p>
            <a:endParaRPr lang="en-US" sz="1100" dirty="0">
              <a:cs typeface="Calibri"/>
            </a:endParaRPr>
          </a:p>
          <a:p>
            <a:endParaRPr lang="en-US" sz="1100" dirty="0">
              <a:cs typeface="Calibri"/>
            </a:endParaRPr>
          </a:p>
          <a:p>
            <a:r>
              <a:rPr lang="en-US" sz="900" i="1" dirty="0">
                <a:cs typeface="Calibri"/>
              </a:rPr>
              <a:t>*</a:t>
            </a:r>
            <a:r>
              <a:rPr lang="en-US" sz="900" i="1" dirty="0">
                <a:ea typeface="+mn-lt"/>
                <a:cs typeface="+mn-lt"/>
              </a:rPr>
              <a:t>After adding, removing, or modifying module blocks, you must re-run </a:t>
            </a:r>
            <a:r>
              <a:rPr lang="en-US" sz="900" b="1" i="1" dirty="0">
                <a:ea typeface="+mn-lt"/>
                <a:cs typeface="+mn-lt"/>
              </a:rPr>
              <a:t>terraform </a:t>
            </a:r>
            <a:r>
              <a:rPr lang="en-US" sz="900" b="1" i="1" err="1">
                <a:ea typeface="+mn-lt"/>
                <a:cs typeface="+mn-lt"/>
              </a:rPr>
              <a:t>init</a:t>
            </a:r>
            <a:r>
              <a:rPr lang="en-US" sz="900" i="1" dirty="0">
                <a:ea typeface="+mn-lt"/>
                <a:cs typeface="+mn-lt"/>
              </a:rPr>
              <a:t> to allow Terraform the opportunity to adjust the installed modules.</a:t>
            </a:r>
          </a:p>
        </p:txBody>
      </p:sp>
      <p:pic>
        <p:nvPicPr>
          <p:cNvPr id="4" name="Picture 4" descr="Diagram&#10;&#10;Description automatically generated">
            <a:extLst>
              <a:ext uri="{FF2B5EF4-FFF2-40B4-BE49-F238E27FC236}">
                <a16:creationId xmlns:a16="http://schemas.microsoft.com/office/drawing/2014/main" id="{457C9953-9F00-4C2B-BFFC-7A9EACCFA21C}"/>
              </a:ext>
            </a:extLst>
          </p:cNvPr>
          <p:cNvPicPr>
            <a:picLocks noChangeAspect="1"/>
          </p:cNvPicPr>
          <p:nvPr/>
        </p:nvPicPr>
        <p:blipFill>
          <a:blip r:embed="rId2"/>
          <a:stretch>
            <a:fillRect/>
          </a:stretch>
        </p:blipFill>
        <p:spPr>
          <a:xfrm>
            <a:off x="5130955" y="811665"/>
            <a:ext cx="3412273" cy="2265658"/>
          </a:xfrm>
          <a:prstGeom prst="rect">
            <a:avLst/>
          </a:prstGeom>
        </p:spPr>
      </p:pic>
      <p:pic>
        <p:nvPicPr>
          <p:cNvPr id="3" name="Picture 4" descr="Graphical user interface, text&#10;&#10;Description automatically generated">
            <a:extLst>
              <a:ext uri="{FF2B5EF4-FFF2-40B4-BE49-F238E27FC236}">
                <a16:creationId xmlns:a16="http://schemas.microsoft.com/office/drawing/2014/main" id="{759E45C0-1E76-41F3-BA88-40E374D43437}"/>
              </a:ext>
            </a:extLst>
          </p:cNvPr>
          <p:cNvPicPr>
            <a:picLocks noChangeAspect="1"/>
          </p:cNvPicPr>
          <p:nvPr/>
        </p:nvPicPr>
        <p:blipFill>
          <a:blip r:embed="rId3"/>
          <a:stretch>
            <a:fillRect/>
          </a:stretch>
        </p:blipFill>
        <p:spPr>
          <a:xfrm>
            <a:off x="840441" y="4132056"/>
            <a:ext cx="2743200" cy="375625"/>
          </a:xfrm>
          <a:prstGeom prst="rect">
            <a:avLst/>
          </a:prstGeom>
        </p:spPr>
      </p:pic>
    </p:spTree>
    <p:extLst>
      <p:ext uri="{BB962C8B-B14F-4D97-AF65-F5344CB8AC3E}">
        <p14:creationId xmlns:p14="http://schemas.microsoft.com/office/powerpoint/2010/main" val="368323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33</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Modules Sources</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5932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The source argument in a module block tells Terraform where to find the source code for the desired child module.</a:t>
            </a:r>
            <a:endParaRPr lang="en-US">
              <a:ea typeface="+mn-lt"/>
              <a:cs typeface="+mn-lt"/>
            </a:endParaRPr>
          </a:p>
          <a:p>
            <a:endParaRPr lang="en-US"/>
          </a:p>
          <a:p>
            <a:r>
              <a:rPr lang="en-US" sz="1100">
                <a:ea typeface="+mn-lt"/>
                <a:cs typeface="+mn-lt"/>
              </a:rPr>
              <a:t>Terraform uses this during the module installation step of </a:t>
            </a:r>
            <a:r>
              <a:rPr lang="en-US" sz="1100" b="1">
                <a:ea typeface="+mn-lt"/>
                <a:cs typeface="+mn-lt"/>
              </a:rPr>
              <a:t>terraform </a:t>
            </a:r>
            <a:r>
              <a:rPr lang="en-US" sz="1100" b="1" err="1">
                <a:ea typeface="+mn-lt"/>
                <a:cs typeface="+mn-lt"/>
              </a:rPr>
              <a:t>init</a:t>
            </a:r>
            <a:r>
              <a:rPr lang="en-US" sz="1100">
                <a:ea typeface="+mn-lt"/>
                <a:cs typeface="+mn-lt"/>
              </a:rPr>
              <a:t> to download the source code to a directory on local disk so that it can be used by other Terraform commands.</a:t>
            </a:r>
            <a:endParaRPr lang="en-US">
              <a:ea typeface="+mn-lt"/>
              <a:cs typeface="+mn-lt"/>
            </a:endParaRPr>
          </a:p>
          <a:p>
            <a:endParaRPr lang="en-US"/>
          </a:p>
          <a:p>
            <a:r>
              <a:rPr lang="en-US" sz="1100">
                <a:ea typeface="+mn-lt"/>
                <a:cs typeface="+mn-lt"/>
              </a:rPr>
              <a:t>The module installer supports installation from several different source types, as listed below:</a:t>
            </a:r>
          </a:p>
          <a:p>
            <a:endParaRPr lang="en-US" sz="1100">
              <a:cs typeface="Calibri"/>
            </a:endParaRPr>
          </a:p>
          <a:p>
            <a:endParaRPr lang="en-US"/>
          </a:p>
          <a:p>
            <a:pPr marL="171450" indent="-171450">
              <a:buFont typeface="Arial"/>
              <a:buChar char="•"/>
            </a:pPr>
            <a:r>
              <a:rPr lang="en-US" sz="1100">
                <a:ea typeface="+mn-lt"/>
                <a:cs typeface="+mn-lt"/>
              </a:rPr>
              <a:t>    Local paths</a:t>
            </a:r>
            <a:endParaRPr lang="en-US">
              <a:ea typeface="+mn-lt"/>
              <a:cs typeface="+mn-lt"/>
            </a:endParaRPr>
          </a:p>
          <a:p>
            <a:pPr marL="171450" indent="-171450">
              <a:buFont typeface="Arial"/>
              <a:buChar char="•"/>
            </a:pPr>
            <a:r>
              <a:rPr lang="en-US" sz="1100">
                <a:ea typeface="+mn-lt"/>
                <a:cs typeface="+mn-lt"/>
              </a:rPr>
              <a:t>    Terraform Registry</a:t>
            </a:r>
            <a:endParaRPr lang="en-US">
              <a:ea typeface="+mn-lt"/>
              <a:cs typeface="+mn-lt"/>
            </a:endParaRPr>
          </a:p>
          <a:p>
            <a:pPr marL="171450" indent="-171450">
              <a:buFont typeface="Arial"/>
              <a:buChar char="•"/>
            </a:pPr>
            <a:r>
              <a:rPr lang="en-US" sz="1100">
                <a:ea typeface="+mn-lt"/>
                <a:cs typeface="+mn-lt"/>
              </a:rPr>
              <a:t>    GitHub</a:t>
            </a:r>
            <a:endParaRPr lang="en-US">
              <a:ea typeface="+mn-lt"/>
              <a:cs typeface="+mn-lt"/>
            </a:endParaRPr>
          </a:p>
          <a:p>
            <a:pPr marL="171450" indent="-171450">
              <a:buFont typeface="Arial"/>
              <a:buChar char="•"/>
            </a:pPr>
            <a:r>
              <a:rPr lang="en-US" sz="1100">
                <a:cs typeface="Calibri"/>
              </a:rPr>
              <a:t> </a:t>
            </a:r>
            <a:r>
              <a:rPr lang="en-US" sz="1100">
                <a:ea typeface="+mn-lt"/>
                <a:cs typeface="+mn-lt"/>
              </a:rPr>
              <a:t>   Bitbucket</a:t>
            </a:r>
            <a:endParaRPr lang="en-US">
              <a:cs typeface="Calibri"/>
            </a:endParaRPr>
          </a:p>
          <a:p>
            <a:pPr marL="171450" indent="-171450">
              <a:buFont typeface="Arial"/>
              <a:buChar char="•"/>
            </a:pPr>
            <a:r>
              <a:rPr lang="en-US" sz="1100">
                <a:ea typeface="+mn-lt"/>
                <a:cs typeface="+mn-lt"/>
              </a:rPr>
              <a:t>    Generic Git, Mercurial repositories</a:t>
            </a:r>
            <a:endParaRPr lang="en-US">
              <a:ea typeface="+mn-lt"/>
              <a:cs typeface="+mn-lt"/>
            </a:endParaRPr>
          </a:p>
          <a:p>
            <a:pPr marL="171450" indent="-171450">
              <a:buFont typeface="Arial"/>
              <a:buChar char="•"/>
            </a:pPr>
            <a:r>
              <a:rPr lang="en-US" sz="1100">
                <a:ea typeface="+mn-lt"/>
                <a:cs typeface="+mn-lt"/>
              </a:rPr>
              <a:t>    HTTP URLs</a:t>
            </a:r>
            <a:endParaRPr lang="en-US">
              <a:cs typeface="Calibri"/>
            </a:endParaRPr>
          </a:p>
          <a:p>
            <a:pPr marL="171450" indent="-171450">
              <a:buFont typeface="Arial"/>
              <a:buChar char="•"/>
            </a:pPr>
            <a:r>
              <a:rPr lang="en-US" sz="1100">
                <a:ea typeface="+mn-lt"/>
                <a:cs typeface="+mn-lt"/>
              </a:rPr>
              <a:t>    S3 buckets</a:t>
            </a:r>
            <a:endParaRPr lang="en-US">
              <a:ea typeface="+mn-lt"/>
              <a:cs typeface="+mn-lt"/>
            </a:endParaRPr>
          </a:p>
          <a:p>
            <a:pPr marL="171450" indent="-171450">
              <a:buFont typeface="Arial"/>
              <a:buChar char="•"/>
            </a:pPr>
            <a:r>
              <a:rPr lang="en-US" sz="1100">
                <a:ea typeface="+mn-lt"/>
                <a:cs typeface="+mn-lt"/>
              </a:rPr>
              <a:t>    GCS buckets</a:t>
            </a:r>
            <a:endParaRPr lang="en-US">
              <a:ea typeface="+mn-lt"/>
              <a:cs typeface="+mn-lt"/>
            </a:endParaRPr>
          </a:p>
          <a:p>
            <a:endParaRPr lang="en-US" sz="1100">
              <a:cs typeface="Calibri"/>
            </a:endParaRPr>
          </a:p>
        </p:txBody>
      </p:sp>
      <p:pic>
        <p:nvPicPr>
          <p:cNvPr id="5" name="Picture 6" descr="Text&#10;&#10;Description automatically generated">
            <a:extLst>
              <a:ext uri="{FF2B5EF4-FFF2-40B4-BE49-F238E27FC236}">
                <a16:creationId xmlns:a16="http://schemas.microsoft.com/office/drawing/2014/main" id="{4E776EB7-99A0-49D8-8E02-D02AFDA3B162}"/>
              </a:ext>
            </a:extLst>
          </p:cNvPr>
          <p:cNvPicPr>
            <a:picLocks noChangeAspect="1"/>
          </p:cNvPicPr>
          <p:nvPr/>
        </p:nvPicPr>
        <p:blipFill>
          <a:blip r:embed="rId2"/>
          <a:stretch>
            <a:fillRect/>
          </a:stretch>
        </p:blipFill>
        <p:spPr>
          <a:xfrm>
            <a:off x="4921624" y="815471"/>
            <a:ext cx="3785346" cy="3552898"/>
          </a:xfrm>
          <a:prstGeom prst="rect">
            <a:avLst/>
          </a:prstGeom>
        </p:spPr>
      </p:pic>
    </p:spTree>
    <p:extLst>
      <p:ext uri="{BB962C8B-B14F-4D97-AF65-F5344CB8AC3E}">
        <p14:creationId xmlns:p14="http://schemas.microsoft.com/office/powerpoint/2010/main" val="117317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34</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Module Variables</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a:ea typeface="+mn-lt"/>
                <a:cs typeface="+mn-lt"/>
              </a:rPr>
              <a:t>One common need on infrastructure management is to build environments like staging or production with similar setup but keeping environment variables different.</a:t>
            </a:r>
            <a:endParaRPr lang="en-US"/>
          </a:p>
          <a:p>
            <a:pPr algn="just"/>
            <a:endParaRPr lang="en-US" sz="1100">
              <a:cs typeface="Calibri"/>
            </a:endParaRPr>
          </a:p>
          <a:p>
            <a:pPr algn="just"/>
            <a:r>
              <a:rPr lang="en-US" sz="1100">
                <a:cs typeface="Calibri"/>
              </a:rPr>
              <a:t>In order to achieve this your module configurations needs to declare the variables for the arguments that can be customized by the consumers in the same way was the previous lessons.</a:t>
            </a:r>
          </a:p>
          <a:p>
            <a:pPr algn="just"/>
            <a:endParaRPr lang="en-US" sz="1100">
              <a:cs typeface="Calibri"/>
            </a:endParaRPr>
          </a:p>
          <a:p>
            <a:pPr algn="just"/>
            <a:r>
              <a:rPr lang="en-US" sz="1100">
                <a:cs typeface="Calibri"/>
              </a:rPr>
              <a:t>When we call the child module from our root module and pass the values of our variables in the module block.</a:t>
            </a:r>
          </a:p>
          <a:p>
            <a:pPr algn="just"/>
            <a:endParaRPr lang="en-US" sz="1100">
              <a:cs typeface="Calibri"/>
            </a:endParaRPr>
          </a:p>
          <a:p>
            <a:pPr algn="just"/>
            <a:endParaRPr lang="en-US" sz="1100">
              <a:cs typeface="Calibri"/>
            </a:endParaRPr>
          </a:p>
        </p:txBody>
      </p:sp>
      <p:sp>
        <p:nvSpPr>
          <p:cNvPr id="5" name="Rectangle 4" title="Staging">
            <a:extLst>
              <a:ext uri="{FF2B5EF4-FFF2-40B4-BE49-F238E27FC236}">
                <a16:creationId xmlns:a16="http://schemas.microsoft.com/office/drawing/2014/main" id="{3F33B05F-EBB5-4AE3-8EC2-23DF3D529A11}"/>
              </a:ext>
            </a:extLst>
          </p:cNvPr>
          <p:cNvSpPr/>
          <p:nvPr/>
        </p:nvSpPr>
        <p:spPr>
          <a:xfrm>
            <a:off x="5647765" y="1227044"/>
            <a:ext cx="914400"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Staging</a:t>
            </a:r>
          </a:p>
        </p:txBody>
      </p:sp>
      <p:sp>
        <p:nvSpPr>
          <p:cNvPr id="7" name="Rectangle 6">
            <a:extLst>
              <a:ext uri="{FF2B5EF4-FFF2-40B4-BE49-F238E27FC236}">
                <a16:creationId xmlns:a16="http://schemas.microsoft.com/office/drawing/2014/main" id="{9CDE9FB0-4338-454A-B653-69B96CBF12AA}"/>
              </a:ext>
            </a:extLst>
          </p:cNvPr>
          <p:cNvSpPr/>
          <p:nvPr/>
        </p:nvSpPr>
        <p:spPr>
          <a:xfrm>
            <a:off x="5622551" y="2768413"/>
            <a:ext cx="968188" cy="9144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cs typeface="Calibri"/>
              </a:rPr>
              <a:t>Production</a:t>
            </a:r>
            <a:endParaRPr lang="en-US"/>
          </a:p>
        </p:txBody>
      </p:sp>
      <p:sp>
        <p:nvSpPr>
          <p:cNvPr id="9" name="TextBox 8">
            <a:extLst>
              <a:ext uri="{FF2B5EF4-FFF2-40B4-BE49-F238E27FC236}">
                <a16:creationId xmlns:a16="http://schemas.microsoft.com/office/drawing/2014/main" id="{342E5726-914F-4A91-B132-BB7858344643}"/>
              </a:ext>
            </a:extLst>
          </p:cNvPr>
          <p:cNvSpPr txBox="1"/>
          <p:nvPr/>
        </p:nvSpPr>
        <p:spPr>
          <a:xfrm>
            <a:off x="6753785" y="1532965"/>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machine_type=f1-micro</a:t>
            </a:r>
          </a:p>
        </p:txBody>
      </p:sp>
      <p:sp>
        <p:nvSpPr>
          <p:cNvPr id="11" name="TextBox 10">
            <a:extLst>
              <a:ext uri="{FF2B5EF4-FFF2-40B4-BE49-F238E27FC236}">
                <a16:creationId xmlns:a16="http://schemas.microsoft.com/office/drawing/2014/main" id="{4BD71330-A3FC-4D03-BC38-FB7966BC1BD3}"/>
              </a:ext>
            </a:extLst>
          </p:cNvPr>
          <p:cNvSpPr txBox="1"/>
          <p:nvPr/>
        </p:nvSpPr>
        <p:spPr>
          <a:xfrm>
            <a:off x="6755466" y="3074334"/>
            <a:ext cx="2743200" cy="300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machine_type=n1-standard-4</a:t>
            </a:r>
          </a:p>
        </p:txBody>
      </p:sp>
    </p:spTree>
    <p:extLst>
      <p:ext uri="{BB962C8B-B14F-4D97-AF65-F5344CB8AC3E}">
        <p14:creationId xmlns:p14="http://schemas.microsoft.com/office/powerpoint/2010/main" val="2162953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35</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Module Outputs</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ea typeface="+mn-lt"/>
                <a:cs typeface="+mn-lt"/>
              </a:rPr>
              <a:t>The resources defined in a module are encapsulated, so the calling module cannot access their attributes directly. However, the child module can declare output values to selectively export certain values to be accessed by the calling module.</a:t>
            </a:r>
            <a:endParaRPr lang="en-US">
              <a:ea typeface="+mn-lt"/>
              <a:cs typeface="+mn-lt"/>
            </a:endParaRPr>
          </a:p>
          <a:p>
            <a:endParaRPr lang="en-US" sz="1100">
              <a:cs typeface="Calibri"/>
            </a:endParaRPr>
          </a:p>
          <a:p>
            <a:r>
              <a:rPr lang="en-US" sz="1100">
                <a:cs typeface="Calibri"/>
              </a:rPr>
              <a:t>Once the output has been exported by the child module it can be consumed by the parent by referencing it in the following format</a:t>
            </a:r>
          </a:p>
          <a:p>
            <a:endParaRPr lang="en-US" sz="1100">
              <a:cs typeface="Calibri"/>
            </a:endParaRPr>
          </a:p>
          <a:p>
            <a:r>
              <a:rPr lang="en-US" sz="1100" b="1">
                <a:cs typeface="Calibri"/>
              </a:rPr>
              <a:t>module.module_name.child_output_name</a:t>
            </a:r>
          </a:p>
        </p:txBody>
      </p:sp>
      <p:pic>
        <p:nvPicPr>
          <p:cNvPr id="3" name="Picture 3" descr="Graphical user interface, text, application&#10;&#10;Description automatically generated">
            <a:extLst>
              <a:ext uri="{FF2B5EF4-FFF2-40B4-BE49-F238E27FC236}">
                <a16:creationId xmlns:a16="http://schemas.microsoft.com/office/drawing/2014/main" id="{F0A62987-F945-46DA-871D-C017DDC6F628}"/>
              </a:ext>
            </a:extLst>
          </p:cNvPr>
          <p:cNvPicPr>
            <a:picLocks noChangeAspect="1"/>
          </p:cNvPicPr>
          <p:nvPr/>
        </p:nvPicPr>
        <p:blipFill>
          <a:blip r:embed="rId2"/>
          <a:stretch>
            <a:fillRect/>
          </a:stretch>
        </p:blipFill>
        <p:spPr>
          <a:xfrm>
            <a:off x="5392271" y="816773"/>
            <a:ext cx="2743200" cy="968461"/>
          </a:xfrm>
          <a:prstGeom prst="rect">
            <a:avLst/>
          </a:prstGeom>
        </p:spPr>
      </p:pic>
      <p:pic>
        <p:nvPicPr>
          <p:cNvPr id="4" name="Picture 4" descr="Text&#10;&#10;Description automatically generated">
            <a:extLst>
              <a:ext uri="{FF2B5EF4-FFF2-40B4-BE49-F238E27FC236}">
                <a16:creationId xmlns:a16="http://schemas.microsoft.com/office/drawing/2014/main" id="{2FFEFC4D-DD10-44DF-8755-5FBB80F4C6C2}"/>
              </a:ext>
            </a:extLst>
          </p:cNvPr>
          <p:cNvPicPr>
            <a:picLocks noChangeAspect="1"/>
          </p:cNvPicPr>
          <p:nvPr/>
        </p:nvPicPr>
        <p:blipFill>
          <a:blip r:embed="rId3"/>
          <a:stretch>
            <a:fillRect/>
          </a:stretch>
        </p:blipFill>
        <p:spPr>
          <a:xfrm>
            <a:off x="5392271" y="2749626"/>
            <a:ext cx="2743200" cy="1284790"/>
          </a:xfrm>
          <a:prstGeom prst="rect">
            <a:avLst/>
          </a:prstGeom>
        </p:spPr>
      </p:pic>
    </p:spTree>
    <p:extLst>
      <p:ext uri="{BB962C8B-B14F-4D97-AF65-F5344CB8AC3E}">
        <p14:creationId xmlns:p14="http://schemas.microsoft.com/office/powerpoint/2010/main" val="896132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36</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Terraform Registry</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Terraform Registry is an index of modules shared publicly using this protocol. This public registry is the easiest way to get started with Terraform and find modules created by others in the community.</a:t>
            </a:r>
            <a:endParaRPr lang="en-US" dirty="0"/>
          </a:p>
          <a:p>
            <a:endParaRPr lang="en-US" dirty="0"/>
          </a:p>
          <a:p>
            <a:r>
              <a:rPr lang="en-US" sz="1100" dirty="0">
                <a:ea typeface="+mn-lt"/>
                <a:cs typeface="+mn-lt"/>
              </a:rPr>
              <a:t>You can also use a private registry, either via the built-in feature from Terraform Cloud, or by running a custom service that implements the module registry protocol.</a:t>
            </a:r>
            <a:endParaRPr lang="en-US" dirty="0"/>
          </a:p>
          <a:p>
            <a:endParaRPr lang="en-US" dirty="0"/>
          </a:p>
          <a:p>
            <a:r>
              <a:rPr lang="en-US" sz="1100" dirty="0">
                <a:ea typeface="+mn-lt"/>
                <a:cs typeface="+mn-lt"/>
              </a:rPr>
              <a:t>Modules on the public Terraform Registry can be referenced using a registry source address of the form </a:t>
            </a:r>
            <a:r>
              <a:rPr lang="en-US" sz="1100" b="1" dirty="0">
                <a:ea typeface="+mn-lt"/>
                <a:cs typeface="+mn-lt"/>
              </a:rPr>
              <a:t>&lt;NAMESPACE&gt;/&lt;NAME&gt;/&lt;PROVIDER&gt;</a:t>
            </a:r>
            <a:r>
              <a:rPr lang="en-US" sz="1100" dirty="0">
                <a:ea typeface="+mn-lt"/>
                <a:cs typeface="+mn-lt"/>
              </a:rPr>
              <a:t>, with each module's information page on the registry site including the exact address to use.</a:t>
            </a:r>
          </a:p>
          <a:p>
            <a:endParaRPr lang="en-US" sz="1100" dirty="0">
              <a:ea typeface="+mn-lt"/>
              <a:cs typeface="+mn-lt"/>
            </a:endParaRPr>
          </a:p>
          <a:p>
            <a:r>
              <a:rPr lang="en-US" sz="1100" dirty="0">
                <a:ea typeface="+mn-lt"/>
                <a:cs typeface="+mn-lt"/>
                <a:hlinkClick r:id="rId2"/>
              </a:rPr>
              <a:t>https://registry.terraform.io/</a:t>
            </a:r>
            <a:endParaRPr lang="en-US">
              <a:ea typeface="+mn-lt"/>
              <a:cs typeface="+mn-lt"/>
            </a:endParaRPr>
          </a:p>
          <a:p>
            <a:endParaRPr lang="en-US" sz="1100" dirty="0">
              <a:ea typeface="+mn-lt"/>
              <a:cs typeface="+mn-lt"/>
            </a:endParaRPr>
          </a:p>
        </p:txBody>
      </p:sp>
      <p:pic>
        <p:nvPicPr>
          <p:cNvPr id="3" name="Picture 3" descr="Graphical user interface, application&#10;&#10;Description automatically generated">
            <a:extLst>
              <a:ext uri="{FF2B5EF4-FFF2-40B4-BE49-F238E27FC236}">
                <a16:creationId xmlns:a16="http://schemas.microsoft.com/office/drawing/2014/main" id="{0E9CE874-A631-404C-B450-F52B7D84B601}"/>
              </a:ext>
            </a:extLst>
          </p:cNvPr>
          <p:cNvPicPr>
            <a:picLocks noChangeAspect="1"/>
          </p:cNvPicPr>
          <p:nvPr/>
        </p:nvPicPr>
        <p:blipFill>
          <a:blip r:embed="rId3"/>
          <a:stretch>
            <a:fillRect/>
          </a:stretch>
        </p:blipFill>
        <p:spPr>
          <a:xfrm>
            <a:off x="5170394" y="885398"/>
            <a:ext cx="3760748" cy="2460352"/>
          </a:xfrm>
          <a:prstGeom prst="rect">
            <a:avLst/>
          </a:prstGeom>
        </p:spPr>
      </p:pic>
    </p:spTree>
    <p:extLst>
      <p:ext uri="{BB962C8B-B14F-4D97-AF65-F5344CB8AC3E}">
        <p14:creationId xmlns:p14="http://schemas.microsoft.com/office/powerpoint/2010/main" val="2536528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37</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Workspaces</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8392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Each Terraform configuration has an associated backend that defines how operations are executed and where persistent data such as the Terraform state are stored.</a:t>
            </a:r>
            <a:endParaRPr lang="en-US" dirty="0">
              <a:ea typeface="+mn-lt"/>
              <a:cs typeface="+mn-lt"/>
            </a:endParaRPr>
          </a:p>
          <a:p>
            <a:endParaRPr lang="en-US" dirty="0"/>
          </a:p>
          <a:p>
            <a:r>
              <a:rPr lang="en-US" sz="1100" dirty="0">
                <a:ea typeface="+mn-lt"/>
                <a:cs typeface="+mn-lt"/>
              </a:rPr>
              <a:t>The persistent data stored in the backend belongs to a workspace. Initially the backend has only one workspace, called "</a:t>
            </a:r>
            <a:r>
              <a:rPr lang="en-US" sz="1100" b="1" dirty="0">
                <a:ea typeface="+mn-lt"/>
                <a:cs typeface="+mn-lt"/>
              </a:rPr>
              <a:t>default</a:t>
            </a:r>
            <a:r>
              <a:rPr lang="en-US" sz="1100" dirty="0">
                <a:ea typeface="+mn-lt"/>
                <a:cs typeface="+mn-lt"/>
              </a:rPr>
              <a:t>", and thus there is only one Terraform state associated with that configuration.</a:t>
            </a:r>
          </a:p>
          <a:p>
            <a:endParaRPr lang="en-US" sz="1100" dirty="0">
              <a:ea typeface="+mn-lt"/>
              <a:cs typeface="+mn-lt"/>
            </a:endParaRPr>
          </a:p>
          <a:p>
            <a:r>
              <a:rPr lang="en-US" sz="1100" dirty="0">
                <a:ea typeface="+mn-lt"/>
                <a:cs typeface="+mn-lt"/>
              </a:rPr>
              <a:t>Workspaces are technically equivalent to renaming your state file. They aren't any more complex than that. </a:t>
            </a:r>
          </a:p>
          <a:p>
            <a:endParaRPr lang="en-US" sz="1100" dirty="0">
              <a:cs typeface="Calibri"/>
            </a:endParaRPr>
          </a:p>
          <a:p>
            <a:r>
              <a:rPr lang="en-US" sz="1100" dirty="0">
                <a:ea typeface="+mn-lt"/>
                <a:cs typeface="+mn-lt"/>
              </a:rPr>
              <a:t>Workspaces are stored by appending the workspace name to the state path.</a:t>
            </a:r>
          </a:p>
          <a:p>
            <a:endParaRPr lang="en-US" sz="1100" dirty="0">
              <a:ea typeface="+mn-lt"/>
              <a:cs typeface="+mn-lt"/>
            </a:endParaRPr>
          </a:p>
          <a:p>
            <a:r>
              <a:rPr lang="en-US" sz="1100" dirty="0">
                <a:ea typeface="+mn-lt"/>
                <a:cs typeface="+mn-lt"/>
              </a:rPr>
              <a:t>The important thing about workspace internals is that workspaces are meant to be a shared resource. They aren't a private, local-only notion (unless you're using purely local state and not committing it).</a:t>
            </a:r>
            <a:endParaRPr lang="en-US" dirty="0"/>
          </a:p>
        </p:txBody>
      </p:sp>
      <p:pic>
        <p:nvPicPr>
          <p:cNvPr id="4" name="Picture 4" descr="Graphical user interface, diagram, application&#10;&#10;Description automatically generated">
            <a:extLst>
              <a:ext uri="{FF2B5EF4-FFF2-40B4-BE49-F238E27FC236}">
                <a16:creationId xmlns:a16="http://schemas.microsoft.com/office/drawing/2014/main" id="{853773BF-3D55-4EC3-9841-26FCADA87AC2}"/>
              </a:ext>
            </a:extLst>
          </p:cNvPr>
          <p:cNvPicPr>
            <a:picLocks noChangeAspect="1"/>
          </p:cNvPicPr>
          <p:nvPr/>
        </p:nvPicPr>
        <p:blipFill>
          <a:blip r:embed="rId2"/>
          <a:stretch>
            <a:fillRect/>
          </a:stretch>
        </p:blipFill>
        <p:spPr>
          <a:xfrm>
            <a:off x="5116606" y="883771"/>
            <a:ext cx="3614389" cy="2264853"/>
          </a:xfrm>
          <a:prstGeom prst="rect">
            <a:avLst/>
          </a:prstGeom>
        </p:spPr>
      </p:pic>
    </p:spTree>
    <p:extLst>
      <p:ext uri="{BB962C8B-B14F-4D97-AF65-F5344CB8AC3E}">
        <p14:creationId xmlns:p14="http://schemas.microsoft.com/office/powerpoint/2010/main" val="4096902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38</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Using Workspaces</a:t>
            </a:r>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Terraform starts with a single workspace named "default". This workspace is special both because it is the default and because it cannot ever be deleted. If you've never explicitly used workspaces, then you've only ever worked on the "default" workspace.</a:t>
            </a:r>
            <a:endParaRPr lang="en-US" dirty="0"/>
          </a:p>
          <a:p>
            <a:endParaRPr lang="en-US" dirty="0"/>
          </a:p>
          <a:p>
            <a:r>
              <a:rPr lang="en-US" sz="1100" dirty="0">
                <a:ea typeface="+mn-lt"/>
                <a:cs typeface="+mn-lt"/>
              </a:rPr>
              <a:t>Workspaces are managed with the terraform workspace set of commands.</a:t>
            </a:r>
          </a:p>
          <a:p>
            <a:endParaRPr lang="en-US" sz="1100" dirty="0">
              <a:cs typeface="Calibri"/>
            </a:endParaRPr>
          </a:p>
          <a:p>
            <a:r>
              <a:rPr lang="en-US" sz="1100" dirty="0">
                <a:ea typeface="+mn-lt"/>
                <a:cs typeface="+mn-lt"/>
              </a:rPr>
              <a:t>Named workspaces allow conveniently switching between multiple instances of a single configuration within its single backend. They are convenient in a few situations but cannot solve all problems.</a:t>
            </a:r>
            <a:endParaRPr lang="en-US" dirty="0"/>
          </a:p>
          <a:p>
            <a:endParaRPr lang="en-US" dirty="0"/>
          </a:p>
          <a:p>
            <a:r>
              <a:rPr lang="en-US" sz="1100" dirty="0">
                <a:ea typeface="+mn-lt"/>
                <a:cs typeface="+mn-lt"/>
              </a:rPr>
              <a:t>A common use for multiple workspaces is to create a parallel, distinct copy of a set of infrastructure in order to test a set of changes before modifying the main production infrastructure.</a:t>
            </a:r>
            <a:endParaRPr lang="en-US" dirty="0"/>
          </a:p>
          <a:p>
            <a:endParaRPr lang="en-US" sz="1100" dirty="0">
              <a:cs typeface="Calibri"/>
            </a:endParaRPr>
          </a:p>
          <a:p>
            <a:endParaRPr lang="en-US" sz="1100" dirty="0">
              <a:cs typeface="Calibri"/>
            </a:endParaRPr>
          </a:p>
          <a:p>
            <a:endParaRPr lang="en-US" sz="1100" dirty="0">
              <a:cs typeface="Calibri"/>
            </a:endParaRPr>
          </a:p>
        </p:txBody>
      </p:sp>
    </p:spTree>
    <p:extLst>
      <p:ext uri="{BB962C8B-B14F-4D97-AF65-F5344CB8AC3E}">
        <p14:creationId xmlns:p14="http://schemas.microsoft.com/office/powerpoint/2010/main" val="2074400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39</a:t>
            </a:fld>
            <a:endParaRPr lang="en-US"/>
          </a:p>
        </p:txBody>
      </p:sp>
      <p:sp>
        <p:nvSpPr>
          <p:cNvPr id="2" name="TextBox 1">
            <a:extLst>
              <a:ext uri="{FF2B5EF4-FFF2-40B4-BE49-F238E27FC236}">
                <a16:creationId xmlns:a16="http://schemas.microsoft.com/office/drawing/2014/main" id="{41C816D7-743D-4863-834E-33002E9C8988}"/>
              </a:ext>
            </a:extLst>
          </p:cNvPr>
          <p:cNvSpPr txBox="1"/>
          <p:nvPr/>
        </p:nvSpPr>
        <p:spPr>
          <a:xfrm>
            <a:off x="650655" y="2042376"/>
            <a:ext cx="79450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ea typeface="+mn-lt"/>
                <a:cs typeface="+mn-lt"/>
              </a:rPr>
              <a:t>Module 5: State Management</a:t>
            </a:r>
            <a:endParaRPr lang="en-US"/>
          </a:p>
        </p:txBody>
      </p:sp>
    </p:spTree>
    <p:extLst>
      <p:ext uri="{BB962C8B-B14F-4D97-AF65-F5344CB8AC3E}">
        <p14:creationId xmlns:p14="http://schemas.microsoft.com/office/powerpoint/2010/main" val="1664001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cs typeface="Calibri Light"/>
              </a:rPr>
              <a:t>What is IaC?</a:t>
            </a:r>
            <a:endParaRPr lang="en-US"/>
          </a:p>
        </p:txBody>
      </p:sp>
      <p:sp>
        <p:nvSpPr>
          <p:cNvPr id="4" name="Content Placeholder 3"/>
          <p:cNvSpPr>
            <a:spLocks noGrp="1"/>
          </p:cNvSpPr>
          <p:nvPr>
            <p:ph sz="quarter" idx="10"/>
          </p:nvPr>
        </p:nvSpPr>
        <p:spPr>
          <a:xfrm>
            <a:off x="384402" y="1033625"/>
            <a:ext cx="5258676" cy="3396471"/>
          </a:xfrm>
        </p:spPr>
        <p:txBody>
          <a:bodyPr vert="horz" lIns="0" tIns="0" rIns="0" bIns="0" rtlCol="0" anchor="t">
            <a:noAutofit/>
          </a:bodyPr>
          <a:lstStyle/>
          <a:p>
            <a:pPr marL="0" indent="0" algn="just">
              <a:buNone/>
            </a:pPr>
            <a:r>
              <a:rPr lang="en-US" b="1" dirty="0">
                <a:ea typeface="+mj-lt"/>
                <a:cs typeface="+mj-lt"/>
              </a:rPr>
              <a:t>Infrastructure as Code</a:t>
            </a:r>
            <a:r>
              <a:rPr lang="en-US" dirty="0">
                <a:ea typeface="+mj-lt"/>
                <a:cs typeface="+mj-lt"/>
              </a:rPr>
              <a:t> is described using a high-level configuration syntax. This allows a blueprint of your datacenter to be versioned and treated as you would any other code. Additionally, this infrastructure can be shared and re-used.</a:t>
            </a:r>
            <a:endParaRPr lang="en-US" dirty="0">
              <a:cs typeface="Calibri Light"/>
            </a:endParaRPr>
          </a:p>
          <a:p>
            <a:pPr algn="just"/>
            <a:endParaRPr lang="en-US">
              <a:cs typeface="Calibri Light"/>
            </a:endParaRPr>
          </a:p>
          <a:p>
            <a:pPr marL="0" indent="0" algn="just">
              <a:buNone/>
            </a:pPr>
            <a:r>
              <a:rPr lang="en-US" b="1" dirty="0">
                <a:cs typeface="Calibri Light"/>
              </a:rPr>
              <a:t>Advantages</a:t>
            </a:r>
          </a:p>
          <a:p>
            <a:pPr algn="just"/>
            <a:r>
              <a:rPr lang="en-US" dirty="0" err="1">
                <a:ea typeface="+mj-lt"/>
                <a:cs typeface="+mj-lt"/>
              </a:rPr>
              <a:t>IaC</a:t>
            </a:r>
            <a:r>
              <a:rPr lang="en-US" dirty="0">
                <a:ea typeface="+mj-lt"/>
                <a:cs typeface="+mj-lt"/>
              </a:rPr>
              <a:t> makes it easy to provision and apply infrastructure configurations as code, instead of creating it by hand, which saves time. </a:t>
            </a:r>
          </a:p>
          <a:p>
            <a:pPr algn="just"/>
            <a:r>
              <a:rPr lang="en-US" dirty="0">
                <a:ea typeface="+mj-lt"/>
                <a:cs typeface="+mj-lt"/>
              </a:rPr>
              <a:t>It standardizes workflows across different infrastructure providers (e.g., VMware, AWS, Azure, GCP, etc.) by using a common syntax across all of them.</a:t>
            </a:r>
            <a:endParaRPr lang="en-US" dirty="0"/>
          </a:p>
          <a:p>
            <a:pPr algn="just"/>
            <a:r>
              <a:rPr lang="en-US" dirty="0" err="1">
                <a:ea typeface="+mj-lt"/>
                <a:cs typeface="+mj-lt"/>
              </a:rPr>
              <a:t>IaC</a:t>
            </a:r>
            <a:r>
              <a:rPr lang="en-US" dirty="0">
                <a:ea typeface="+mj-lt"/>
                <a:cs typeface="+mj-lt"/>
              </a:rPr>
              <a:t> makes it easy to understand the intent of infrastructure changes, because it can span multiple files, allowing human operators to organize the code based on the intent. </a:t>
            </a:r>
          </a:p>
          <a:p>
            <a:pPr algn="just"/>
            <a:r>
              <a:rPr lang="en-US" dirty="0" err="1">
                <a:ea typeface="+mj-lt"/>
                <a:cs typeface="+mj-lt"/>
              </a:rPr>
              <a:t>IaC</a:t>
            </a:r>
            <a:r>
              <a:rPr lang="en-US" dirty="0">
                <a:ea typeface="+mj-lt"/>
                <a:cs typeface="+mj-lt"/>
              </a:rPr>
              <a:t> makes changes idempotent, consistent, repeatable, and predictable.</a:t>
            </a:r>
          </a:p>
          <a:p>
            <a:pPr algn="just"/>
            <a:r>
              <a:rPr lang="en-US" dirty="0">
                <a:ea typeface="+mj-lt"/>
                <a:cs typeface="+mj-lt"/>
              </a:rPr>
              <a:t>Since Terraform can be represented as Code, the configuration of Infrastructure can be saved in Version Control.</a:t>
            </a:r>
          </a:p>
        </p:txBody>
      </p:sp>
      <p:sp>
        <p:nvSpPr>
          <p:cNvPr id="5" name="Slide Number Placeholder 4">
            <a:extLst>
              <a:ext uri="{FF2B5EF4-FFF2-40B4-BE49-F238E27FC236}">
                <a16:creationId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4</a:t>
            </a:fld>
            <a:endParaRPr lang="en-US"/>
          </a:p>
        </p:txBody>
      </p:sp>
      <p:pic>
        <p:nvPicPr>
          <p:cNvPr id="2" name="Picture 5" descr="A picture containing table&#10;&#10;Description automatically generated">
            <a:extLst>
              <a:ext uri="{FF2B5EF4-FFF2-40B4-BE49-F238E27FC236}">
                <a16:creationId xmlns:a16="http://schemas.microsoft.com/office/drawing/2014/main" id="{F6DDAE1E-B104-4121-B846-DF96AB41C595}"/>
              </a:ext>
            </a:extLst>
          </p:cNvPr>
          <p:cNvPicPr>
            <a:picLocks noChangeAspect="1"/>
          </p:cNvPicPr>
          <p:nvPr/>
        </p:nvPicPr>
        <p:blipFill>
          <a:blip r:embed="rId2"/>
          <a:stretch>
            <a:fillRect/>
          </a:stretch>
        </p:blipFill>
        <p:spPr>
          <a:xfrm>
            <a:off x="6255137" y="1947979"/>
            <a:ext cx="2000250" cy="2000250"/>
          </a:xfrm>
          <a:prstGeom prst="rect">
            <a:avLst/>
          </a:prstGeom>
        </p:spPr>
      </p:pic>
    </p:spTree>
    <p:extLst>
      <p:ext uri="{BB962C8B-B14F-4D97-AF65-F5344CB8AC3E}">
        <p14:creationId xmlns:p14="http://schemas.microsoft.com/office/powerpoint/2010/main" val="2383520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40</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Remote Backend</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6007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By default, Terraform stores state locally in a file named </a:t>
            </a:r>
            <a:r>
              <a:rPr lang="en-US" sz="1100" b="1" i="1" err="1">
                <a:ea typeface="+mn-lt"/>
                <a:cs typeface="+mn-lt"/>
              </a:rPr>
              <a:t>terraform.tfstate</a:t>
            </a:r>
            <a:r>
              <a:rPr lang="en-US" sz="1100" dirty="0">
                <a:ea typeface="+mn-lt"/>
                <a:cs typeface="+mn-lt"/>
              </a:rPr>
              <a:t>. </a:t>
            </a:r>
            <a:endParaRPr lang="en-US" dirty="0">
              <a:ea typeface="+mn-lt"/>
              <a:cs typeface="+mn-lt"/>
            </a:endParaRPr>
          </a:p>
          <a:p>
            <a:endParaRPr lang="en-US" sz="1100" dirty="0">
              <a:ea typeface="+mn-lt"/>
              <a:cs typeface="+mn-lt"/>
            </a:endParaRPr>
          </a:p>
          <a:p>
            <a:r>
              <a:rPr lang="en-US" sz="1100" dirty="0">
                <a:ea typeface="+mn-lt"/>
                <a:cs typeface="+mn-lt"/>
              </a:rPr>
              <a:t>When working with Terraform in a team, use of a local file makes Terraform usage complicated because each user must make sure they always have the latest state data before running Terraform and make sure that nobody else </a:t>
            </a:r>
            <a:r>
              <a:rPr lang="en-US" sz="1100">
                <a:ea typeface="+mn-lt"/>
                <a:cs typeface="+mn-lt"/>
              </a:rPr>
              <a:t>runs Terraform at the same time to avoid race conditions.</a:t>
            </a:r>
            <a:endParaRPr lang="en-US">
              <a:cs typeface="Calibri"/>
            </a:endParaRPr>
          </a:p>
          <a:p>
            <a:endParaRPr lang="en-US" sz="1100" dirty="0">
              <a:cs typeface="Calibri"/>
            </a:endParaRPr>
          </a:p>
          <a:p>
            <a:r>
              <a:rPr lang="en-US" sz="1100" dirty="0">
                <a:ea typeface="+mn-lt"/>
                <a:cs typeface="+mn-lt"/>
              </a:rPr>
              <a:t>With </a:t>
            </a:r>
            <a:r>
              <a:rPr lang="en-US" sz="1100" b="1" dirty="0">
                <a:ea typeface="+mn-lt"/>
                <a:cs typeface="+mn-lt"/>
              </a:rPr>
              <a:t>remote state</a:t>
            </a:r>
            <a:r>
              <a:rPr lang="en-US" sz="1100" dirty="0">
                <a:ea typeface="+mn-lt"/>
                <a:cs typeface="+mn-lt"/>
              </a:rPr>
              <a:t>, Terraform writes the state data to a remote data store, which can then be shared between all members of a team. Terraform supports storing state in Terraform Cloud, </a:t>
            </a:r>
            <a:r>
              <a:rPr lang="en-US" sz="1100" err="1">
                <a:ea typeface="+mn-lt"/>
                <a:cs typeface="+mn-lt"/>
              </a:rPr>
              <a:t>HashiCorp</a:t>
            </a:r>
            <a:r>
              <a:rPr lang="en-US" sz="1100" dirty="0">
                <a:ea typeface="+mn-lt"/>
                <a:cs typeface="+mn-lt"/>
              </a:rPr>
              <a:t> Consul, Amazon S3, Azure Blob Storage, Google Cloud Storage, Alibaba Cloud OSS, and many more.</a:t>
            </a:r>
            <a:endParaRPr lang="en-US" dirty="0"/>
          </a:p>
          <a:p>
            <a:endParaRPr lang="en-US" sz="1100" dirty="0">
              <a:cs typeface="Calibri"/>
            </a:endParaRPr>
          </a:p>
          <a:p>
            <a:endParaRPr lang="en-US" sz="1100" dirty="0">
              <a:cs typeface="Calibri"/>
            </a:endParaRPr>
          </a:p>
          <a:p>
            <a:r>
              <a:rPr lang="en-US" sz="900" i="1" dirty="0">
                <a:cs typeface="Calibri"/>
              </a:rPr>
              <a:t>*Remember to rerun </a:t>
            </a:r>
            <a:r>
              <a:rPr lang="en-US" sz="900" b="1" i="1" dirty="0">
                <a:cs typeface="Calibri"/>
              </a:rPr>
              <a:t>terraform </a:t>
            </a:r>
            <a:r>
              <a:rPr lang="en-US" sz="900" b="1" i="1" err="1">
                <a:cs typeface="Calibri"/>
              </a:rPr>
              <a:t>init</a:t>
            </a:r>
            <a:r>
              <a:rPr lang="en-US" sz="900" i="1" dirty="0">
                <a:cs typeface="Calibri"/>
              </a:rPr>
              <a:t> when you modify your backend configuration</a:t>
            </a:r>
          </a:p>
          <a:p>
            <a:endParaRPr lang="en-US" sz="1100" dirty="0">
              <a:cs typeface="Calibri"/>
            </a:endParaRPr>
          </a:p>
        </p:txBody>
      </p:sp>
      <p:pic>
        <p:nvPicPr>
          <p:cNvPr id="3" name="Picture 3" descr="Graphical user interface, application&#10;&#10;Description automatically generated">
            <a:extLst>
              <a:ext uri="{FF2B5EF4-FFF2-40B4-BE49-F238E27FC236}">
                <a16:creationId xmlns:a16="http://schemas.microsoft.com/office/drawing/2014/main" id="{CBAD9848-20DC-4BB9-AAC6-BC8B59752BFA}"/>
              </a:ext>
            </a:extLst>
          </p:cNvPr>
          <p:cNvPicPr>
            <a:picLocks noChangeAspect="1"/>
          </p:cNvPicPr>
          <p:nvPr/>
        </p:nvPicPr>
        <p:blipFill>
          <a:blip r:embed="rId2"/>
          <a:stretch>
            <a:fillRect/>
          </a:stretch>
        </p:blipFill>
        <p:spPr>
          <a:xfrm>
            <a:off x="5277315" y="914719"/>
            <a:ext cx="3732869" cy="2805286"/>
          </a:xfrm>
          <a:prstGeom prst="rect">
            <a:avLst/>
          </a:prstGeom>
        </p:spPr>
      </p:pic>
    </p:spTree>
    <p:extLst>
      <p:ext uri="{BB962C8B-B14F-4D97-AF65-F5344CB8AC3E}">
        <p14:creationId xmlns:p14="http://schemas.microsoft.com/office/powerpoint/2010/main" val="7865469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41</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State Locking</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5932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a:ea typeface="+mn-lt"/>
                <a:cs typeface="+mn-lt"/>
              </a:rPr>
              <a:t>If supported by your backend, Terraform will lock your state for all operations that could write state. This prevents others from acquiring the lock and potentially corrupting your state.</a:t>
            </a:r>
            <a:endParaRPr lang="en-US">
              <a:cs typeface="Calibri"/>
            </a:endParaRPr>
          </a:p>
          <a:p>
            <a:pPr algn="just"/>
            <a:endParaRPr lang="en-US">
              <a:cs typeface="Calibri"/>
            </a:endParaRPr>
          </a:p>
          <a:p>
            <a:pPr algn="just"/>
            <a:r>
              <a:rPr lang="en-US" sz="1100">
                <a:ea typeface="+mn-lt"/>
                <a:cs typeface="+mn-lt"/>
              </a:rPr>
              <a:t>State locking happens automatically on all operations that could write state. You won't see any message that it is happening. If state locking fails, Terraform will not continue. You can disable state locking for most commands with the -lock flag but it is not recommended.</a:t>
            </a:r>
            <a:endParaRPr lang="en-US">
              <a:cs typeface="Calibri"/>
            </a:endParaRPr>
          </a:p>
          <a:p>
            <a:pPr algn="just"/>
            <a:endParaRPr lang="en-US" sz="1100">
              <a:cs typeface="Calibri"/>
            </a:endParaRPr>
          </a:p>
          <a:p>
            <a:pPr algn="just"/>
            <a:r>
              <a:rPr lang="en-US" sz="1100">
                <a:ea typeface="+mn-lt"/>
                <a:cs typeface="+mn-lt"/>
              </a:rPr>
              <a:t>Terraform has a force-unlock command to manually unlock the state if unlocking failed.</a:t>
            </a:r>
            <a:endParaRPr lang="en-US"/>
          </a:p>
          <a:p>
            <a:pPr algn="just"/>
            <a:endParaRPr lang="en-US"/>
          </a:p>
          <a:p>
            <a:pPr algn="just"/>
            <a:r>
              <a:rPr lang="en-US" sz="1100">
                <a:ea typeface="+mn-lt"/>
                <a:cs typeface="+mn-lt"/>
              </a:rPr>
              <a:t>Be very careful with this command. If you unlock the state when someone else is holding the lock it could cause multiple writers. Force unlock should only be used to unlock your own lock in the situation where automatic unlocking failed.</a:t>
            </a:r>
            <a:endParaRPr lang="en-US"/>
          </a:p>
          <a:p>
            <a:pPr algn="just"/>
            <a:endParaRPr lang="en-US"/>
          </a:p>
          <a:p>
            <a:pPr algn="just"/>
            <a:r>
              <a:rPr lang="en-US" sz="1100">
                <a:ea typeface="+mn-lt"/>
                <a:cs typeface="+mn-lt"/>
              </a:rPr>
              <a:t>To protect you, the </a:t>
            </a:r>
            <a:r>
              <a:rPr lang="en-US" sz="1100" b="1">
                <a:ea typeface="+mn-lt"/>
                <a:cs typeface="+mn-lt"/>
              </a:rPr>
              <a:t>force-unlock</a:t>
            </a:r>
            <a:r>
              <a:rPr lang="en-US" sz="1100">
                <a:ea typeface="+mn-lt"/>
                <a:cs typeface="+mn-lt"/>
              </a:rPr>
              <a:t> command requires a unique lock ID. Terraform will output this lock ID if unlocking fails. </a:t>
            </a:r>
            <a:endParaRPr lang="en-US"/>
          </a:p>
          <a:p>
            <a:pPr algn="just"/>
            <a:endParaRPr lang="en-US" sz="1100">
              <a:cs typeface="Calibri"/>
            </a:endParaRPr>
          </a:p>
        </p:txBody>
      </p:sp>
      <p:pic>
        <p:nvPicPr>
          <p:cNvPr id="7" name="Picture 8" descr="Icon&#10;&#10;Description automatically generated">
            <a:extLst>
              <a:ext uri="{FF2B5EF4-FFF2-40B4-BE49-F238E27FC236}">
                <a16:creationId xmlns:a16="http://schemas.microsoft.com/office/drawing/2014/main" id="{FBC2AD38-541E-4701-9B9A-9CE0729359DE}"/>
              </a:ext>
            </a:extLst>
          </p:cNvPr>
          <p:cNvPicPr>
            <a:picLocks noChangeAspect="1"/>
          </p:cNvPicPr>
          <p:nvPr/>
        </p:nvPicPr>
        <p:blipFill>
          <a:blip r:embed="rId2"/>
          <a:stretch>
            <a:fillRect/>
          </a:stretch>
        </p:blipFill>
        <p:spPr>
          <a:xfrm>
            <a:off x="6182285" y="1674159"/>
            <a:ext cx="1714500" cy="1714500"/>
          </a:xfrm>
          <a:prstGeom prst="rect">
            <a:avLst/>
          </a:prstGeom>
        </p:spPr>
      </p:pic>
    </p:spTree>
    <p:extLst>
      <p:ext uri="{BB962C8B-B14F-4D97-AF65-F5344CB8AC3E}">
        <p14:creationId xmlns:p14="http://schemas.microsoft.com/office/powerpoint/2010/main" val="426016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42</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State Modification</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a:ea typeface="+mn-lt"/>
                <a:cs typeface="+mn-lt"/>
              </a:rPr>
              <a:t>As your Terraform usage becomes more advanced , there are some cases where you may need to do operations on the Terraform state. </a:t>
            </a:r>
            <a:endParaRPr lang="en-US">
              <a:ea typeface="+mn-lt"/>
              <a:cs typeface="+mn-lt"/>
            </a:endParaRPr>
          </a:p>
          <a:p>
            <a:pPr algn="just"/>
            <a:endParaRPr lang="en-US" sz="1100">
              <a:ea typeface="+mn-lt"/>
              <a:cs typeface="+mn-lt"/>
            </a:endParaRPr>
          </a:p>
          <a:p>
            <a:pPr algn="just"/>
            <a:r>
              <a:rPr lang="en-US" sz="1100" dirty="0">
                <a:ea typeface="+mn-lt"/>
                <a:cs typeface="+mn-lt"/>
              </a:rPr>
              <a:t>It is important to </a:t>
            </a:r>
            <a:r>
              <a:rPr lang="en-US" sz="1100" b="1" dirty="0">
                <a:ea typeface="+mn-lt"/>
                <a:cs typeface="+mn-lt"/>
              </a:rPr>
              <a:t>never modify the state file directly.</a:t>
            </a:r>
            <a:r>
              <a:rPr lang="en-US" sz="1100" dirty="0">
                <a:ea typeface="+mn-lt"/>
                <a:cs typeface="+mn-lt"/>
              </a:rPr>
              <a:t> Instead make use of </a:t>
            </a:r>
            <a:r>
              <a:rPr lang="en-US" sz="1100">
                <a:ea typeface="+mn-lt"/>
                <a:cs typeface="+mn-lt"/>
              </a:rPr>
              <a:t>terraform state command for advanced state management.</a:t>
            </a:r>
          </a:p>
          <a:p>
            <a:pPr algn="just"/>
            <a:endParaRPr lang="en-US" sz="1100">
              <a:cs typeface="Calibri"/>
            </a:endParaRPr>
          </a:p>
          <a:p>
            <a:pPr algn="just"/>
            <a:r>
              <a:rPr lang="en-US" sz="1100">
                <a:cs typeface="Calibri"/>
              </a:rPr>
              <a:t>terraform state subcommands:</a:t>
            </a:r>
          </a:p>
          <a:p>
            <a:pPr algn="just"/>
            <a:endParaRPr lang="en-US" sz="1100">
              <a:cs typeface="Calibri"/>
            </a:endParaRPr>
          </a:p>
          <a:p>
            <a:pPr marL="171450" indent="-171450" algn="just">
              <a:buFont typeface="Arial"/>
              <a:buChar char="•"/>
            </a:pPr>
            <a:r>
              <a:rPr lang="en-US" sz="1100">
                <a:ea typeface="+mn-lt"/>
                <a:cs typeface="+mn-lt"/>
              </a:rPr>
              <a:t>list</a:t>
            </a:r>
            <a:endParaRPr lang="en-US">
              <a:cs typeface="Calibri"/>
            </a:endParaRPr>
          </a:p>
          <a:p>
            <a:pPr marL="171450" indent="-171450" algn="just">
              <a:buFont typeface="Arial"/>
              <a:buChar char="•"/>
            </a:pPr>
            <a:r>
              <a:rPr lang="en-US" sz="1100">
                <a:ea typeface="+mn-lt"/>
                <a:cs typeface="+mn-lt"/>
              </a:rPr>
              <a:t>mv</a:t>
            </a:r>
            <a:endParaRPr lang="en-US">
              <a:cs typeface="Calibri"/>
            </a:endParaRPr>
          </a:p>
          <a:p>
            <a:pPr marL="171450" indent="-171450" algn="just">
              <a:buFont typeface="Arial"/>
              <a:buChar char="•"/>
            </a:pPr>
            <a:r>
              <a:rPr lang="en-US" sz="1100">
                <a:ea typeface="+mn-lt"/>
                <a:cs typeface="+mn-lt"/>
              </a:rPr>
              <a:t>pull</a:t>
            </a:r>
            <a:endParaRPr lang="en-US">
              <a:cs typeface="Calibri"/>
            </a:endParaRPr>
          </a:p>
          <a:p>
            <a:pPr marL="171450" indent="-171450" algn="just">
              <a:buFont typeface="Arial"/>
              <a:buChar char="•"/>
            </a:pPr>
            <a:r>
              <a:rPr lang="en-US" sz="1100">
                <a:ea typeface="+mn-lt"/>
                <a:cs typeface="+mn-lt"/>
              </a:rPr>
              <a:t>push</a:t>
            </a:r>
            <a:endParaRPr lang="en-US">
              <a:cs typeface="Calibri"/>
            </a:endParaRPr>
          </a:p>
          <a:p>
            <a:pPr marL="171450" indent="-171450" algn="just">
              <a:buFont typeface="Arial"/>
              <a:buChar char="•"/>
            </a:pPr>
            <a:r>
              <a:rPr lang="en-US" sz="1100">
                <a:ea typeface="+mn-lt"/>
                <a:cs typeface="+mn-lt"/>
              </a:rPr>
              <a:t>replace-provider</a:t>
            </a:r>
            <a:endParaRPr lang="en-US">
              <a:cs typeface="Calibri"/>
            </a:endParaRPr>
          </a:p>
          <a:p>
            <a:pPr marL="171450" indent="-171450" algn="just">
              <a:buFont typeface="Arial"/>
              <a:buChar char="•"/>
            </a:pPr>
            <a:r>
              <a:rPr lang="en-US" sz="1100">
                <a:ea typeface="+mn-lt"/>
                <a:cs typeface="+mn-lt"/>
              </a:rPr>
              <a:t>rm</a:t>
            </a:r>
            <a:endParaRPr lang="en-US">
              <a:cs typeface="Calibri"/>
            </a:endParaRPr>
          </a:p>
          <a:p>
            <a:pPr marL="171450" indent="-171450" algn="just">
              <a:buFont typeface="Arial"/>
              <a:buChar char="•"/>
            </a:pPr>
            <a:r>
              <a:rPr lang="en-US" sz="1100">
                <a:ea typeface="+mn-lt"/>
                <a:cs typeface="+mn-lt"/>
              </a:rPr>
              <a:t>show</a:t>
            </a:r>
            <a:endParaRPr lang="en-US">
              <a:cs typeface="Calibri"/>
            </a:endParaRPr>
          </a:p>
          <a:p>
            <a:pPr algn="just"/>
            <a:endParaRPr lang="en-US" sz="1100">
              <a:cs typeface="Calibri"/>
            </a:endParaRPr>
          </a:p>
          <a:p>
            <a:pPr algn="just"/>
            <a:endParaRPr lang="en-US" sz="1100">
              <a:cs typeface="Calibri"/>
            </a:endParaRPr>
          </a:p>
          <a:p>
            <a:pPr algn="just"/>
            <a:r>
              <a:rPr lang="en-US" sz="900" i="1">
                <a:ea typeface="+mn-lt"/>
                <a:cs typeface="+mn-lt"/>
              </a:rPr>
              <a:t>*The Terraform state subcommands all work with remote state just as if it was local state. Reads and writes may take longer than normal as each read and each write do a full network roundtrip. </a:t>
            </a:r>
            <a:endParaRPr lang="en-US" sz="900" i="1"/>
          </a:p>
        </p:txBody>
      </p:sp>
    </p:spTree>
    <p:extLst>
      <p:ext uri="{BB962C8B-B14F-4D97-AF65-F5344CB8AC3E}">
        <p14:creationId xmlns:p14="http://schemas.microsoft.com/office/powerpoint/2010/main" val="934582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43</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Terraform import</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a:ea typeface="+mn-lt"/>
                <a:cs typeface="+mn-lt"/>
              </a:rPr>
              <a:t>Terraform can import existing infrastructure. This allows you take resources you've created by some other means and bring it under Terraform management.</a:t>
            </a:r>
          </a:p>
          <a:p>
            <a:pPr algn="just"/>
            <a:endParaRPr lang="en-US" sz="1100">
              <a:ea typeface="+mn-lt"/>
              <a:cs typeface="+mn-lt"/>
            </a:endParaRPr>
          </a:p>
          <a:p>
            <a:pPr algn="just"/>
            <a:r>
              <a:rPr lang="en-US" sz="1100">
                <a:ea typeface="+mn-lt"/>
                <a:cs typeface="+mn-lt"/>
              </a:rPr>
              <a:t>The current implementation of Terraform import can only import resources into the state. </a:t>
            </a:r>
            <a:r>
              <a:rPr lang="en-US" sz="1100" b="1">
                <a:ea typeface="+mn-lt"/>
                <a:cs typeface="+mn-lt"/>
              </a:rPr>
              <a:t>It does not generate configuration</a:t>
            </a:r>
          </a:p>
          <a:p>
            <a:pPr algn="just"/>
            <a:endParaRPr lang="en-US" sz="1100">
              <a:cs typeface="Calibri"/>
            </a:endParaRPr>
          </a:p>
          <a:p>
            <a:pPr algn="just"/>
            <a:r>
              <a:rPr lang="en-US" sz="1100">
                <a:ea typeface="+mn-lt"/>
                <a:cs typeface="+mn-lt"/>
              </a:rPr>
              <a:t>Because of this, </a:t>
            </a:r>
            <a:r>
              <a:rPr lang="en-US" sz="1100" b="1">
                <a:ea typeface="+mn-lt"/>
                <a:cs typeface="+mn-lt"/>
              </a:rPr>
              <a:t>prior to running terraform import it is necessary to write manually a resource configuration block for the resource</a:t>
            </a:r>
            <a:r>
              <a:rPr lang="en-US" sz="1100">
                <a:ea typeface="+mn-lt"/>
                <a:cs typeface="+mn-lt"/>
              </a:rPr>
              <a:t>, to which the imported object will be mapped.</a:t>
            </a:r>
            <a:endParaRPr lang="en-US">
              <a:cs typeface="Calibri"/>
            </a:endParaRPr>
          </a:p>
        </p:txBody>
      </p:sp>
      <p:pic>
        <p:nvPicPr>
          <p:cNvPr id="5" name="Picture 6" descr="A screenshot of a cell phone&#10;&#10;Description automatically generated">
            <a:extLst>
              <a:ext uri="{FF2B5EF4-FFF2-40B4-BE49-F238E27FC236}">
                <a16:creationId xmlns:a16="http://schemas.microsoft.com/office/drawing/2014/main" id="{FC8A3958-617D-4BE7-A0E9-0F139FFB3DF8}"/>
              </a:ext>
            </a:extLst>
          </p:cNvPr>
          <p:cNvPicPr>
            <a:picLocks noChangeAspect="1"/>
          </p:cNvPicPr>
          <p:nvPr/>
        </p:nvPicPr>
        <p:blipFill>
          <a:blip r:embed="rId2"/>
          <a:stretch>
            <a:fillRect/>
          </a:stretch>
        </p:blipFill>
        <p:spPr>
          <a:xfrm>
            <a:off x="5040351" y="1014817"/>
            <a:ext cx="3941956" cy="3030231"/>
          </a:xfrm>
          <a:prstGeom prst="rect">
            <a:avLst/>
          </a:prstGeom>
        </p:spPr>
      </p:pic>
    </p:spTree>
    <p:extLst>
      <p:ext uri="{BB962C8B-B14F-4D97-AF65-F5344CB8AC3E}">
        <p14:creationId xmlns:p14="http://schemas.microsoft.com/office/powerpoint/2010/main" val="2176608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44</a:t>
            </a:fld>
            <a:endParaRPr lang="en-US"/>
          </a:p>
        </p:txBody>
      </p:sp>
      <p:sp>
        <p:nvSpPr>
          <p:cNvPr id="2" name="TextBox 1">
            <a:extLst>
              <a:ext uri="{FF2B5EF4-FFF2-40B4-BE49-F238E27FC236}">
                <a16:creationId xmlns:a16="http://schemas.microsoft.com/office/drawing/2014/main" id="{41C816D7-743D-4863-834E-33002E9C8988}"/>
              </a:ext>
            </a:extLst>
          </p:cNvPr>
          <p:cNvSpPr txBox="1"/>
          <p:nvPr/>
        </p:nvSpPr>
        <p:spPr>
          <a:xfrm>
            <a:off x="374991" y="2042376"/>
            <a:ext cx="822071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ea typeface="+mn-lt"/>
                <a:cs typeface="+mn-lt"/>
              </a:rPr>
              <a:t>Module 6: Terraform Cloud and Enterprise Capabilities</a:t>
            </a:r>
            <a:endParaRPr lang="en-US"/>
          </a:p>
        </p:txBody>
      </p:sp>
    </p:spTree>
    <p:extLst>
      <p:ext uri="{BB962C8B-B14F-4D97-AF65-F5344CB8AC3E}">
        <p14:creationId xmlns:p14="http://schemas.microsoft.com/office/powerpoint/2010/main" val="1323792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45</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Terraform Cloud and Terraform Enterprise Overview</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308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dirty="0">
                <a:ea typeface="+mn-lt"/>
                <a:cs typeface="+mn-lt"/>
              </a:rPr>
              <a:t>Terraform Cloud is a free to use, self-service SaaS platform that extends the </a:t>
            </a:r>
            <a:r>
              <a:rPr lang="en-US" sz="1100">
                <a:ea typeface="+mn-lt"/>
                <a:cs typeface="+mn-lt"/>
              </a:rPr>
              <a:t>capabilities of the open source Terraform CLI.</a:t>
            </a:r>
            <a:endParaRPr lang="en-US"/>
          </a:p>
          <a:p>
            <a:pPr algn="just"/>
            <a:endParaRPr lang="en-US" sz="1100" dirty="0">
              <a:ea typeface="+mn-lt"/>
              <a:cs typeface="+mn-lt"/>
            </a:endParaRPr>
          </a:p>
          <a:p>
            <a:pPr algn="just"/>
            <a:r>
              <a:rPr lang="en-US" sz="1100">
                <a:ea typeface="+mn-lt"/>
                <a:cs typeface="+mn-lt"/>
              </a:rPr>
              <a:t>It manages Terraform </a:t>
            </a:r>
            <a:r>
              <a:rPr lang="en-US" sz="1100" dirty="0">
                <a:ea typeface="+mn-lt"/>
                <a:cs typeface="+mn-lt"/>
              </a:rPr>
              <a:t>runs in a consistent and reliable environment and includes easy access to shared state and secret data, access controls for approving changes to infrastructure, a private registry for sharing Terraform modules, detailed policy controls for governing the contents of Terraform configurations, and more.</a:t>
            </a:r>
            <a:endParaRPr lang="en-US">
              <a:cs typeface="Calibri"/>
            </a:endParaRPr>
          </a:p>
          <a:p>
            <a:pPr algn="just"/>
            <a:endParaRPr lang="en-US" sz="1100">
              <a:ea typeface="+mn-lt"/>
              <a:cs typeface="+mn-lt"/>
            </a:endParaRPr>
          </a:p>
          <a:p>
            <a:pPr algn="just"/>
            <a:r>
              <a:rPr lang="en-US" sz="1100">
                <a:ea typeface="+mn-lt"/>
                <a:cs typeface="+mn-lt"/>
              </a:rPr>
              <a:t>Terraform Cloud is available as a hosted service at </a:t>
            </a:r>
            <a:r>
              <a:rPr lang="en-US" sz="1100" dirty="0">
                <a:ea typeface="+mn-lt"/>
                <a:cs typeface="+mn-lt"/>
                <a:hlinkClick r:id="rId2"/>
              </a:rPr>
              <a:t>https://app.terraform.io</a:t>
            </a:r>
            <a:r>
              <a:rPr lang="en-US" sz="1100" dirty="0">
                <a:ea typeface="+mn-lt"/>
                <a:cs typeface="+mn-lt"/>
              </a:rPr>
              <a:t> </a:t>
            </a:r>
            <a:r>
              <a:rPr lang="en-US" sz="1100">
                <a:ea typeface="+mn-lt"/>
                <a:cs typeface="+mn-lt"/>
              </a:rPr>
              <a:t>and there are </a:t>
            </a:r>
            <a:r>
              <a:rPr lang="en-US" sz="1100" b="1">
                <a:ea typeface="+mn-lt"/>
                <a:cs typeface="+mn-lt"/>
              </a:rPr>
              <a:t>free accounts</a:t>
            </a:r>
            <a:r>
              <a:rPr lang="en-US" sz="1100">
                <a:ea typeface="+mn-lt"/>
                <a:cs typeface="+mn-lt"/>
              </a:rPr>
              <a:t> for small teams.</a:t>
            </a:r>
          </a:p>
          <a:p>
            <a:pPr algn="just"/>
            <a:endParaRPr lang="en-US" sz="1100">
              <a:cs typeface="Calibri"/>
            </a:endParaRPr>
          </a:p>
          <a:p>
            <a:pPr algn="just"/>
            <a:r>
              <a:rPr lang="en-US" sz="1100">
                <a:ea typeface="+mn-lt"/>
                <a:cs typeface="+mn-lt"/>
              </a:rPr>
              <a:t>Large enterprises can purchase </a:t>
            </a:r>
            <a:r>
              <a:rPr lang="en-US" sz="1100" b="1">
                <a:ea typeface="+mn-lt"/>
                <a:cs typeface="+mn-lt"/>
              </a:rPr>
              <a:t>Terraform Enterprise</a:t>
            </a:r>
            <a:r>
              <a:rPr lang="en-US" sz="1100">
                <a:ea typeface="+mn-lt"/>
                <a:cs typeface="+mn-lt"/>
              </a:rPr>
              <a:t>, a self-hosted distribution of Terraform Cloud. It offers enterprises a private instance of the Terraform Cloud application, with no resource limits and with additional enterprise-grade architectural features like audit logging and SAML single sign-on.</a:t>
            </a:r>
          </a:p>
          <a:p>
            <a:pPr algn="just"/>
            <a:endParaRPr lang="en-US" sz="1100" dirty="0">
              <a:cs typeface="Calibri"/>
            </a:endParaRPr>
          </a:p>
          <a:p>
            <a:pPr algn="just"/>
            <a:endParaRPr lang="en-US" sz="1100" dirty="0">
              <a:cs typeface="Calibri"/>
            </a:endParaRPr>
          </a:p>
        </p:txBody>
      </p:sp>
      <p:pic>
        <p:nvPicPr>
          <p:cNvPr id="3" name="Picture 3" descr="Graphical user interface, application&#10;&#10;Description automatically generated">
            <a:extLst>
              <a:ext uri="{FF2B5EF4-FFF2-40B4-BE49-F238E27FC236}">
                <a16:creationId xmlns:a16="http://schemas.microsoft.com/office/drawing/2014/main" id="{D24B7B96-B78B-4EF1-A37C-0D434F83DA9C}"/>
              </a:ext>
            </a:extLst>
          </p:cNvPr>
          <p:cNvPicPr>
            <a:picLocks noChangeAspect="1"/>
          </p:cNvPicPr>
          <p:nvPr/>
        </p:nvPicPr>
        <p:blipFill>
          <a:blip r:embed="rId3"/>
          <a:stretch>
            <a:fillRect/>
          </a:stretch>
        </p:blipFill>
        <p:spPr>
          <a:xfrm>
            <a:off x="5029200" y="813486"/>
            <a:ext cx="3798792" cy="3395504"/>
          </a:xfrm>
          <a:prstGeom prst="rect">
            <a:avLst/>
          </a:prstGeom>
        </p:spPr>
      </p:pic>
    </p:spTree>
    <p:extLst>
      <p:ext uri="{BB962C8B-B14F-4D97-AF65-F5344CB8AC3E}">
        <p14:creationId xmlns:p14="http://schemas.microsoft.com/office/powerpoint/2010/main" val="2211787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46</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Differences per license version</a:t>
            </a:r>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1100">
              <a:cs typeface="Calibri"/>
            </a:endParaRPr>
          </a:p>
        </p:txBody>
      </p:sp>
      <p:pic>
        <p:nvPicPr>
          <p:cNvPr id="4" name="Picture 4" descr="Graphical user interface, application&#10;&#10;Description automatically generated">
            <a:extLst>
              <a:ext uri="{FF2B5EF4-FFF2-40B4-BE49-F238E27FC236}">
                <a16:creationId xmlns:a16="http://schemas.microsoft.com/office/drawing/2014/main" id="{61B1B2D2-5482-48D9-BB41-52E0CC11BA84}"/>
              </a:ext>
            </a:extLst>
          </p:cNvPr>
          <p:cNvPicPr>
            <a:picLocks noChangeAspect="1"/>
          </p:cNvPicPr>
          <p:nvPr/>
        </p:nvPicPr>
        <p:blipFill>
          <a:blip r:embed="rId2"/>
          <a:stretch>
            <a:fillRect/>
          </a:stretch>
        </p:blipFill>
        <p:spPr>
          <a:xfrm>
            <a:off x="477371" y="813171"/>
            <a:ext cx="8115299" cy="3799546"/>
          </a:xfrm>
          <a:prstGeom prst="rect">
            <a:avLst/>
          </a:prstGeom>
        </p:spPr>
      </p:pic>
    </p:spTree>
    <p:extLst>
      <p:ext uri="{BB962C8B-B14F-4D97-AF65-F5344CB8AC3E}">
        <p14:creationId xmlns:p14="http://schemas.microsoft.com/office/powerpoint/2010/main" val="2585667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47</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Terraform Cloud Cost Estimation (paid feature)</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5391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a:ea typeface="+mn-lt"/>
                <a:cs typeface="+mn-lt"/>
              </a:rPr>
              <a:t>Terraform Cloud provides cost estimates for </a:t>
            </a:r>
            <a:r>
              <a:rPr lang="en-US" sz="1100" b="1">
                <a:ea typeface="+mn-lt"/>
                <a:cs typeface="+mn-lt"/>
              </a:rPr>
              <a:t>many resource</a:t>
            </a:r>
            <a:r>
              <a:rPr lang="en-US" sz="1100">
                <a:ea typeface="+mn-lt"/>
                <a:cs typeface="+mn-lt"/>
              </a:rPr>
              <a:t>s found in your Terraform configuration. For each resource, an hourly and monthly cost is shown, along with the monthly delta.</a:t>
            </a:r>
            <a:endParaRPr lang="en-US">
              <a:ea typeface="+mn-lt"/>
              <a:cs typeface="+mn-lt"/>
            </a:endParaRPr>
          </a:p>
          <a:p>
            <a:pPr algn="just"/>
            <a:endParaRPr lang="en-US" sz="1100">
              <a:cs typeface="Calibri"/>
            </a:endParaRPr>
          </a:p>
          <a:p>
            <a:pPr algn="just"/>
            <a:r>
              <a:rPr lang="en-US" sz="1100">
                <a:ea typeface="+mn-lt"/>
                <a:cs typeface="+mn-lt"/>
              </a:rPr>
              <a:t>When enabled, Terraform Cloud performs a cost estimate for every run. Estimated costs appear in the run UI as an extra run phase, between the plan and apply.</a:t>
            </a:r>
            <a:endParaRPr lang="en-US"/>
          </a:p>
          <a:p>
            <a:pPr algn="just"/>
            <a:endParaRPr lang="en-US"/>
          </a:p>
          <a:p>
            <a:pPr algn="just"/>
            <a:r>
              <a:rPr lang="en-US" sz="1100">
                <a:ea typeface="+mn-lt"/>
                <a:cs typeface="+mn-lt"/>
              </a:rPr>
              <a:t>The estimate displays a total monthly cost by default; you can expand the estimate to see an itemized list of resource costs, as well as the list of estimated resources.</a:t>
            </a:r>
            <a:endParaRPr lang="en-US"/>
          </a:p>
          <a:p>
            <a:pPr algn="just"/>
            <a:endParaRPr lang="en-US"/>
          </a:p>
          <a:p>
            <a:pPr algn="just"/>
            <a:r>
              <a:rPr lang="en-US" sz="1100" b="1">
                <a:ea typeface="+mn-lt"/>
                <a:cs typeface="+mn-lt"/>
              </a:rPr>
              <a:t>Note that this is just an estimate; some resources don't have cost information available or have unpredictable usage-based pricing.</a:t>
            </a:r>
            <a:endParaRPr lang="en-US" b="1"/>
          </a:p>
        </p:txBody>
      </p:sp>
      <p:pic>
        <p:nvPicPr>
          <p:cNvPr id="7" name="Picture 8" descr="Graphical user interface, application, email&#10;&#10;Description automatically generated">
            <a:extLst>
              <a:ext uri="{FF2B5EF4-FFF2-40B4-BE49-F238E27FC236}">
                <a16:creationId xmlns:a16="http://schemas.microsoft.com/office/drawing/2014/main" id="{5C4215D9-05BF-4F3B-A329-1EB08A1F75DC}"/>
              </a:ext>
            </a:extLst>
          </p:cNvPr>
          <p:cNvPicPr>
            <a:picLocks noChangeAspect="1"/>
          </p:cNvPicPr>
          <p:nvPr/>
        </p:nvPicPr>
        <p:blipFill>
          <a:blip r:embed="rId2"/>
          <a:stretch>
            <a:fillRect/>
          </a:stretch>
        </p:blipFill>
        <p:spPr>
          <a:xfrm>
            <a:off x="5040352" y="551252"/>
            <a:ext cx="3893167" cy="4236140"/>
          </a:xfrm>
          <a:prstGeom prst="rect">
            <a:avLst/>
          </a:prstGeom>
        </p:spPr>
      </p:pic>
    </p:spTree>
    <p:extLst>
      <p:ext uri="{BB962C8B-B14F-4D97-AF65-F5344CB8AC3E}">
        <p14:creationId xmlns:p14="http://schemas.microsoft.com/office/powerpoint/2010/main" val="2398195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48</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Sentinel</a:t>
            </a:r>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3985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a:latin typeface="Calibri Light"/>
                <a:ea typeface="+mn-lt"/>
                <a:cs typeface="+mn-lt"/>
              </a:rPr>
              <a:t>Sentinel is an </a:t>
            </a:r>
            <a:r>
              <a:rPr lang="en-US" sz="1100" b="1">
                <a:latin typeface="Calibri Light"/>
                <a:ea typeface="+mn-lt"/>
                <a:cs typeface="+mn-lt"/>
              </a:rPr>
              <a:t>embedded policy-as-code framework integrated with the HashiCorp Enterprise products</a:t>
            </a:r>
            <a:r>
              <a:rPr lang="en-US" sz="1100">
                <a:latin typeface="Calibri Light"/>
                <a:ea typeface="+mn-lt"/>
                <a:cs typeface="+mn-lt"/>
              </a:rPr>
              <a:t>. It enables fine-grained, logic-based policy decisions, and can be extended to use information from external sources.</a:t>
            </a:r>
          </a:p>
          <a:p>
            <a:pPr algn="just"/>
            <a:endParaRPr lang="en-US" sz="1100">
              <a:latin typeface="Calibri Light"/>
              <a:ea typeface="+mn-lt"/>
              <a:cs typeface="+mn-lt"/>
            </a:endParaRPr>
          </a:p>
          <a:p>
            <a:pPr algn="just"/>
            <a:endParaRPr lang="en-US" sz="1100">
              <a:latin typeface="Calibri Light"/>
              <a:ea typeface="+mn-lt"/>
              <a:cs typeface="+mn-lt"/>
            </a:endParaRPr>
          </a:p>
          <a:p>
            <a:pPr algn="just"/>
            <a:r>
              <a:rPr lang="en-US" sz="1100">
                <a:ea typeface="+mn-lt"/>
                <a:cs typeface="+mn-lt"/>
              </a:rPr>
              <a:t>Using Sentinel with Terraform Cloud involves:</a:t>
            </a:r>
            <a:endParaRPr lang="en-US"/>
          </a:p>
          <a:p>
            <a:pPr algn="just"/>
            <a:endParaRPr lang="en-US" sz="1100">
              <a:ea typeface="+mn-lt"/>
              <a:cs typeface="+mn-lt"/>
            </a:endParaRPr>
          </a:p>
          <a:p>
            <a:pPr marL="171450" indent="-171450" algn="just">
              <a:buFont typeface="Arial"/>
              <a:buChar char="•"/>
            </a:pPr>
            <a:r>
              <a:rPr lang="en-US" sz="1100" b="1">
                <a:ea typeface="+mn-lt"/>
                <a:cs typeface="+mn-lt"/>
              </a:rPr>
              <a:t>Defining the policies </a:t>
            </a:r>
            <a:r>
              <a:rPr lang="en-US" sz="1100">
                <a:ea typeface="+mn-lt"/>
                <a:cs typeface="+mn-lt"/>
              </a:rPr>
              <a:t>- Policies are defined using the policy language with imports for parsing the Terraform plan, state and configuration.</a:t>
            </a:r>
            <a:endParaRPr lang="en-US">
              <a:cs typeface="Calibri"/>
            </a:endParaRPr>
          </a:p>
          <a:p>
            <a:pPr marL="171450" indent="-171450" algn="just">
              <a:buFont typeface="Arial"/>
              <a:buChar char="•"/>
            </a:pPr>
            <a:endParaRPr lang="en-US" sz="1100">
              <a:ea typeface="+mn-lt"/>
              <a:cs typeface="+mn-lt"/>
            </a:endParaRPr>
          </a:p>
          <a:p>
            <a:pPr marL="171450" indent="-171450" algn="just">
              <a:buFont typeface="Arial"/>
              <a:buChar char="•"/>
            </a:pPr>
            <a:r>
              <a:rPr lang="en-US" sz="1100" b="1">
                <a:ea typeface="+mn-lt"/>
                <a:cs typeface="+mn-lt"/>
              </a:rPr>
              <a:t>Managing policies for organizations</a:t>
            </a:r>
            <a:r>
              <a:rPr lang="en-US" sz="1100">
                <a:ea typeface="+mn-lt"/>
                <a:cs typeface="+mn-lt"/>
              </a:rPr>
              <a:t> - Users with permission to manage policies can add policies to their organization by configuring VCS integration or uploading policy sets through the API. They also define which workspaces the policy sets are checked against during runs. </a:t>
            </a:r>
          </a:p>
          <a:p>
            <a:pPr algn="just"/>
            <a:endParaRPr lang="en-US" sz="1100">
              <a:ea typeface="+mn-lt"/>
              <a:cs typeface="+mn-lt"/>
            </a:endParaRPr>
          </a:p>
          <a:p>
            <a:pPr marL="171450" indent="-171450" algn="just">
              <a:buFont typeface="Arial"/>
              <a:buChar char="•"/>
            </a:pPr>
            <a:r>
              <a:rPr lang="en-US" sz="1100" b="1">
                <a:ea typeface="+mn-lt"/>
                <a:cs typeface="+mn-lt"/>
              </a:rPr>
              <a:t>Enforcing policy checks on runs</a:t>
            </a:r>
            <a:r>
              <a:rPr lang="en-US" sz="1100">
                <a:ea typeface="+mn-lt"/>
                <a:cs typeface="+mn-lt"/>
              </a:rPr>
              <a:t> - Policies are checked when a run is performed, after the terraform plan but before it can be confirmed or the terraform apply is executed.</a:t>
            </a:r>
            <a:endParaRPr lang="en-US">
              <a:cs typeface="Calibri"/>
            </a:endParaRPr>
          </a:p>
          <a:p>
            <a:pPr marL="171450" indent="-171450" algn="just">
              <a:buFont typeface="Arial"/>
              <a:buChar char="•"/>
            </a:pPr>
            <a:endParaRPr lang="en-US" sz="1100">
              <a:ea typeface="+mn-lt"/>
              <a:cs typeface="+mn-lt"/>
            </a:endParaRPr>
          </a:p>
          <a:p>
            <a:pPr marL="171450" indent="-171450" algn="just">
              <a:buFont typeface="Arial"/>
              <a:buChar char="•"/>
            </a:pPr>
            <a:r>
              <a:rPr lang="en-US" sz="1100" b="1">
                <a:ea typeface="+mn-lt"/>
                <a:cs typeface="+mn-lt"/>
              </a:rPr>
              <a:t>Mocking Sentinel Terraform data</a:t>
            </a:r>
            <a:r>
              <a:rPr lang="en-US" sz="1100">
                <a:ea typeface="+mn-lt"/>
                <a:cs typeface="+mn-lt"/>
              </a:rPr>
              <a:t> - Terraform Cloud provides the ability to generate mock data for any run within a workspace. This data can be used with the Sentinel CLI to test policies before deployment.</a:t>
            </a:r>
            <a:endParaRPr lang="en-US">
              <a:cs typeface="Calibri"/>
            </a:endParaRPr>
          </a:p>
          <a:p>
            <a:pPr algn="just"/>
            <a:endParaRPr lang="en-US" sz="1100">
              <a:latin typeface="Calibri Light"/>
              <a:ea typeface="+mn-lt"/>
              <a:cs typeface="+mn-lt"/>
            </a:endParaRPr>
          </a:p>
        </p:txBody>
      </p:sp>
      <p:pic>
        <p:nvPicPr>
          <p:cNvPr id="3" name="Picture 3" descr="A close up of a clock&#10;&#10;Description automatically generated">
            <a:extLst>
              <a:ext uri="{FF2B5EF4-FFF2-40B4-BE49-F238E27FC236}">
                <a16:creationId xmlns:a16="http://schemas.microsoft.com/office/drawing/2014/main" id="{91F50B7C-5BDA-4AD8-A765-5838FB3561E3}"/>
              </a:ext>
            </a:extLst>
          </p:cNvPr>
          <p:cNvPicPr>
            <a:picLocks noChangeAspect="1"/>
          </p:cNvPicPr>
          <p:nvPr/>
        </p:nvPicPr>
        <p:blipFill>
          <a:blip r:embed="rId2"/>
          <a:stretch>
            <a:fillRect/>
          </a:stretch>
        </p:blipFill>
        <p:spPr>
          <a:xfrm>
            <a:off x="5092581" y="2031785"/>
            <a:ext cx="3597088" cy="1078454"/>
          </a:xfrm>
          <a:prstGeom prst="rect">
            <a:avLst/>
          </a:prstGeom>
        </p:spPr>
      </p:pic>
    </p:spTree>
    <p:extLst>
      <p:ext uri="{BB962C8B-B14F-4D97-AF65-F5344CB8AC3E}">
        <p14:creationId xmlns:p14="http://schemas.microsoft.com/office/powerpoint/2010/main" val="47734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B6D71C-F457-4F84-9540-DCA2D7EF0BF7}"/>
              </a:ext>
            </a:extLst>
          </p:cNvPr>
          <p:cNvSpPr>
            <a:spLocks noGrp="1"/>
          </p:cNvSpPr>
          <p:nvPr>
            <p:ph type="sldNum" sz="quarter" idx="4"/>
          </p:nvPr>
        </p:nvSpPr>
        <p:spPr/>
        <p:txBody>
          <a:bodyPr/>
          <a:lstStyle/>
          <a:p>
            <a:fld id="{3A707DD9-E92B-45E8-BE0A-E6B2EDF345EB}" type="slidenum">
              <a:rPr lang="en-US" smtClean="0"/>
              <a:pPr/>
              <a:t>49</a:t>
            </a:fld>
            <a:endParaRPr lang="en-US"/>
          </a:p>
        </p:txBody>
      </p:sp>
      <p:sp>
        <p:nvSpPr>
          <p:cNvPr id="8" name="Content Placeholder 2">
            <a:extLst>
              <a:ext uri="{FF2B5EF4-FFF2-40B4-BE49-F238E27FC236}">
                <a16:creationId xmlns:a16="http://schemas.microsoft.com/office/drawing/2014/main" id="{A62395C1-CAA5-48ED-8BE9-A3ADDFF31D84}"/>
              </a:ext>
            </a:extLst>
          </p:cNvPr>
          <p:cNvSpPr txBox="1">
            <a:spLocks/>
          </p:cNvSpPr>
          <p:nvPr/>
        </p:nvSpPr>
        <p:spPr>
          <a:xfrm>
            <a:off x="407231" y="814915"/>
            <a:ext cx="3986212" cy="3800087"/>
          </a:xfrm>
          <a:prstGeom prst="rect">
            <a:avLst/>
          </a:prstGeom>
        </p:spPr>
        <p:txBody>
          <a:bodyPr vert="horz" lIns="0" tIns="0" rIns="0" bIns="0" rtlCol="0" anchor="t">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cs typeface="Calibri Light"/>
            </a:endParaRPr>
          </a:p>
          <a:p>
            <a:pPr marL="0" indent="0" algn="just">
              <a:buNone/>
            </a:pPr>
            <a:endParaRPr lang="en-US">
              <a:cs typeface="Calibri Light"/>
            </a:endParaRPr>
          </a:p>
        </p:txBody>
      </p:sp>
      <p:sp>
        <p:nvSpPr>
          <p:cNvPr id="10" name="Title 9">
            <a:extLst>
              <a:ext uri="{FF2B5EF4-FFF2-40B4-BE49-F238E27FC236}">
                <a16:creationId xmlns:a16="http://schemas.microsoft.com/office/drawing/2014/main" id="{33C7EE68-0919-4A9A-9F52-E0D3A242A1FE}"/>
              </a:ext>
            </a:extLst>
          </p:cNvPr>
          <p:cNvSpPr>
            <a:spLocks noGrp="1"/>
          </p:cNvSpPr>
          <p:nvPr>
            <p:ph type="title"/>
          </p:nvPr>
        </p:nvSpPr>
        <p:spPr/>
        <p:txBody>
          <a:bodyPr/>
          <a:lstStyle/>
          <a:p>
            <a:r>
              <a:rPr lang="en-US">
                <a:cs typeface="Calibri Light"/>
              </a:rPr>
              <a:t>Exam Overview</a:t>
            </a:r>
            <a:endParaRPr lang="en-US"/>
          </a:p>
        </p:txBody>
      </p:sp>
      <p:sp>
        <p:nvSpPr>
          <p:cNvPr id="2" name="TextBox 1">
            <a:extLst>
              <a:ext uri="{FF2B5EF4-FFF2-40B4-BE49-F238E27FC236}">
                <a16:creationId xmlns:a16="http://schemas.microsoft.com/office/drawing/2014/main" id="{265C0B62-90DF-4716-89A9-DEBE18813710}"/>
              </a:ext>
            </a:extLst>
          </p:cNvPr>
          <p:cNvSpPr txBox="1"/>
          <p:nvPr/>
        </p:nvSpPr>
        <p:spPr>
          <a:xfrm>
            <a:off x="206422" y="884546"/>
            <a:ext cx="4653887" cy="22390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a:ea typeface="+mn-lt"/>
                <a:cs typeface="+mn-lt"/>
              </a:rPr>
              <a:t>Prerequisites</a:t>
            </a:r>
            <a:endParaRPr lang="en-US" b="1">
              <a:cs typeface="Calibri"/>
            </a:endParaRPr>
          </a:p>
          <a:p>
            <a:pPr algn="just"/>
            <a:endParaRPr lang="en-US"/>
          </a:p>
          <a:p>
            <a:pPr marL="171450" indent="-171450" algn="just">
              <a:buFont typeface="Arial"/>
              <a:buChar char="•"/>
            </a:pPr>
            <a:r>
              <a:rPr lang="en-US" sz="1100">
                <a:ea typeface="+mn-lt"/>
                <a:cs typeface="+mn-lt"/>
              </a:rPr>
              <a:t>    Basic terminal skills</a:t>
            </a:r>
            <a:endParaRPr lang="en-US">
              <a:cs typeface="Calibri"/>
            </a:endParaRPr>
          </a:p>
          <a:p>
            <a:pPr marL="171450" indent="-171450" algn="just">
              <a:buFont typeface="Arial"/>
              <a:buChar char="•"/>
            </a:pPr>
            <a:r>
              <a:rPr lang="en-US" sz="1100">
                <a:ea typeface="+mn-lt"/>
                <a:cs typeface="+mn-lt"/>
              </a:rPr>
              <a:t>    Basic understanding of on premises and cloud architecture</a:t>
            </a:r>
            <a:endParaRPr lang="en-US">
              <a:cs typeface="Calibri"/>
            </a:endParaRPr>
          </a:p>
          <a:p>
            <a:pPr algn="just"/>
            <a:endParaRPr lang="en-US"/>
          </a:p>
          <a:p>
            <a:pPr algn="just"/>
            <a:r>
              <a:rPr lang="en-US" sz="1100" b="1">
                <a:ea typeface="+mn-lt"/>
                <a:cs typeface="+mn-lt"/>
              </a:rPr>
              <a:t>Product Version Tested</a:t>
            </a:r>
            <a:endParaRPr lang="en-US" b="1">
              <a:cs typeface="Calibri"/>
            </a:endParaRPr>
          </a:p>
          <a:p>
            <a:pPr algn="just"/>
            <a:endParaRPr lang="en-US"/>
          </a:p>
          <a:p>
            <a:pPr algn="just"/>
            <a:r>
              <a:rPr lang="en-US" sz="1100">
                <a:ea typeface="+mn-lt"/>
                <a:cs typeface="+mn-lt"/>
              </a:rPr>
              <a:t>Terraform 0.12 and higher.</a:t>
            </a:r>
            <a:endParaRPr lang="en-US">
              <a:ea typeface="+mn-lt"/>
              <a:cs typeface="+mn-lt"/>
            </a:endParaRPr>
          </a:p>
          <a:p>
            <a:pPr algn="just"/>
            <a:endParaRPr lang="en-US" sz="1100">
              <a:latin typeface="Calibri"/>
              <a:ea typeface="+mn-lt"/>
              <a:cs typeface="+mn-lt"/>
            </a:endParaRPr>
          </a:p>
          <a:p>
            <a:pPr algn="just"/>
            <a:endParaRPr lang="en-US" sz="1100">
              <a:latin typeface="Calibri"/>
              <a:ea typeface="+mn-lt"/>
              <a:cs typeface="+mn-lt"/>
            </a:endParaRPr>
          </a:p>
          <a:p>
            <a:pPr algn="just"/>
            <a:endParaRPr lang="en-US" sz="1100">
              <a:latin typeface="Calibri"/>
              <a:ea typeface="+mn-lt"/>
              <a:cs typeface="+mn-lt"/>
            </a:endParaRPr>
          </a:p>
          <a:p>
            <a:pPr algn="just"/>
            <a:endParaRPr lang="en-US" sz="1100">
              <a:latin typeface="Calibri Light"/>
              <a:ea typeface="+mn-lt"/>
              <a:cs typeface="+mn-lt"/>
            </a:endParaRPr>
          </a:p>
        </p:txBody>
      </p:sp>
      <p:graphicFrame>
        <p:nvGraphicFramePr>
          <p:cNvPr id="14" name="Table 14">
            <a:extLst>
              <a:ext uri="{FF2B5EF4-FFF2-40B4-BE49-F238E27FC236}">
                <a16:creationId xmlns:a16="http://schemas.microsoft.com/office/drawing/2014/main" id="{1A53B32A-316E-4D54-9DE6-1A88A690486B}"/>
              </a:ext>
            </a:extLst>
          </p:cNvPr>
          <p:cNvGraphicFramePr>
            <a:graphicFrameLocks noGrp="1"/>
          </p:cNvGraphicFramePr>
          <p:nvPr>
            <p:extLst>
              <p:ext uri="{D42A27DB-BD31-4B8C-83A1-F6EECF244321}">
                <p14:modId xmlns:p14="http://schemas.microsoft.com/office/powerpoint/2010/main" val="2058190919"/>
              </p:ext>
            </p:extLst>
          </p:nvPr>
        </p:nvGraphicFramePr>
        <p:xfrm>
          <a:off x="2721021" y="2362768"/>
          <a:ext cx="3879504" cy="2194560"/>
        </p:xfrm>
        <a:graphic>
          <a:graphicData uri="http://schemas.openxmlformats.org/drawingml/2006/table">
            <a:tbl>
              <a:tblPr firstRow="1" bandRow="1">
                <a:tableStyleId>{5C22544A-7EE6-4342-B048-85BDC9FD1C3A}</a:tableStyleId>
              </a:tblPr>
              <a:tblGrid>
                <a:gridCol w="1939752">
                  <a:extLst>
                    <a:ext uri="{9D8B030D-6E8A-4147-A177-3AD203B41FA5}">
                      <a16:colId xmlns:a16="http://schemas.microsoft.com/office/drawing/2014/main" val="4016787645"/>
                    </a:ext>
                  </a:extLst>
                </a:gridCol>
                <a:gridCol w="1939752">
                  <a:extLst>
                    <a:ext uri="{9D8B030D-6E8A-4147-A177-3AD203B41FA5}">
                      <a16:colId xmlns:a16="http://schemas.microsoft.com/office/drawing/2014/main" val="1992150092"/>
                    </a:ext>
                  </a:extLst>
                </a:gridCol>
              </a:tblGrid>
              <a:tr h="232358">
                <a:tc>
                  <a:txBody>
                    <a:bodyPr/>
                    <a:lstStyle/>
                    <a:p>
                      <a:r>
                        <a:rPr lang="en-US"/>
                        <a:t>Assessment Type</a:t>
                      </a:r>
                    </a:p>
                  </a:txBody>
                  <a:tcPr/>
                </a:tc>
                <a:tc>
                  <a:txBody>
                    <a:bodyPr/>
                    <a:lstStyle/>
                    <a:p>
                      <a:r>
                        <a:rPr lang="en-US"/>
                        <a:t>Multiple Choice</a:t>
                      </a:r>
                    </a:p>
                  </a:txBody>
                  <a:tcPr/>
                </a:tc>
                <a:extLst>
                  <a:ext uri="{0D108BD9-81ED-4DB2-BD59-A6C34878D82A}">
                    <a16:rowId xmlns:a16="http://schemas.microsoft.com/office/drawing/2014/main" val="1219256899"/>
                  </a:ext>
                </a:extLst>
              </a:tr>
              <a:tr h="232358">
                <a:tc>
                  <a:txBody>
                    <a:bodyPr/>
                    <a:lstStyle/>
                    <a:p>
                      <a:r>
                        <a:rPr lang="en-US"/>
                        <a:t>Format</a:t>
                      </a:r>
                    </a:p>
                  </a:txBody>
                  <a:tcPr/>
                </a:tc>
                <a:tc>
                  <a:txBody>
                    <a:bodyPr/>
                    <a:lstStyle/>
                    <a:p>
                      <a:r>
                        <a:rPr lang="en-US"/>
                        <a:t>Online proctored</a:t>
                      </a:r>
                    </a:p>
                  </a:txBody>
                  <a:tcPr/>
                </a:tc>
                <a:extLst>
                  <a:ext uri="{0D108BD9-81ED-4DB2-BD59-A6C34878D82A}">
                    <a16:rowId xmlns:a16="http://schemas.microsoft.com/office/drawing/2014/main" val="3244123961"/>
                  </a:ext>
                </a:extLst>
              </a:tr>
              <a:tr h="232358">
                <a:tc>
                  <a:txBody>
                    <a:bodyPr/>
                    <a:lstStyle/>
                    <a:p>
                      <a:r>
                        <a:rPr lang="en-US"/>
                        <a:t>Duration</a:t>
                      </a:r>
                    </a:p>
                  </a:txBody>
                  <a:tcPr/>
                </a:tc>
                <a:tc>
                  <a:txBody>
                    <a:bodyPr/>
                    <a:lstStyle/>
                    <a:p>
                      <a:r>
                        <a:rPr lang="en-US"/>
                        <a:t>1 hour</a:t>
                      </a:r>
                    </a:p>
                  </a:txBody>
                  <a:tcPr/>
                </a:tc>
                <a:extLst>
                  <a:ext uri="{0D108BD9-81ED-4DB2-BD59-A6C34878D82A}">
                    <a16:rowId xmlns:a16="http://schemas.microsoft.com/office/drawing/2014/main" val="3671926136"/>
                  </a:ext>
                </a:extLst>
              </a:tr>
              <a:tr h="232358">
                <a:tc>
                  <a:txBody>
                    <a:bodyPr/>
                    <a:lstStyle/>
                    <a:p>
                      <a:r>
                        <a:rPr lang="en-US"/>
                        <a:t>Price</a:t>
                      </a:r>
                    </a:p>
                  </a:txBody>
                  <a:tcPr/>
                </a:tc>
                <a:tc>
                  <a:txBody>
                    <a:bodyPr/>
                    <a:lstStyle/>
                    <a:p>
                      <a:r>
                        <a:rPr lang="en-US"/>
                        <a:t>$70.50 USD</a:t>
                      </a:r>
                    </a:p>
                  </a:txBody>
                  <a:tcPr/>
                </a:tc>
                <a:extLst>
                  <a:ext uri="{0D108BD9-81ED-4DB2-BD59-A6C34878D82A}">
                    <a16:rowId xmlns:a16="http://schemas.microsoft.com/office/drawing/2014/main" val="2695008547"/>
                  </a:ext>
                </a:extLst>
              </a:tr>
              <a:tr h="232358">
                <a:tc>
                  <a:txBody>
                    <a:bodyPr/>
                    <a:lstStyle/>
                    <a:p>
                      <a:r>
                        <a:rPr lang="en-US"/>
                        <a:t>Language</a:t>
                      </a:r>
                    </a:p>
                  </a:txBody>
                  <a:tcPr/>
                </a:tc>
                <a:tc>
                  <a:txBody>
                    <a:bodyPr/>
                    <a:lstStyle/>
                    <a:p>
                      <a:r>
                        <a:rPr lang="en-US"/>
                        <a:t>English</a:t>
                      </a:r>
                    </a:p>
                  </a:txBody>
                  <a:tcPr/>
                </a:tc>
                <a:extLst>
                  <a:ext uri="{0D108BD9-81ED-4DB2-BD59-A6C34878D82A}">
                    <a16:rowId xmlns:a16="http://schemas.microsoft.com/office/drawing/2014/main" val="365680766"/>
                  </a:ext>
                </a:extLst>
              </a:tr>
              <a:tr h="232358">
                <a:tc>
                  <a:txBody>
                    <a:bodyPr/>
                    <a:lstStyle/>
                    <a:p>
                      <a:r>
                        <a:rPr lang="en-US"/>
                        <a:t>Expiration</a:t>
                      </a:r>
                    </a:p>
                  </a:txBody>
                  <a:tcPr/>
                </a:tc>
                <a:tc>
                  <a:txBody>
                    <a:bodyPr/>
                    <a:lstStyle/>
                    <a:p>
                      <a:r>
                        <a:rPr lang="en-US"/>
                        <a:t>2 years</a:t>
                      </a:r>
                    </a:p>
                  </a:txBody>
                  <a:tcPr/>
                </a:tc>
                <a:extLst>
                  <a:ext uri="{0D108BD9-81ED-4DB2-BD59-A6C34878D82A}">
                    <a16:rowId xmlns:a16="http://schemas.microsoft.com/office/drawing/2014/main" val="1586705212"/>
                  </a:ext>
                </a:extLst>
              </a:tr>
            </a:tbl>
          </a:graphicData>
        </a:graphic>
      </p:graphicFrame>
    </p:spTree>
    <p:extLst>
      <p:ext uri="{BB962C8B-B14F-4D97-AF65-F5344CB8AC3E}">
        <p14:creationId xmlns:p14="http://schemas.microsoft.com/office/powerpoint/2010/main" val="158619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cs typeface="Calibri Light"/>
              </a:rPr>
              <a:t>What is Terraform?</a:t>
            </a:r>
            <a:endParaRPr lang="en-US"/>
          </a:p>
        </p:txBody>
      </p:sp>
      <p:sp>
        <p:nvSpPr>
          <p:cNvPr id="4" name="Content Placeholder 3"/>
          <p:cNvSpPr>
            <a:spLocks noGrp="1"/>
          </p:cNvSpPr>
          <p:nvPr>
            <p:ph sz="quarter" idx="10"/>
          </p:nvPr>
        </p:nvSpPr>
        <p:spPr>
          <a:xfrm>
            <a:off x="361076" y="1422400"/>
            <a:ext cx="4308895" cy="3058237"/>
          </a:xfrm>
        </p:spPr>
        <p:txBody>
          <a:bodyPr vert="horz" lIns="0" tIns="0" rIns="0" bIns="0" rtlCol="0" anchor="t">
            <a:noAutofit/>
          </a:bodyPr>
          <a:lstStyle/>
          <a:p>
            <a:pPr marL="0" indent="0" algn="just">
              <a:buNone/>
            </a:pPr>
            <a:r>
              <a:rPr lang="en-US">
                <a:ea typeface="+mj-lt"/>
                <a:cs typeface="+mj-lt"/>
              </a:rPr>
              <a:t>Terraform is a tool for building, changing, and versioning infrastructure safely and efficiently. Terraform can manage existing and popular service providers as well as custom in-house solutions.</a:t>
            </a:r>
          </a:p>
          <a:p>
            <a:pPr marL="0" indent="0" algn="just">
              <a:buNone/>
            </a:pPr>
            <a:endParaRPr lang="en-US">
              <a:ea typeface="+mj-lt"/>
              <a:cs typeface="+mj-lt"/>
            </a:endParaRPr>
          </a:p>
          <a:p>
            <a:pPr marL="0" indent="0" algn="just">
              <a:buNone/>
            </a:pPr>
            <a:r>
              <a:rPr lang="en-US">
                <a:ea typeface="+mj-lt"/>
                <a:cs typeface="+mj-lt"/>
              </a:rPr>
              <a:t>It is highly recommended to </a:t>
            </a:r>
            <a:r>
              <a:rPr lang="en-US" b="1">
                <a:ea typeface="+mj-lt"/>
                <a:cs typeface="+mj-lt"/>
              </a:rPr>
              <a:t>spread infrastructure across multiple cloud providers</a:t>
            </a:r>
            <a:r>
              <a:rPr lang="en-US">
                <a:ea typeface="+mj-lt"/>
                <a:cs typeface="+mj-lt"/>
              </a:rPr>
              <a:t> to increase fault-tolerance as it allows a more graceful recovery of the loss of a region or entire provider.</a:t>
            </a:r>
          </a:p>
          <a:p>
            <a:pPr marL="0" indent="0" algn="just">
              <a:buNone/>
            </a:pPr>
            <a:endParaRPr lang="en-US">
              <a:ea typeface="+mj-lt"/>
              <a:cs typeface="+mj-lt"/>
            </a:endParaRPr>
          </a:p>
          <a:p>
            <a:pPr marL="0" indent="0" algn="just">
              <a:buNone/>
            </a:pPr>
            <a:r>
              <a:rPr lang="en-US">
                <a:ea typeface="+mj-lt"/>
                <a:cs typeface="+mj-lt"/>
              </a:rPr>
              <a:t>Terraform is cloud-agnostic and allows a single configuration to be used to manage multiple providers, and to even handle cross-cloud dependencies. This simplifies management and orchestration, helping operators build large-scale multi-cloud infrastructures.</a:t>
            </a:r>
            <a:endParaRPr lang="en-US">
              <a:cs typeface="Calibri Light"/>
            </a:endParaRPr>
          </a:p>
        </p:txBody>
      </p:sp>
      <p:sp>
        <p:nvSpPr>
          <p:cNvPr id="11" name="Text Placeholder 10"/>
          <p:cNvSpPr>
            <a:spLocks noGrp="1"/>
          </p:cNvSpPr>
          <p:nvPr>
            <p:ph type="body" sz="quarter" idx="11"/>
          </p:nvPr>
        </p:nvSpPr>
        <p:spPr/>
        <p:txBody>
          <a:bodyPr vert="horz" wrap="none" lIns="0" tIns="0" rIns="0" bIns="0" rtlCol="0" anchor="t">
            <a:noAutofit/>
          </a:bodyPr>
          <a:lstStyle/>
          <a:p>
            <a:r>
              <a:rPr lang="en-US">
                <a:cs typeface="Calibri"/>
              </a:rPr>
              <a:t>Terraform with Multi-cloud</a:t>
            </a:r>
            <a:endParaRPr lang="en-US"/>
          </a:p>
        </p:txBody>
      </p:sp>
      <p:sp>
        <p:nvSpPr>
          <p:cNvPr id="5" name="Slide Number Placeholder 4">
            <a:extLst>
              <a:ext uri="{FF2B5EF4-FFF2-40B4-BE49-F238E27FC236}">
                <a16:creationId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5</a:t>
            </a:fld>
            <a:endParaRPr lang="en-US"/>
          </a:p>
        </p:txBody>
      </p:sp>
      <p:pic>
        <p:nvPicPr>
          <p:cNvPr id="2" name="Picture 5" descr="A screen shot of a computer&#10;&#10;Description automatically generated">
            <a:extLst>
              <a:ext uri="{FF2B5EF4-FFF2-40B4-BE49-F238E27FC236}">
                <a16:creationId xmlns:a16="http://schemas.microsoft.com/office/drawing/2014/main" id="{45D33FDC-E4D9-4F08-ABF5-E1CE904C2DBE}"/>
              </a:ext>
            </a:extLst>
          </p:cNvPr>
          <p:cNvPicPr>
            <a:picLocks noChangeAspect="1"/>
          </p:cNvPicPr>
          <p:nvPr/>
        </p:nvPicPr>
        <p:blipFill>
          <a:blip r:embed="rId2"/>
          <a:stretch>
            <a:fillRect/>
          </a:stretch>
        </p:blipFill>
        <p:spPr>
          <a:xfrm>
            <a:off x="5025621" y="1014296"/>
            <a:ext cx="3245004" cy="3470352"/>
          </a:xfrm>
          <a:prstGeom prst="rect">
            <a:avLst/>
          </a:prstGeom>
        </p:spPr>
      </p:pic>
    </p:spTree>
    <p:extLst>
      <p:ext uri="{BB962C8B-B14F-4D97-AF65-F5344CB8AC3E}">
        <p14:creationId xmlns:p14="http://schemas.microsoft.com/office/powerpoint/2010/main" val="45426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0023-0329-4AAD-B923-CED9059AB7F9}"/>
              </a:ext>
            </a:extLst>
          </p:cNvPr>
          <p:cNvSpPr>
            <a:spLocks noGrp="1"/>
          </p:cNvSpPr>
          <p:nvPr>
            <p:ph type="title"/>
          </p:nvPr>
        </p:nvSpPr>
        <p:spPr/>
        <p:txBody>
          <a:bodyPr/>
          <a:lstStyle/>
          <a:p>
            <a:r>
              <a:rPr lang="en-US">
                <a:cs typeface="Calibri Light"/>
              </a:rPr>
              <a:t>Terraform and Providers Installation</a:t>
            </a:r>
            <a:endParaRPr lang="en-US"/>
          </a:p>
        </p:txBody>
      </p:sp>
      <p:sp>
        <p:nvSpPr>
          <p:cNvPr id="3" name="Content Placeholder 2">
            <a:extLst>
              <a:ext uri="{FF2B5EF4-FFF2-40B4-BE49-F238E27FC236}">
                <a16:creationId xmlns:a16="http://schemas.microsoft.com/office/drawing/2014/main" id="{1C7B2CED-0AEF-41FE-BE1B-A503033E5CA8}"/>
              </a:ext>
            </a:extLst>
          </p:cNvPr>
          <p:cNvSpPr>
            <a:spLocks noGrp="1"/>
          </p:cNvSpPr>
          <p:nvPr>
            <p:ph sz="quarter" idx="10"/>
          </p:nvPr>
        </p:nvSpPr>
        <p:spPr>
          <a:xfrm>
            <a:off x="357189" y="1251339"/>
            <a:ext cx="3986211" cy="3054350"/>
          </a:xfrm>
        </p:spPr>
        <p:txBody>
          <a:bodyPr vert="horz" lIns="0" tIns="0" rIns="0" bIns="0" rtlCol="0" anchor="t">
            <a:noAutofit/>
          </a:bodyPr>
          <a:lstStyle/>
          <a:p>
            <a:pPr marL="0" indent="0" algn="just">
              <a:buNone/>
            </a:pPr>
            <a:r>
              <a:rPr lang="en-US">
                <a:ea typeface="+mj-lt"/>
                <a:cs typeface="+mj-lt"/>
              </a:rPr>
              <a:t>Providers are </a:t>
            </a:r>
            <a:r>
              <a:rPr lang="en-US" b="1">
                <a:ea typeface="+mj-lt"/>
                <a:cs typeface="+mj-lt"/>
              </a:rPr>
              <a:t>plugins</a:t>
            </a:r>
            <a:r>
              <a:rPr lang="en-US">
                <a:ea typeface="+mj-lt"/>
                <a:cs typeface="+mj-lt"/>
              </a:rPr>
              <a:t>. They are released on a separate rhythm from Terraform itself, and each provider has its own series of version numbers.</a:t>
            </a:r>
          </a:p>
          <a:p>
            <a:pPr marL="0" indent="0" algn="just">
              <a:buNone/>
            </a:pPr>
            <a:r>
              <a:rPr lang="en-US">
                <a:ea typeface="+mj-lt"/>
                <a:cs typeface="+mj-lt"/>
              </a:rPr>
              <a:t>Terraform configurations must declare which providers they require, so that Terraform can install and use them.</a:t>
            </a:r>
            <a:endParaRPr lang="en-US">
              <a:cs typeface="Calibri Light"/>
            </a:endParaRPr>
          </a:p>
          <a:p>
            <a:endParaRPr lang="en-US">
              <a:cs typeface="Calibri Light"/>
            </a:endParaRPr>
          </a:p>
        </p:txBody>
      </p:sp>
      <p:sp>
        <p:nvSpPr>
          <p:cNvPr id="4" name="Text Placeholder 3">
            <a:extLst>
              <a:ext uri="{FF2B5EF4-FFF2-40B4-BE49-F238E27FC236}">
                <a16:creationId xmlns:a16="http://schemas.microsoft.com/office/drawing/2014/main" id="{1ACFA768-B6BA-46FA-8478-A35057A11446}"/>
              </a:ext>
            </a:extLst>
          </p:cNvPr>
          <p:cNvSpPr>
            <a:spLocks noGrp="1"/>
          </p:cNvSpPr>
          <p:nvPr>
            <p:ph type="body" sz="quarter" idx="11"/>
          </p:nvPr>
        </p:nvSpPr>
        <p:spPr>
          <a:xfrm>
            <a:off x="357189" y="943429"/>
            <a:ext cx="3986212" cy="342900"/>
          </a:xfrm>
        </p:spPr>
        <p:txBody>
          <a:bodyPr vert="horz" wrap="none" lIns="0" tIns="0" rIns="0" bIns="0" rtlCol="0" anchor="t">
            <a:noAutofit/>
          </a:bodyPr>
          <a:lstStyle/>
          <a:p>
            <a:r>
              <a:rPr lang="en-US">
                <a:cs typeface="Calibri"/>
              </a:rPr>
              <a:t>What is a provider?</a:t>
            </a:r>
            <a:endParaRPr lang="en-US"/>
          </a:p>
        </p:txBody>
      </p:sp>
      <p:sp>
        <p:nvSpPr>
          <p:cNvPr id="6" name="Text Placeholder 5">
            <a:extLst>
              <a:ext uri="{FF2B5EF4-FFF2-40B4-BE49-F238E27FC236}">
                <a16:creationId xmlns:a16="http://schemas.microsoft.com/office/drawing/2014/main" id="{38B2A6FC-5D6C-4634-99D5-2E9F1908AD29}"/>
              </a:ext>
            </a:extLst>
          </p:cNvPr>
          <p:cNvSpPr>
            <a:spLocks noGrp="1"/>
          </p:cNvSpPr>
          <p:nvPr>
            <p:ph type="body" sz="quarter" idx="13"/>
          </p:nvPr>
        </p:nvSpPr>
        <p:spPr>
          <a:xfrm>
            <a:off x="4792821" y="943429"/>
            <a:ext cx="3993359" cy="342900"/>
          </a:xfrm>
        </p:spPr>
        <p:txBody>
          <a:bodyPr vert="horz" wrap="none" lIns="0" tIns="0" rIns="0" bIns="0" rtlCol="0" anchor="t">
            <a:noAutofit/>
          </a:bodyPr>
          <a:lstStyle/>
          <a:p>
            <a:r>
              <a:rPr lang="en-US" dirty="0">
                <a:cs typeface="Calibri"/>
              </a:rPr>
              <a:t>Supported providers (And many more)</a:t>
            </a:r>
            <a:endParaRPr lang="en-US" dirty="0"/>
          </a:p>
        </p:txBody>
      </p:sp>
      <p:sp>
        <p:nvSpPr>
          <p:cNvPr id="7" name="Slide Number Placeholder 6">
            <a:extLst>
              <a:ext uri="{FF2B5EF4-FFF2-40B4-BE49-F238E27FC236}">
                <a16:creationId xmlns:a16="http://schemas.microsoft.com/office/drawing/2014/main" id="{CACFC783-EB1B-4623-BCDD-58BA9DAF065D}"/>
              </a:ext>
            </a:extLst>
          </p:cNvPr>
          <p:cNvSpPr>
            <a:spLocks noGrp="1"/>
          </p:cNvSpPr>
          <p:nvPr>
            <p:ph type="sldNum" sz="quarter" idx="4"/>
          </p:nvPr>
        </p:nvSpPr>
        <p:spPr/>
        <p:txBody>
          <a:bodyPr/>
          <a:lstStyle/>
          <a:p>
            <a:fld id="{3A707DD9-E92B-45E8-BE0A-E6B2EDF345EB}" type="slidenum">
              <a:rPr lang="en-US" smtClean="0"/>
              <a:pPr/>
              <a:t>6</a:t>
            </a:fld>
            <a:endParaRPr lang="en-US"/>
          </a:p>
        </p:txBody>
      </p:sp>
      <p:pic>
        <p:nvPicPr>
          <p:cNvPr id="10" name="Picture 10" descr="Text&#10;&#10;Description automatically generated">
            <a:extLst>
              <a:ext uri="{FF2B5EF4-FFF2-40B4-BE49-F238E27FC236}">
                <a16:creationId xmlns:a16="http://schemas.microsoft.com/office/drawing/2014/main" id="{E596ADEF-A809-454C-9154-083BB947377A}"/>
              </a:ext>
            </a:extLst>
          </p:cNvPr>
          <p:cNvPicPr>
            <a:picLocks noGrp="1" noChangeAspect="1"/>
          </p:cNvPicPr>
          <p:nvPr>
            <p:ph sz="quarter" idx="12"/>
          </p:nvPr>
        </p:nvPicPr>
        <p:blipFill>
          <a:blip r:embed="rId2"/>
          <a:stretch>
            <a:fillRect/>
          </a:stretch>
        </p:blipFill>
        <p:spPr>
          <a:xfrm>
            <a:off x="359932" y="2443000"/>
            <a:ext cx="2976466" cy="2245567"/>
          </a:xfrm>
        </p:spPr>
      </p:pic>
      <p:pic>
        <p:nvPicPr>
          <p:cNvPr id="11" name="Picture 12">
            <a:extLst>
              <a:ext uri="{FF2B5EF4-FFF2-40B4-BE49-F238E27FC236}">
                <a16:creationId xmlns:a16="http://schemas.microsoft.com/office/drawing/2014/main" id="{02E49F02-1512-4FDA-972E-E6C0ED2906E3}"/>
              </a:ext>
            </a:extLst>
          </p:cNvPr>
          <p:cNvPicPr>
            <a:picLocks noChangeAspect="1"/>
          </p:cNvPicPr>
          <p:nvPr/>
        </p:nvPicPr>
        <p:blipFill>
          <a:blip r:embed="rId3"/>
          <a:stretch>
            <a:fillRect/>
          </a:stretch>
        </p:blipFill>
        <p:spPr>
          <a:xfrm>
            <a:off x="5144277" y="1249978"/>
            <a:ext cx="3287485" cy="3444422"/>
          </a:xfrm>
          <a:prstGeom prst="rect">
            <a:avLst/>
          </a:prstGeom>
        </p:spPr>
      </p:pic>
    </p:spTree>
    <p:extLst>
      <p:ext uri="{BB962C8B-B14F-4D97-AF65-F5344CB8AC3E}">
        <p14:creationId xmlns:p14="http://schemas.microsoft.com/office/powerpoint/2010/main" val="69657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0023-0329-4AAD-B923-CED9059AB7F9}"/>
              </a:ext>
            </a:extLst>
          </p:cNvPr>
          <p:cNvSpPr>
            <a:spLocks noGrp="1"/>
          </p:cNvSpPr>
          <p:nvPr>
            <p:ph type="title"/>
          </p:nvPr>
        </p:nvSpPr>
        <p:spPr/>
        <p:txBody>
          <a:bodyPr/>
          <a:lstStyle/>
          <a:p>
            <a:r>
              <a:rPr lang="en-US">
                <a:cs typeface="Calibri Light"/>
              </a:rPr>
              <a:t>Community Providers</a:t>
            </a:r>
            <a:endParaRPr lang="en-US"/>
          </a:p>
        </p:txBody>
      </p:sp>
      <p:sp>
        <p:nvSpPr>
          <p:cNvPr id="3" name="Content Placeholder 2">
            <a:extLst>
              <a:ext uri="{FF2B5EF4-FFF2-40B4-BE49-F238E27FC236}">
                <a16:creationId xmlns:a16="http://schemas.microsoft.com/office/drawing/2014/main" id="{1C7B2CED-0AEF-41FE-BE1B-A503033E5CA8}"/>
              </a:ext>
            </a:extLst>
          </p:cNvPr>
          <p:cNvSpPr>
            <a:spLocks noGrp="1"/>
          </p:cNvSpPr>
          <p:nvPr>
            <p:ph sz="quarter" idx="10"/>
          </p:nvPr>
        </p:nvSpPr>
        <p:spPr/>
        <p:txBody>
          <a:bodyPr vert="horz" lIns="0" tIns="0" rIns="0" bIns="0" rtlCol="0" anchor="t">
            <a:noAutofit/>
          </a:bodyPr>
          <a:lstStyle/>
          <a:p>
            <a:pPr marL="0" indent="0" algn="just">
              <a:buNone/>
            </a:pPr>
            <a:endParaRPr lang="en-US">
              <a:cs typeface="Calibri Light"/>
            </a:endParaRPr>
          </a:p>
          <a:p>
            <a:endParaRPr lang="en-US">
              <a:cs typeface="Calibri Light"/>
            </a:endParaRPr>
          </a:p>
        </p:txBody>
      </p:sp>
      <p:sp>
        <p:nvSpPr>
          <p:cNvPr id="7" name="Slide Number Placeholder 6">
            <a:extLst>
              <a:ext uri="{FF2B5EF4-FFF2-40B4-BE49-F238E27FC236}">
                <a16:creationId xmlns:a16="http://schemas.microsoft.com/office/drawing/2014/main" id="{CACFC783-EB1B-4623-BCDD-58BA9DAF065D}"/>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15" name="TextBox 14">
            <a:extLst>
              <a:ext uri="{FF2B5EF4-FFF2-40B4-BE49-F238E27FC236}">
                <a16:creationId xmlns:a16="http://schemas.microsoft.com/office/drawing/2014/main" id="{525E6084-725D-476E-AAAC-3CB94803EE43}"/>
              </a:ext>
            </a:extLst>
          </p:cNvPr>
          <p:cNvSpPr txBox="1"/>
          <p:nvPr/>
        </p:nvSpPr>
        <p:spPr>
          <a:xfrm>
            <a:off x="309283" y="924485"/>
            <a:ext cx="4799136"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ea typeface="+mn-lt"/>
                <a:cs typeface="+mn-lt"/>
              </a:rPr>
              <a:t>Third-party providers are built by the community of Terraform users and vendors. These providers are not tested nor officially maintained by </a:t>
            </a:r>
            <a:r>
              <a:rPr lang="en-US" sz="1100" err="1">
                <a:latin typeface="Calibri Light"/>
                <a:ea typeface="+mn-lt"/>
                <a:cs typeface="+mn-lt"/>
              </a:rPr>
              <a:t>HashiCorp</a:t>
            </a:r>
            <a:r>
              <a:rPr lang="en-US" sz="1100">
                <a:latin typeface="Calibri Light"/>
                <a:ea typeface="+mn-lt"/>
                <a:cs typeface="+mn-lt"/>
              </a:rPr>
              <a:t>.</a:t>
            </a:r>
            <a:endParaRPr lang="en-US">
              <a:latin typeface="Calibri Light"/>
              <a:ea typeface="+mn-lt"/>
              <a:cs typeface="+mn-lt"/>
            </a:endParaRPr>
          </a:p>
          <a:p>
            <a:endParaRPr lang="en-US" sz="1100">
              <a:latin typeface="Calibri Light"/>
              <a:cs typeface="Calibri Light"/>
            </a:endParaRPr>
          </a:p>
          <a:p>
            <a:r>
              <a:rPr lang="en-US" sz="1100">
                <a:latin typeface="Calibri Light"/>
                <a:cs typeface="Calibri Light"/>
              </a:rPr>
              <a:t>*Terraform cannot download providers that are not distributed by </a:t>
            </a:r>
            <a:r>
              <a:rPr lang="en-US" sz="1100" err="1">
                <a:latin typeface="Calibri Light"/>
                <a:cs typeface="Calibri Light"/>
              </a:rPr>
              <a:t>HashiCorp</a:t>
            </a:r>
            <a:r>
              <a:rPr lang="en-US" sz="1100">
                <a:latin typeface="Calibri Light"/>
                <a:cs typeface="Calibri Light"/>
              </a:rPr>
              <a:t> (3rd party).</a:t>
            </a:r>
          </a:p>
          <a:p>
            <a:endParaRPr lang="en-US" sz="1100">
              <a:latin typeface="Calibri Light"/>
              <a:cs typeface="Calibri Light"/>
            </a:endParaRPr>
          </a:p>
          <a:p>
            <a:r>
              <a:rPr lang="en-US" sz="1100" b="1">
                <a:latin typeface="Calibri Light"/>
                <a:cs typeface="Calibri Light"/>
              </a:rPr>
              <a:t>Use Cases:</a:t>
            </a:r>
            <a:br>
              <a:rPr lang="en-US" sz="1100">
                <a:latin typeface="Calibri Light"/>
                <a:cs typeface="Calibri Light"/>
              </a:rPr>
            </a:br>
            <a:endParaRPr lang="en-US" sz="1100">
              <a:latin typeface="Calibri Light"/>
              <a:cs typeface="Calibri Light"/>
            </a:endParaRPr>
          </a:p>
          <a:p>
            <a:pPr marL="171450" indent="-171450">
              <a:buFont typeface="Arial"/>
              <a:buChar char="•"/>
            </a:pPr>
            <a:r>
              <a:rPr lang="en-US" sz="1100">
                <a:latin typeface="Calibri Light"/>
                <a:cs typeface="Calibri Light"/>
              </a:rPr>
              <a:t>Official provider does not support specific functionality</a:t>
            </a:r>
          </a:p>
          <a:p>
            <a:pPr marL="171450" indent="-171450">
              <a:buFont typeface="Arial"/>
              <a:buChar char="•"/>
            </a:pPr>
            <a:r>
              <a:rPr lang="en-US" sz="1100">
                <a:latin typeface="Calibri Light"/>
                <a:cs typeface="Calibri Light"/>
              </a:rPr>
              <a:t>Some organization might have proprietary platforms for which they want to use Terraform</a:t>
            </a:r>
          </a:p>
          <a:p>
            <a:pPr marL="171450" indent="-171450">
              <a:buFont typeface="Arial"/>
              <a:buChar char="•"/>
            </a:pPr>
            <a:endParaRPr lang="en-US" sz="1100">
              <a:latin typeface="Calibri Light"/>
              <a:cs typeface="Calibri Light"/>
            </a:endParaRPr>
          </a:p>
          <a:p>
            <a:r>
              <a:rPr lang="en-US" sz="1100">
                <a:latin typeface="Calibri Light"/>
                <a:cs typeface="Calibri Light"/>
              </a:rPr>
              <a:t>Third-party providers must be manually installed by placing plugin executables in the user plugins directory.</a:t>
            </a:r>
          </a:p>
        </p:txBody>
      </p:sp>
      <p:graphicFrame>
        <p:nvGraphicFramePr>
          <p:cNvPr id="17" name="Table 17">
            <a:extLst>
              <a:ext uri="{FF2B5EF4-FFF2-40B4-BE49-F238E27FC236}">
                <a16:creationId xmlns:a16="http://schemas.microsoft.com/office/drawing/2014/main" id="{BAE6B0E9-6579-4503-AF37-86371652B890}"/>
              </a:ext>
            </a:extLst>
          </p:cNvPr>
          <p:cNvGraphicFramePr>
            <a:graphicFrameLocks noGrp="1"/>
          </p:cNvGraphicFramePr>
          <p:nvPr>
            <p:extLst>
              <p:ext uri="{D42A27DB-BD31-4B8C-83A1-F6EECF244321}">
                <p14:modId xmlns:p14="http://schemas.microsoft.com/office/powerpoint/2010/main" val="3853717285"/>
              </p:ext>
            </p:extLst>
          </p:nvPr>
        </p:nvGraphicFramePr>
        <p:xfrm>
          <a:off x="342122" y="3502866"/>
          <a:ext cx="5523496" cy="1134547"/>
        </p:xfrm>
        <a:graphic>
          <a:graphicData uri="http://schemas.openxmlformats.org/drawingml/2006/table">
            <a:tbl>
              <a:tblPr firstRow="1" bandRow="1">
                <a:tableStyleId>{5C22544A-7EE6-4342-B048-85BDC9FD1C3A}</a:tableStyleId>
              </a:tblPr>
              <a:tblGrid>
                <a:gridCol w="2761748">
                  <a:extLst>
                    <a:ext uri="{9D8B030D-6E8A-4147-A177-3AD203B41FA5}">
                      <a16:colId xmlns:a16="http://schemas.microsoft.com/office/drawing/2014/main" val="2370088524"/>
                    </a:ext>
                  </a:extLst>
                </a:gridCol>
                <a:gridCol w="2761748">
                  <a:extLst>
                    <a:ext uri="{9D8B030D-6E8A-4147-A177-3AD203B41FA5}">
                      <a16:colId xmlns:a16="http://schemas.microsoft.com/office/drawing/2014/main" val="29517268"/>
                    </a:ext>
                  </a:extLst>
                </a:gridCol>
              </a:tblGrid>
              <a:tr h="392867">
                <a:tc>
                  <a:txBody>
                    <a:bodyPr/>
                    <a:lstStyle/>
                    <a:p>
                      <a:r>
                        <a:rPr lang="en-US" sz="1400" dirty="0"/>
                        <a:t>Operating System</a:t>
                      </a:r>
                    </a:p>
                  </a:txBody>
                  <a:tcPr/>
                </a:tc>
                <a:tc>
                  <a:txBody>
                    <a:bodyPr/>
                    <a:lstStyle/>
                    <a:p>
                      <a:r>
                        <a:rPr lang="en-US" sz="1400" dirty="0"/>
                        <a:t>User plugins </a:t>
                      </a:r>
                      <a:r>
                        <a:rPr lang="en-US" sz="1400" dirty="0" err="1"/>
                        <a:t>dir</a:t>
                      </a:r>
                    </a:p>
                  </a:txBody>
                  <a:tcPr/>
                </a:tc>
                <a:extLst>
                  <a:ext uri="{0D108BD9-81ED-4DB2-BD59-A6C34878D82A}">
                    <a16:rowId xmlns:a16="http://schemas.microsoft.com/office/drawing/2014/main" val="15123619"/>
                  </a:ext>
                </a:extLst>
              </a:tr>
              <a:tr h="370840">
                <a:tc>
                  <a:txBody>
                    <a:bodyPr/>
                    <a:lstStyle/>
                    <a:p>
                      <a:r>
                        <a:rPr lang="en-US" sz="1400" dirty="0"/>
                        <a:t>Windows</a:t>
                      </a:r>
                    </a:p>
                  </a:txBody>
                  <a:tcPr/>
                </a:tc>
                <a:tc>
                  <a:txBody>
                    <a:bodyPr/>
                    <a:lstStyle/>
                    <a:p>
                      <a:r>
                        <a:rPr lang="en-US" sz="1400" dirty="0"/>
                        <a:t>%APPDATA%\</a:t>
                      </a:r>
                      <a:r>
                        <a:rPr lang="en-US" sz="1400" dirty="0" err="1"/>
                        <a:t>terraform.d</a:t>
                      </a:r>
                      <a:r>
                        <a:rPr lang="en-US" sz="1400" dirty="0"/>
                        <a:t>\plugins</a:t>
                      </a:r>
                    </a:p>
                  </a:txBody>
                  <a:tcPr/>
                </a:tc>
                <a:extLst>
                  <a:ext uri="{0D108BD9-81ED-4DB2-BD59-A6C34878D82A}">
                    <a16:rowId xmlns:a16="http://schemas.microsoft.com/office/drawing/2014/main" val="3064153861"/>
                  </a:ext>
                </a:extLst>
              </a:tr>
              <a:tr h="370840">
                <a:tc>
                  <a:txBody>
                    <a:bodyPr/>
                    <a:lstStyle/>
                    <a:p>
                      <a:r>
                        <a:rPr lang="en-US" sz="1400" dirty="0"/>
                        <a:t>Other OS</a:t>
                      </a:r>
                    </a:p>
                  </a:txBody>
                  <a:tcPr/>
                </a:tc>
                <a:tc>
                  <a:txBody>
                    <a:bodyPr/>
                    <a:lstStyle/>
                    <a:p>
                      <a:r>
                        <a:rPr lang="en-US" sz="1400" dirty="0"/>
                        <a:t>~/.</a:t>
                      </a:r>
                      <a:r>
                        <a:rPr lang="en-US" sz="1400" dirty="0" err="1"/>
                        <a:t>terraform.d</a:t>
                      </a:r>
                      <a:r>
                        <a:rPr lang="en-US" sz="1400" dirty="0"/>
                        <a:t>/plugins</a:t>
                      </a:r>
                    </a:p>
                  </a:txBody>
                  <a:tcPr/>
                </a:tc>
                <a:extLst>
                  <a:ext uri="{0D108BD9-81ED-4DB2-BD59-A6C34878D82A}">
                    <a16:rowId xmlns:a16="http://schemas.microsoft.com/office/drawing/2014/main" val="1664388405"/>
                  </a:ext>
                </a:extLst>
              </a:tr>
            </a:tbl>
          </a:graphicData>
        </a:graphic>
      </p:graphicFrame>
    </p:spTree>
    <p:extLst>
      <p:ext uri="{BB962C8B-B14F-4D97-AF65-F5344CB8AC3E}">
        <p14:creationId xmlns:p14="http://schemas.microsoft.com/office/powerpoint/2010/main" val="60418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Text&#10;&#10;Description automatically generated">
            <a:extLst>
              <a:ext uri="{FF2B5EF4-FFF2-40B4-BE49-F238E27FC236}">
                <a16:creationId xmlns:a16="http://schemas.microsoft.com/office/drawing/2014/main" id="{C068B346-4349-4B7D-BDFE-ADC2CEDAAD77}"/>
              </a:ext>
            </a:extLst>
          </p:cNvPr>
          <p:cNvPicPr>
            <a:picLocks noChangeAspect="1"/>
          </p:cNvPicPr>
          <p:nvPr/>
        </p:nvPicPr>
        <p:blipFill>
          <a:blip r:embed="rId2"/>
          <a:stretch>
            <a:fillRect/>
          </a:stretch>
        </p:blipFill>
        <p:spPr>
          <a:xfrm>
            <a:off x="2597797" y="1594448"/>
            <a:ext cx="2743200" cy="1418095"/>
          </a:xfrm>
          <a:prstGeom prst="rect">
            <a:avLst/>
          </a:prstGeom>
        </p:spPr>
      </p:pic>
      <p:sp>
        <p:nvSpPr>
          <p:cNvPr id="2" name="Title 1">
            <a:extLst>
              <a:ext uri="{FF2B5EF4-FFF2-40B4-BE49-F238E27FC236}">
                <a16:creationId xmlns:a16="http://schemas.microsoft.com/office/drawing/2014/main" id="{CB2C75F4-9E85-471E-8454-4719655C4571}"/>
              </a:ext>
            </a:extLst>
          </p:cNvPr>
          <p:cNvSpPr>
            <a:spLocks noGrp="1"/>
          </p:cNvSpPr>
          <p:nvPr>
            <p:ph type="title"/>
          </p:nvPr>
        </p:nvSpPr>
        <p:spPr/>
        <p:txBody>
          <a:bodyPr/>
          <a:lstStyle/>
          <a:p>
            <a:r>
              <a:rPr lang="en-US">
                <a:cs typeface="Calibri Light"/>
              </a:rPr>
              <a:t>Configuration file</a:t>
            </a:r>
          </a:p>
        </p:txBody>
      </p:sp>
      <p:sp>
        <p:nvSpPr>
          <p:cNvPr id="5" name="Slide Number Placeholder 4">
            <a:extLst>
              <a:ext uri="{FF2B5EF4-FFF2-40B4-BE49-F238E27FC236}">
                <a16:creationId xmlns:a16="http://schemas.microsoft.com/office/drawing/2014/main" id="{84BDA5DD-780B-4609-9855-9B432813CBCA}"/>
              </a:ext>
            </a:extLst>
          </p:cNvPr>
          <p:cNvSpPr>
            <a:spLocks noGrp="1"/>
          </p:cNvSpPr>
          <p:nvPr>
            <p:ph type="sldNum" sz="quarter" idx="4"/>
          </p:nvPr>
        </p:nvSpPr>
        <p:spPr/>
        <p:txBody>
          <a:bodyPr/>
          <a:lstStyle/>
          <a:p>
            <a:fld id="{3A707DD9-E92B-45E8-BE0A-E6B2EDF345EB}" type="slidenum">
              <a:rPr lang="en-US" smtClean="0"/>
              <a:pPr/>
              <a:t>8</a:t>
            </a:fld>
            <a:endParaRPr lang="en-US"/>
          </a:p>
        </p:txBody>
      </p:sp>
      <p:cxnSp>
        <p:nvCxnSpPr>
          <p:cNvPr id="8" name="Straight Arrow Connector 7">
            <a:extLst>
              <a:ext uri="{FF2B5EF4-FFF2-40B4-BE49-F238E27FC236}">
                <a16:creationId xmlns:a16="http://schemas.microsoft.com/office/drawing/2014/main" id="{65FCC600-D8D6-4DAF-B591-374D6E20E048}"/>
              </a:ext>
            </a:extLst>
          </p:cNvPr>
          <p:cNvCxnSpPr/>
          <p:nvPr/>
        </p:nvCxnSpPr>
        <p:spPr>
          <a:xfrm flipH="1">
            <a:off x="5121032" y="1382359"/>
            <a:ext cx="1834332" cy="31962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7CBF16E-ACE7-4A20-8B17-9C34ED312370}"/>
              </a:ext>
            </a:extLst>
          </p:cNvPr>
          <p:cNvCxnSpPr>
            <a:cxnSpLocks/>
          </p:cNvCxnSpPr>
          <p:nvPr/>
        </p:nvCxnSpPr>
        <p:spPr>
          <a:xfrm flipV="1">
            <a:off x="1984528" y="1869245"/>
            <a:ext cx="800100" cy="21515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87F8F77-9490-4E88-9934-EA1575A556B9}"/>
              </a:ext>
            </a:extLst>
          </p:cNvPr>
          <p:cNvCxnSpPr>
            <a:cxnSpLocks/>
          </p:cNvCxnSpPr>
          <p:nvPr/>
        </p:nvCxnSpPr>
        <p:spPr>
          <a:xfrm>
            <a:off x="1739828" y="1208874"/>
            <a:ext cx="1500535" cy="4606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3375C23-EF19-49AF-B724-2B2D24789858}"/>
              </a:ext>
            </a:extLst>
          </p:cNvPr>
          <p:cNvCxnSpPr>
            <a:cxnSpLocks/>
          </p:cNvCxnSpPr>
          <p:nvPr/>
        </p:nvCxnSpPr>
        <p:spPr>
          <a:xfrm flipH="1" flipV="1">
            <a:off x="4945717" y="1884476"/>
            <a:ext cx="916823" cy="512359"/>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8BD9B41-3DD1-49B8-B216-BE33D2FBFC96}"/>
              </a:ext>
            </a:extLst>
          </p:cNvPr>
          <p:cNvCxnSpPr>
            <a:cxnSpLocks/>
          </p:cNvCxnSpPr>
          <p:nvPr/>
        </p:nvCxnSpPr>
        <p:spPr>
          <a:xfrm flipH="1">
            <a:off x="4594766" y="802123"/>
            <a:ext cx="1932534" cy="82571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74C3CA77-66D8-4473-A0A2-1EBE7E573CDC}"/>
              </a:ext>
            </a:extLst>
          </p:cNvPr>
          <p:cNvCxnSpPr/>
          <p:nvPr/>
        </p:nvCxnSpPr>
        <p:spPr>
          <a:xfrm flipV="1">
            <a:off x="1790345" y="2303461"/>
            <a:ext cx="907677" cy="342900"/>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1229551-F784-4461-8564-E70EB769A6AA}"/>
              </a:ext>
            </a:extLst>
          </p:cNvPr>
          <p:cNvCxnSpPr>
            <a:cxnSpLocks/>
          </p:cNvCxnSpPr>
          <p:nvPr/>
        </p:nvCxnSpPr>
        <p:spPr>
          <a:xfrm>
            <a:off x="1790344" y="2650247"/>
            <a:ext cx="907678" cy="60513"/>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B7259C0-58D0-4C3F-8AA0-54CDE270E604}"/>
              </a:ext>
            </a:extLst>
          </p:cNvPr>
          <p:cNvSpPr txBox="1"/>
          <p:nvPr/>
        </p:nvSpPr>
        <p:spPr>
          <a:xfrm>
            <a:off x="1030381" y="1995208"/>
            <a:ext cx="77993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Calibri Light"/>
                <a:cs typeface="Calibri Light"/>
              </a:rPr>
              <a:t>Argument</a:t>
            </a:r>
          </a:p>
        </p:txBody>
      </p:sp>
      <p:sp>
        <p:nvSpPr>
          <p:cNvPr id="16" name="TextBox 15">
            <a:extLst>
              <a:ext uri="{FF2B5EF4-FFF2-40B4-BE49-F238E27FC236}">
                <a16:creationId xmlns:a16="http://schemas.microsoft.com/office/drawing/2014/main" id="{8546D531-477B-46A2-B55E-C3F61481E3F6}"/>
              </a:ext>
            </a:extLst>
          </p:cNvPr>
          <p:cNvSpPr txBox="1"/>
          <p:nvPr/>
        </p:nvSpPr>
        <p:spPr>
          <a:xfrm>
            <a:off x="5887010" y="2284320"/>
            <a:ext cx="122368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cs typeface="Calibri Light"/>
              </a:rPr>
              <a:t>Argument Value</a:t>
            </a:r>
          </a:p>
        </p:txBody>
      </p:sp>
      <p:sp>
        <p:nvSpPr>
          <p:cNvPr id="17" name="TextBox 16">
            <a:extLst>
              <a:ext uri="{FF2B5EF4-FFF2-40B4-BE49-F238E27FC236}">
                <a16:creationId xmlns:a16="http://schemas.microsoft.com/office/drawing/2014/main" id="{1FB4C989-7B0E-490C-A4C4-694F25F3E41F}"/>
              </a:ext>
            </a:extLst>
          </p:cNvPr>
          <p:cNvSpPr txBox="1"/>
          <p:nvPr/>
        </p:nvSpPr>
        <p:spPr>
          <a:xfrm>
            <a:off x="6918271" y="1108022"/>
            <a:ext cx="122368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cs typeface="Calibri Light"/>
              </a:rPr>
              <a:t>Resource Name</a:t>
            </a:r>
          </a:p>
        </p:txBody>
      </p:sp>
      <p:sp>
        <p:nvSpPr>
          <p:cNvPr id="18" name="TextBox 17">
            <a:extLst>
              <a:ext uri="{FF2B5EF4-FFF2-40B4-BE49-F238E27FC236}">
                <a16:creationId xmlns:a16="http://schemas.microsoft.com/office/drawing/2014/main" id="{A238BF85-3AD9-49D4-A3A1-7C8EC5CF60B4}"/>
              </a:ext>
            </a:extLst>
          </p:cNvPr>
          <p:cNvSpPr txBox="1"/>
          <p:nvPr/>
        </p:nvSpPr>
        <p:spPr>
          <a:xfrm>
            <a:off x="6502281" y="654847"/>
            <a:ext cx="122368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cs typeface="Calibri Light"/>
              </a:rPr>
              <a:t>Resource Type</a:t>
            </a:r>
          </a:p>
        </p:txBody>
      </p:sp>
      <p:sp>
        <p:nvSpPr>
          <p:cNvPr id="19" name="TextBox 18">
            <a:extLst>
              <a:ext uri="{FF2B5EF4-FFF2-40B4-BE49-F238E27FC236}">
                <a16:creationId xmlns:a16="http://schemas.microsoft.com/office/drawing/2014/main" id="{DA79B424-7882-44BF-A478-092828BCAE59}"/>
              </a:ext>
            </a:extLst>
          </p:cNvPr>
          <p:cNvSpPr txBox="1"/>
          <p:nvPr/>
        </p:nvSpPr>
        <p:spPr>
          <a:xfrm>
            <a:off x="714376" y="2519140"/>
            <a:ext cx="109593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alibri Light"/>
                <a:cs typeface="Calibri Light"/>
              </a:rPr>
              <a:t>Block Argument</a:t>
            </a:r>
            <a:endParaRPr lang="en-US"/>
          </a:p>
        </p:txBody>
      </p:sp>
      <p:sp>
        <p:nvSpPr>
          <p:cNvPr id="20" name="TextBox 19">
            <a:extLst>
              <a:ext uri="{FF2B5EF4-FFF2-40B4-BE49-F238E27FC236}">
                <a16:creationId xmlns:a16="http://schemas.microsoft.com/office/drawing/2014/main" id="{EA406B8D-0246-4750-AB5B-CFDBA641B70B}"/>
              </a:ext>
            </a:extLst>
          </p:cNvPr>
          <p:cNvSpPr txBox="1"/>
          <p:nvPr/>
        </p:nvSpPr>
        <p:spPr>
          <a:xfrm>
            <a:off x="976593" y="1060637"/>
            <a:ext cx="77993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latin typeface="Calibri Light"/>
                <a:cs typeface="Calibri Light"/>
              </a:rPr>
              <a:t>Resource</a:t>
            </a:r>
            <a:endParaRPr lang="en-US"/>
          </a:p>
        </p:txBody>
      </p:sp>
    </p:spTree>
    <p:extLst>
      <p:ext uri="{BB962C8B-B14F-4D97-AF65-F5344CB8AC3E}">
        <p14:creationId xmlns:p14="http://schemas.microsoft.com/office/powerpoint/2010/main" val="19681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7159-1419-439A-8824-6BDAC4AD644B}"/>
              </a:ext>
            </a:extLst>
          </p:cNvPr>
          <p:cNvSpPr>
            <a:spLocks noGrp="1"/>
          </p:cNvSpPr>
          <p:nvPr>
            <p:ph type="title"/>
          </p:nvPr>
        </p:nvSpPr>
        <p:spPr/>
        <p:txBody>
          <a:bodyPr/>
          <a:lstStyle/>
          <a:p>
            <a:r>
              <a:rPr lang="en-US">
                <a:cs typeface="Calibri Light"/>
              </a:rPr>
              <a:t>Terraform Plan</a:t>
            </a:r>
            <a:endParaRPr lang="en-US"/>
          </a:p>
        </p:txBody>
      </p:sp>
      <p:sp>
        <p:nvSpPr>
          <p:cNvPr id="3" name="Content Placeholder 2">
            <a:extLst>
              <a:ext uri="{FF2B5EF4-FFF2-40B4-BE49-F238E27FC236}">
                <a16:creationId xmlns:a16="http://schemas.microsoft.com/office/drawing/2014/main" id="{78F57892-1B56-4F33-B664-03153BF5347C}"/>
              </a:ext>
            </a:extLst>
          </p:cNvPr>
          <p:cNvSpPr>
            <a:spLocks noGrp="1"/>
          </p:cNvSpPr>
          <p:nvPr>
            <p:ph sz="quarter" idx="10"/>
          </p:nvPr>
        </p:nvSpPr>
        <p:spPr/>
        <p:txBody>
          <a:bodyPr vert="horz" lIns="0" tIns="0" rIns="0" bIns="0" rtlCol="0" anchor="t">
            <a:noAutofit/>
          </a:bodyPr>
          <a:lstStyle/>
          <a:p>
            <a:pPr marL="0" indent="0">
              <a:buNone/>
            </a:pPr>
            <a:r>
              <a:rPr lang="en-US" dirty="0">
                <a:cs typeface="Calibri Light"/>
              </a:rPr>
              <a:t>The </a:t>
            </a:r>
            <a:r>
              <a:rPr lang="en-US" dirty="0">
                <a:latin typeface="Consolas"/>
              </a:rPr>
              <a:t>terraform plan</a:t>
            </a:r>
            <a:r>
              <a:rPr lang="en-US" dirty="0">
                <a:cs typeface="Calibri Light"/>
              </a:rPr>
              <a:t> command is used to create an execution plan of the infrastructure you've defined. Terraform performs a refresh, unless explicitly disabled, and then determines what actions are necessary to achieve the desired state that is specified in the configuration files.</a:t>
            </a:r>
            <a:endParaRPr lang="en-US" dirty="0">
              <a:ea typeface="+mj-lt"/>
              <a:cs typeface="+mj-lt"/>
            </a:endParaRPr>
          </a:p>
          <a:p>
            <a:pPr marL="0" indent="0">
              <a:buNone/>
            </a:pPr>
            <a:endParaRPr lang="en-US">
              <a:ea typeface="+mj-lt"/>
              <a:cs typeface="+mj-lt"/>
            </a:endParaRPr>
          </a:p>
          <a:p>
            <a:pPr marL="0" indent="0">
              <a:buNone/>
            </a:pPr>
            <a:r>
              <a:rPr lang="en-US" b="1" dirty="0">
                <a:cs typeface="Calibri Light"/>
              </a:rPr>
              <a:t>Common flags:</a:t>
            </a:r>
            <a:endParaRPr lang="en-US" dirty="0">
              <a:ea typeface="+mj-lt"/>
              <a:cs typeface="+mj-lt"/>
            </a:endParaRPr>
          </a:p>
          <a:p>
            <a:r>
              <a:rPr lang="en-US" dirty="0">
                <a:cs typeface="Calibri Light"/>
              </a:rPr>
              <a:t>-out=path</a:t>
            </a:r>
            <a:endParaRPr lang="en-US" dirty="0">
              <a:ea typeface="+mj-lt"/>
              <a:cs typeface="+mj-lt"/>
            </a:endParaRPr>
          </a:p>
          <a:p>
            <a:r>
              <a:rPr lang="en-US" dirty="0">
                <a:cs typeface="Calibri Light"/>
              </a:rPr>
              <a:t>-refresh=true</a:t>
            </a:r>
            <a:endParaRPr lang="en-US" dirty="0">
              <a:ea typeface="+mj-lt"/>
              <a:cs typeface="+mj-lt"/>
            </a:endParaRPr>
          </a:p>
          <a:p>
            <a:r>
              <a:rPr lang="en-US" dirty="0">
                <a:cs typeface="Calibri Light"/>
              </a:rPr>
              <a:t>-var-file=foo</a:t>
            </a:r>
            <a:endParaRPr lang="en-US" dirty="0">
              <a:ea typeface="+mj-lt"/>
              <a:cs typeface="+mj-lt"/>
            </a:endParaRPr>
          </a:p>
          <a:p>
            <a:r>
              <a:rPr lang="en-US" dirty="0">
                <a:cs typeface="Calibri Light"/>
              </a:rPr>
              <a:t>-var 'foo=bar'</a:t>
            </a:r>
            <a:endParaRPr lang="en-US" dirty="0">
              <a:ea typeface="+mj-lt"/>
              <a:cs typeface="+mj-lt"/>
            </a:endParaRPr>
          </a:p>
          <a:p>
            <a:r>
              <a:rPr lang="en-US" dirty="0">
                <a:cs typeface="Calibri Light"/>
              </a:rPr>
              <a:t>-target=resource</a:t>
            </a:r>
            <a:endParaRPr lang="en-US" dirty="0"/>
          </a:p>
        </p:txBody>
      </p:sp>
      <p:sp>
        <p:nvSpPr>
          <p:cNvPr id="5" name="Slide Number Placeholder 4">
            <a:extLst>
              <a:ext uri="{FF2B5EF4-FFF2-40B4-BE49-F238E27FC236}">
                <a16:creationId xmlns:a16="http://schemas.microsoft.com/office/drawing/2014/main" id="{AE4829FD-627F-4EC4-A595-0582673C7A21}"/>
              </a:ext>
            </a:extLst>
          </p:cNvPr>
          <p:cNvSpPr>
            <a:spLocks noGrp="1"/>
          </p:cNvSpPr>
          <p:nvPr>
            <p:ph type="sldNum" sz="quarter" idx="4"/>
          </p:nvPr>
        </p:nvSpPr>
        <p:spPr/>
        <p:txBody>
          <a:bodyPr/>
          <a:lstStyle/>
          <a:p>
            <a:fld id="{3A707DD9-E92B-45E8-BE0A-E6B2EDF345EB}" type="slidenum">
              <a:rPr lang="en-US" smtClean="0"/>
              <a:pPr/>
              <a:t>9</a:t>
            </a:fld>
            <a:endParaRPr lang="en-US"/>
          </a:p>
        </p:txBody>
      </p:sp>
      <p:pic>
        <p:nvPicPr>
          <p:cNvPr id="6" name="Picture 6" descr="Text&#10;&#10;Description automatically generated">
            <a:extLst>
              <a:ext uri="{FF2B5EF4-FFF2-40B4-BE49-F238E27FC236}">
                <a16:creationId xmlns:a16="http://schemas.microsoft.com/office/drawing/2014/main" id="{207E0A64-2C05-4E40-8021-AC398840B72F}"/>
              </a:ext>
            </a:extLst>
          </p:cNvPr>
          <p:cNvPicPr>
            <a:picLocks noChangeAspect="1"/>
          </p:cNvPicPr>
          <p:nvPr/>
        </p:nvPicPr>
        <p:blipFill>
          <a:blip r:embed="rId2"/>
          <a:stretch>
            <a:fillRect/>
          </a:stretch>
        </p:blipFill>
        <p:spPr>
          <a:xfrm>
            <a:off x="5336164" y="568138"/>
            <a:ext cx="3278503" cy="4114800"/>
          </a:xfrm>
          <a:prstGeom prst="rect">
            <a:avLst/>
          </a:prstGeom>
        </p:spPr>
      </p:pic>
    </p:spTree>
    <p:extLst>
      <p:ext uri="{BB962C8B-B14F-4D97-AF65-F5344CB8AC3E}">
        <p14:creationId xmlns:p14="http://schemas.microsoft.com/office/powerpoint/2010/main" val="3254302022"/>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782C6CC6ACBE4E961EAA33BFE8FCF5" ma:contentTypeVersion="5" ma:contentTypeDescription="Create a new document." ma:contentTypeScope="" ma:versionID="4a9511bc8f89eafc5f9d3f303bb8516b">
  <xsd:schema xmlns:xsd="http://www.w3.org/2001/XMLSchema" xmlns:xs="http://www.w3.org/2001/XMLSchema" xmlns:p="http://schemas.microsoft.com/office/2006/metadata/properties" xmlns:ns2="8f17bd39-e2a2-416d-8579-9c5cbdeee658" xmlns:ns3="6eef030e-2223-474e-80e9-f7252999a5d0" targetNamespace="http://schemas.microsoft.com/office/2006/metadata/properties" ma:root="true" ma:fieldsID="cf85a90d054d2ac424f4ae96debbd368" ns2:_="" ns3:_="">
    <xsd:import namespace="8f17bd39-e2a2-416d-8579-9c5cbdeee658"/>
    <xsd:import namespace="6eef030e-2223-474e-80e9-f7252999a5d0"/>
    <xsd:element name="properties">
      <xsd:complexType>
        <xsd:sequence>
          <xsd:element name="documentManagement">
            <xsd:complexType>
              <xsd:all>
                <xsd:element ref="ns2:_dlc_DocId" minOccurs="0"/>
                <xsd:element ref="ns2:_dlc_DocIdUrl" minOccurs="0"/>
                <xsd:element ref="ns2:_dlc_DocIdPersistId" minOccurs="0"/>
                <xsd:element ref="ns2:a53f1a9accc64fb8bee1c0a1a93d357e" minOccurs="0"/>
                <xsd:element ref="ns2:TaxCatchAll" minOccurs="0"/>
                <xsd:element ref="ns2:TaxCatchAllLabel" minOccurs="0"/>
                <xsd:element ref="ns2:fldTrainingEventId"/>
                <xsd:element ref="ns2:h0cdf1c629f14a8ba12ca7309df7db45" minOccurs="0"/>
                <xsd:element ref="ns2:fldTrainingEventName"/>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53f1a9accc64fb8bee1c0a1a93d357e" ma:index="11" ma:taxonomy="true" ma:internalName="a53f1a9accc64fb8bee1c0a1a93d357e" ma:taxonomyFieldName="fldCategoriesOfEvent" ma:displayName="Category(s) of the training" ma:fieldId="{a53f1a9a-ccc6-4fb8-bee1-c0a1a93d357e}" ma:taxonomyMulti="true" ma:sspId="debda6a7-6b37-4000-ac6c-4fd0a963898e" ma:termSetId="8feda6fe-911b-4fdc-a141-93b681f1b32a" ma:anchorId="00000000-0000-0000-0000-000000000000" ma:open="true" ma:isKeyword="false">
      <xsd:complexType>
        <xsd:sequence>
          <xsd:element ref="pc:Terms" minOccurs="0" maxOccurs="1"/>
        </xsd:sequence>
      </xsd:complexType>
    </xsd:element>
    <xsd:element name="TaxCatchAll" ma:index="12" nillable="true" ma:displayName="Taxonomy Catch All Column" ma:description="" ma:hidden="true" ma:list="{d906786b-d8b0-472e-acd2-868b18cc578f}" ma:internalName="TaxCatchAll" ma:showField="CatchAllData"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description="" ma:hidden="true" ma:list="{d906786b-d8b0-472e-acd2-868b18cc578f}" ma:internalName="TaxCatchAllLabel" ma:readOnly="true" ma:showField="CatchAllDataLabel"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fldTrainingEventId" ma:index="15" ma:displayName="Event Id" ma:decimals="0" ma:description="" ma:indexed="true" ma:internalName="fldTrainingEventId">
      <xsd:simpleType>
        <xsd:restriction base="dms:Number"/>
      </xsd:simpleType>
    </xsd:element>
    <xsd:element name="h0cdf1c629f14a8ba12ca7309df7db45" ma:index="16" ma:taxonomy="true" ma:internalName="h0cdf1c629f14a8ba12ca7309df7db45" ma:taxonomyFieldName="fldLanguagesOfEvent" ma:displayName="Language(s) of the training" ma:fieldId="{10cdf1c6-29f1-4a8b-a12c-a7309df7db45}" ma:taxonomyMulti="true" ma:sspId="debda6a7-6b37-4000-ac6c-4fd0a963898e" ma:termSetId="2835a39d-718b-4c4f-82f8-aaaecba84c7b" ma:anchorId="00000000-0000-0000-0000-000000000000" ma:open="true" ma:isKeyword="false">
      <xsd:complexType>
        <xsd:sequence>
          <xsd:element ref="pc:Terms" minOccurs="0" maxOccurs="1"/>
        </xsd:sequence>
      </xsd:complexType>
    </xsd:element>
    <xsd:element name="fldTrainingEventName" ma:index="18" ma:displayName="Event Name" ma:description="" ma:internalName="fldTrainingEventNam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ef030e-2223-474e-80e9-f7252999a5d0"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53f1a9accc64fb8bee1c0a1a93d357e xmlns="8f17bd39-e2a2-416d-8579-9c5cbdeee658">
      <Terms xmlns="http://schemas.microsoft.com/office/infopath/2007/PartnerControls">
        <TermInfo xmlns="http://schemas.microsoft.com/office/infopath/2007/PartnerControls">
          <TermName xmlns="http://schemas.microsoft.com/office/infopath/2007/PartnerControls">Cloud</TermName>
          <TermId xmlns="http://schemas.microsoft.com/office/infopath/2007/PartnerControls">ddc48251-b6db-4b6a-8987-13b3ada367b8</TermId>
        </TermInfo>
      </Terms>
    </a53f1a9accc64fb8bee1c0a1a93d357e>
    <fldTrainingEventName xmlns="8f17bd39-e2a2-416d-8579-9c5cbdeee658">Terraform Associate Certification Preparation #2</fldTrainingEventName>
    <TaxCatchAll xmlns="8f17bd39-e2a2-416d-8579-9c5cbdeee658">
      <Value>7</Value>
      <Value>24</Value>
    </TaxCatchAll>
    <fldTrainingEventId xmlns="8f17bd39-e2a2-416d-8579-9c5cbdeee658">57337</fldTrainingEventId>
    <h0cdf1c629f14a8ba12ca7309df7db45 xmlns="8f17bd39-e2a2-416d-8579-9c5cbdeee658">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da095e14-b5d3-4c64-bd53-2e71ac03c15d</TermId>
        </TermInfo>
      </Terms>
    </h0cdf1c629f14a8ba12ca7309df7db45>
    <_dlc_DocId xmlns="8f17bd39-e2a2-416d-8579-9c5cbdeee658">DOCID-1916054514-403</_dlc_DocId>
    <_dlc_DocIdUrl xmlns="8f17bd39-e2a2-416d-8579-9c5cbdeee658">
      <Url>https://epam.sharepoint.com/sites/CDP/cloud/_layouts/15/DocIdRedir.aspx?ID=DOCID-1916054514-403</Url>
      <Description>DOCID-1916054514-403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FC827F5-5FF7-4995-A158-26D85FAE228E}"/>
</file>

<file path=customXml/itemProps2.xml><?xml version="1.0" encoding="utf-8"?>
<ds:datastoreItem xmlns:ds="http://schemas.openxmlformats.org/officeDocument/2006/customXml" ds:itemID="{C17D9509-7CF8-4A8D-B724-9F9420117E8A}">
  <ds:schemaRefs>
    <ds:schemaRef ds:uri="http://schemas.openxmlformats.org/package/2006/metadata/core-properties"/>
    <ds:schemaRef ds:uri="http://www.w3.org/XML/1998/namespace"/>
    <ds:schemaRef ds:uri="http://schemas.microsoft.com/office/2006/documentManagement/types"/>
    <ds:schemaRef ds:uri="e17c5e13-19fe-4274-8857-d43213d4a87e"/>
    <ds:schemaRef ds:uri="http://purl.org/dc/terms/"/>
    <ds:schemaRef ds:uri="http://schemas.microsoft.com/office/infopath/2007/PartnerControls"/>
    <ds:schemaRef ds:uri="4e74feea-668f-4668-9022-bff108fc6fa2"/>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D8039284-6A4C-403E-9A37-F1B7D1794BC8}">
  <ds:schemaRefs>
    <ds:schemaRef ds:uri="http://schemas.microsoft.com/sharepoint/v3/contenttype/forms"/>
  </ds:schemaRefs>
</ds:datastoreItem>
</file>

<file path=customXml/itemProps4.xml><?xml version="1.0" encoding="utf-8"?>
<ds:datastoreItem xmlns:ds="http://schemas.openxmlformats.org/officeDocument/2006/customXml" ds:itemID="{22E3FD06-EC46-466B-94B5-E639B280C0DA}"/>
</file>

<file path=docProps/app.xml><?xml version="1.0" encoding="utf-8"?>
<Properties xmlns="http://schemas.openxmlformats.org/officeDocument/2006/extended-properties" xmlns:vt="http://schemas.openxmlformats.org/officeDocument/2006/docPropsVTypes">
  <Template>Covers</Template>
  <TotalTime>0</TotalTime>
  <Words>4442</Words>
  <Application>Microsoft Office PowerPoint</Application>
  <PresentationFormat>On-screen Show (16:9)</PresentationFormat>
  <Paragraphs>454</Paragraphs>
  <Slides>49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49</vt:i4>
      </vt:variant>
    </vt:vector>
  </HeadingPairs>
  <TitlesOfParts>
    <vt:vector size="56" baseType="lpstr">
      <vt:lpstr>Arial</vt:lpstr>
      <vt:lpstr>Calibri</vt:lpstr>
      <vt:lpstr>Calibri Light</vt:lpstr>
      <vt:lpstr>Consolas</vt:lpstr>
      <vt:lpstr>Covers</vt:lpstr>
      <vt:lpstr>General</vt:lpstr>
      <vt:lpstr>Breakers</vt:lpstr>
      <vt:lpstr>Terraform Associate Certification Preparation 2020</vt:lpstr>
      <vt:lpstr>Exam Objectives</vt:lpstr>
      <vt:lpstr>PowerPoint Presentation</vt:lpstr>
      <vt:lpstr>What is IaC?</vt:lpstr>
      <vt:lpstr>What is Terraform?</vt:lpstr>
      <vt:lpstr>Terraform and Providers Installation</vt:lpstr>
      <vt:lpstr>Community Providers</vt:lpstr>
      <vt:lpstr>Configuration file</vt:lpstr>
      <vt:lpstr>Terraform Plan</vt:lpstr>
      <vt:lpstr>Terraform Apply                                                               Terraform Destroy</vt:lpstr>
      <vt:lpstr>State</vt:lpstr>
      <vt:lpstr>Multiple providers</vt:lpstr>
      <vt:lpstr>Provisioners</vt:lpstr>
      <vt:lpstr>Terraform Commands</vt:lpstr>
      <vt:lpstr>Terraform Show</vt:lpstr>
      <vt:lpstr>Terraform taint</vt:lpstr>
      <vt:lpstr>PowerPoint Presentation</vt:lpstr>
      <vt:lpstr>Linking Resources</vt:lpstr>
      <vt:lpstr>Data Sources</vt:lpstr>
      <vt:lpstr>Meta-parameters</vt:lpstr>
      <vt:lpstr>PowerPoint Presentation</vt:lpstr>
      <vt:lpstr>Attributes and Outputs</vt:lpstr>
      <vt:lpstr>Variables</vt:lpstr>
      <vt:lpstr>Using Variables</vt:lpstr>
      <vt:lpstr>Maps and Lists</vt:lpstr>
      <vt:lpstr>Count and Count Index</vt:lpstr>
      <vt:lpstr>Conditional Expresions</vt:lpstr>
      <vt:lpstr>Dynamic Blocks</vt:lpstr>
      <vt:lpstr>Terraform Settings</vt:lpstr>
      <vt:lpstr>Debugging in Terraform</vt:lpstr>
      <vt:lpstr>PowerPoint Presentation</vt:lpstr>
      <vt:lpstr>Modules(DRY principle)</vt:lpstr>
      <vt:lpstr>Modules Sources</vt:lpstr>
      <vt:lpstr>Module Variables</vt:lpstr>
      <vt:lpstr>Module Outputs</vt:lpstr>
      <vt:lpstr>Terraform Registry</vt:lpstr>
      <vt:lpstr>Workspaces</vt:lpstr>
      <vt:lpstr>Using Workspaces</vt:lpstr>
      <vt:lpstr>PowerPoint Presentation</vt:lpstr>
      <vt:lpstr>Remote Backend</vt:lpstr>
      <vt:lpstr>State Locking</vt:lpstr>
      <vt:lpstr>State Modification</vt:lpstr>
      <vt:lpstr>Terraform import</vt:lpstr>
      <vt:lpstr>PowerPoint Presentation</vt:lpstr>
      <vt:lpstr>Terraform Cloud and Terraform Enterprise Overview</vt:lpstr>
      <vt:lpstr>Differences per license version</vt:lpstr>
      <vt:lpstr>Terraform Cloud Cost Estimation (paid feature)</vt:lpstr>
      <vt:lpstr>Sentinel</vt:lpstr>
      <vt:lpstr>Exam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Associate Certification Preparation by Armando Herra</dc:title>
  <dc:creator>Jennifer Markowitz</dc:creator>
  <cp:lastModifiedBy>Elena Ponomareva</cp:lastModifiedBy>
  <cp:revision>116</cp:revision>
  <dcterms:created xsi:type="dcterms:W3CDTF">2018-01-26T19:23:30Z</dcterms:created>
  <dcterms:modified xsi:type="dcterms:W3CDTF">2021-05-24T16:11:42Z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0x010100F7782C6CC6ACBE4E961EAA33BFE8FCF5</vt:lpwstr>
  </property>
  <property fmtid="{D5CDD505-2E9C-101B-9397-08002B2CF9AE}" pid="3" name="fldLanguagesOfEvent">
    <vt:lpwstr>7;#ENG|da095e14-b5d3-4c64-bd53-2e71ac03c15d</vt:lpwstr>
  </property>
  <property fmtid="{D5CDD505-2E9C-101B-9397-08002B2CF9AE}" pid="4" name="fldCategoriesOfEvent">
    <vt:lpwstr>24;#Cloud|ddc48251-b6db-4b6a-8987-13b3ada367b8</vt:lpwstr>
  </property>
  <property fmtid="{D5CDD505-2E9C-101B-9397-08002B2CF9AE}" pid="5" name="_dlc_DocIdItemGuid">
    <vt:lpwstr>95fbd21d-5d7c-415d-b8f1-cfb32df9aa0e</vt:lpwstr>
  </property>
</Properties>
</file>