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2" r:id="rId4"/>
  </p:sldMasterIdLst>
  <p:notesMasterIdLst>
    <p:notesMasterId r:id="rId20"/>
  </p:notesMasterIdLst>
  <p:handoutMasterIdLst>
    <p:handoutMasterId r:id="rId21"/>
  </p:handoutMasterIdLst>
  <p:sldIdLst>
    <p:sldId id="268" r:id="rId5"/>
    <p:sldId id="279" r:id="rId6"/>
    <p:sldId id="257" r:id="rId7"/>
    <p:sldId id="270" r:id="rId8"/>
    <p:sldId id="269" r:id="rId9"/>
    <p:sldId id="288" r:id="rId10"/>
    <p:sldId id="281" r:id="rId11"/>
    <p:sldId id="292" r:id="rId12"/>
    <p:sldId id="273" r:id="rId13"/>
    <p:sldId id="282" r:id="rId14"/>
    <p:sldId id="285" r:id="rId15"/>
    <p:sldId id="274" r:id="rId16"/>
    <p:sldId id="275" r:id="rId17"/>
    <p:sldId id="287"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91633" autoAdjust="0"/>
  </p:normalViewPr>
  <p:slideViewPr>
    <p:cSldViewPr snapToGrid="0">
      <p:cViewPr varScale="1">
        <p:scale>
          <a:sx n="58" d="100"/>
          <a:sy n="58" d="100"/>
        </p:scale>
        <p:origin x="852" y="4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90D19F-9EE3-43D8-9670-6A58E05C31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D55E1F-C225-46B0-8D02-A7F01D1EEC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26D841-7B3C-47AF-987F-072B4B4DB2FC}" type="datetimeFigureOut">
              <a:rPr lang="en-US" smtClean="0"/>
              <a:t>9/16/2024</a:t>
            </a:fld>
            <a:endParaRPr lang="en-US" dirty="0"/>
          </a:p>
        </p:txBody>
      </p:sp>
      <p:sp>
        <p:nvSpPr>
          <p:cNvPr id="4" name="Footer Placeholder 3">
            <a:extLst>
              <a:ext uri="{FF2B5EF4-FFF2-40B4-BE49-F238E27FC236}">
                <a16:creationId xmlns:a16="http://schemas.microsoft.com/office/drawing/2014/main" id="{52CF677B-DDC3-4004-9B1B-95E07E15D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D43975-40E2-4F98-BE43-D14876F362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BC8066-2EF6-4176-9ACB-F71BDAE9FFED}" type="slidenum">
              <a:rPr lang="en-US" smtClean="0"/>
              <a:t>‹#›</a:t>
            </a:fld>
            <a:endParaRPr lang="en-US" dirty="0"/>
          </a:p>
        </p:txBody>
      </p:sp>
    </p:spTree>
    <p:extLst>
      <p:ext uri="{BB962C8B-B14F-4D97-AF65-F5344CB8AC3E}">
        <p14:creationId xmlns:p14="http://schemas.microsoft.com/office/powerpoint/2010/main" val="25140328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E7DBF-46FE-4FD5-AC56-18193FB86556}" type="datetimeFigureOut">
              <a:rPr lang="en-US" noProof="0" smtClean="0"/>
              <a:t>9/16/2024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54082-0EDA-40C0-B23E-AB88047B2438}" type="slidenum">
              <a:rPr lang="en-US" noProof="0" smtClean="0"/>
              <a:t>‹#›</a:t>
            </a:fld>
            <a:endParaRPr lang="en-US" noProof="0" dirty="0"/>
          </a:p>
        </p:txBody>
      </p:sp>
    </p:spTree>
    <p:extLst>
      <p:ext uri="{BB962C8B-B14F-4D97-AF65-F5344CB8AC3E}">
        <p14:creationId xmlns:p14="http://schemas.microsoft.com/office/powerpoint/2010/main" val="26250936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8BEBC287-C460-2BA5-4759-2E4AF4511C87}"/>
              </a:ext>
            </a:extLst>
          </p:cNvPr>
          <p:cNvSpPr>
            <a:spLocks noGrp="1"/>
          </p:cNvSpPr>
          <p:nvPr>
            <p:ph type="sldNum" sz="quarter" idx="5"/>
          </p:nvPr>
        </p:nvSpPr>
        <p:spPr/>
        <p:txBody>
          <a:bodyPr/>
          <a:lstStyle/>
          <a:p>
            <a:fld id="{5EA54082-0EDA-40C0-B23E-AB88047B2438}" type="slidenum">
              <a:rPr lang="en-US" noProof="0" smtClean="0"/>
              <a:t>1</a:t>
            </a:fld>
            <a:endParaRPr lang="en-US" noProof="0" dirty="0"/>
          </a:p>
        </p:txBody>
      </p:sp>
    </p:spTree>
    <p:extLst>
      <p:ext uri="{BB962C8B-B14F-4D97-AF65-F5344CB8AC3E}">
        <p14:creationId xmlns:p14="http://schemas.microsoft.com/office/powerpoint/2010/main" val="4213207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CFB9EC2-E41A-098C-8A6D-E230FDA7CA92}"/>
              </a:ext>
            </a:extLst>
          </p:cNvPr>
          <p:cNvSpPr>
            <a:spLocks noGrp="1"/>
          </p:cNvSpPr>
          <p:nvPr>
            <p:ph type="sldNum" sz="quarter" idx="5"/>
          </p:nvPr>
        </p:nvSpPr>
        <p:spPr/>
        <p:txBody>
          <a:bodyPr/>
          <a:lstStyle/>
          <a:p>
            <a:fld id="{5EA54082-0EDA-40C0-B23E-AB88047B2438}" type="slidenum">
              <a:rPr lang="en-US" noProof="0" smtClean="0"/>
              <a:t>13</a:t>
            </a:fld>
            <a:endParaRPr lang="en-US" noProof="0" dirty="0"/>
          </a:p>
        </p:txBody>
      </p:sp>
    </p:spTree>
    <p:extLst>
      <p:ext uri="{BB962C8B-B14F-4D97-AF65-F5344CB8AC3E}">
        <p14:creationId xmlns:p14="http://schemas.microsoft.com/office/powerpoint/2010/main" val="2158920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4BADC72-A8B8-687A-5CC1-362936A304C0}"/>
              </a:ext>
            </a:extLst>
          </p:cNvPr>
          <p:cNvSpPr>
            <a:spLocks noGrp="1"/>
          </p:cNvSpPr>
          <p:nvPr>
            <p:ph type="sldNum" sz="quarter" idx="5"/>
          </p:nvPr>
        </p:nvSpPr>
        <p:spPr/>
        <p:txBody>
          <a:bodyPr/>
          <a:lstStyle/>
          <a:p>
            <a:fld id="{5EA54082-0EDA-40C0-B23E-AB88047B2438}" type="slidenum">
              <a:rPr lang="en-US" noProof="0" smtClean="0"/>
              <a:t>3</a:t>
            </a:fld>
            <a:endParaRPr lang="en-US" noProof="0" dirty="0"/>
          </a:p>
        </p:txBody>
      </p:sp>
    </p:spTree>
    <p:extLst>
      <p:ext uri="{BB962C8B-B14F-4D97-AF65-F5344CB8AC3E}">
        <p14:creationId xmlns:p14="http://schemas.microsoft.com/office/powerpoint/2010/main" val="242251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5779A951-3520-8989-ECED-A3FA0B14FF42}"/>
              </a:ext>
            </a:extLst>
          </p:cNvPr>
          <p:cNvSpPr>
            <a:spLocks noGrp="1"/>
          </p:cNvSpPr>
          <p:nvPr>
            <p:ph type="sldNum" sz="quarter" idx="5"/>
          </p:nvPr>
        </p:nvSpPr>
        <p:spPr/>
        <p:txBody>
          <a:bodyPr/>
          <a:lstStyle/>
          <a:p>
            <a:fld id="{5EA54082-0EDA-40C0-B23E-AB88047B2438}" type="slidenum">
              <a:rPr lang="en-US" noProof="0" smtClean="0"/>
              <a:t>4</a:t>
            </a:fld>
            <a:endParaRPr lang="en-US" noProof="0" dirty="0"/>
          </a:p>
        </p:txBody>
      </p:sp>
    </p:spTree>
    <p:extLst>
      <p:ext uri="{BB962C8B-B14F-4D97-AF65-F5344CB8AC3E}">
        <p14:creationId xmlns:p14="http://schemas.microsoft.com/office/powerpoint/2010/main" val="1925053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757D0E1-337A-0662-6049-98BB0C99043F}"/>
              </a:ext>
            </a:extLst>
          </p:cNvPr>
          <p:cNvSpPr>
            <a:spLocks noGrp="1"/>
          </p:cNvSpPr>
          <p:nvPr>
            <p:ph type="sldNum" sz="quarter" idx="5"/>
          </p:nvPr>
        </p:nvSpPr>
        <p:spPr/>
        <p:txBody>
          <a:bodyPr/>
          <a:lstStyle/>
          <a:p>
            <a:fld id="{5EA54082-0EDA-40C0-B23E-AB88047B2438}" type="slidenum">
              <a:rPr lang="en-US" noProof="0" smtClean="0"/>
              <a:t>5</a:t>
            </a:fld>
            <a:endParaRPr lang="en-US" noProof="0" dirty="0"/>
          </a:p>
        </p:txBody>
      </p:sp>
    </p:spTree>
    <p:extLst>
      <p:ext uri="{BB962C8B-B14F-4D97-AF65-F5344CB8AC3E}">
        <p14:creationId xmlns:p14="http://schemas.microsoft.com/office/powerpoint/2010/main" val="3489646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4BADC72-A8B8-687A-5CC1-362936A304C0}"/>
              </a:ext>
            </a:extLst>
          </p:cNvPr>
          <p:cNvSpPr>
            <a:spLocks noGrp="1"/>
          </p:cNvSpPr>
          <p:nvPr>
            <p:ph type="sldNum" sz="quarter" idx="5"/>
          </p:nvPr>
        </p:nvSpPr>
        <p:spPr/>
        <p:txBody>
          <a:bodyPr/>
          <a:lstStyle/>
          <a:p>
            <a:fld id="{5EA54082-0EDA-40C0-B23E-AB88047B2438}" type="slidenum">
              <a:rPr lang="en-US" noProof="0" smtClean="0"/>
              <a:t>6</a:t>
            </a:fld>
            <a:endParaRPr lang="en-US" noProof="0" dirty="0"/>
          </a:p>
        </p:txBody>
      </p:sp>
    </p:spTree>
    <p:extLst>
      <p:ext uri="{BB962C8B-B14F-4D97-AF65-F5344CB8AC3E}">
        <p14:creationId xmlns:p14="http://schemas.microsoft.com/office/powerpoint/2010/main" val="382914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Slide Number Placeholder 4">
            <a:extLst>
              <a:ext uri="{FF2B5EF4-FFF2-40B4-BE49-F238E27FC236}">
                <a16:creationId xmlns:a16="http://schemas.microsoft.com/office/drawing/2014/main" id="{BDC34427-96AF-009C-B7F7-D55A88B6E68D}"/>
              </a:ext>
            </a:extLst>
          </p:cNvPr>
          <p:cNvSpPr>
            <a:spLocks noGrp="1"/>
          </p:cNvSpPr>
          <p:nvPr>
            <p:ph type="sldNum" sz="quarter" idx="5"/>
          </p:nvPr>
        </p:nvSpPr>
        <p:spPr/>
        <p:txBody>
          <a:bodyPr/>
          <a:lstStyle/>
          <a:p>
            <a:fld id="{5EA54082-0EDA-40C0-B23E-AB88047B2438}" type="slidenum">
              <a:rPr lang="en-US" noProof="0" smtClean="0"/>
              <a:t>8</a:t>
            </a:fld>
            <a:endParaRPr lang="en-US" noProof="0" dirty="0"/>
          </a:p>
        </p:txBody>
      </p:sp>
    </p:spTree>
    <p:extLst>
      <p:ext uri="{BB962C8B-B14F-4D97-AF65-F5344CB8AC3E}">
        <p14:creationId xmlns:p14="http://schemas.microsoft.com/office/powerpoint/2010/main" val="1844507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A03A76C-9C4E-BFF1-A3D1-7E59B64B53B4}"/>
              </a:ext>
            </a:extLst>
          </p:cNvPr>
          <p:cNvSpPr>
            <a:spLocks noGrp="1"/>
          </p:cNvSpPr>
          <p:nvPr>
            <p:ph type="sldNum" sz="quarter" idx="5"/>
          </p:nvPr>
        </p:nvSpPr>
        <p:spPr/>
        <p:txBody>
          <a:bodyPr/>
          <a:lstStyle/>
          <a:p>
            <a:fld id="{5EA54082-0EDA-40C0-B23E-AB88047B2438}" type="slidenum">
              <a:rPr lang="en-US" noProof="0" smtClean="0"/>
              <a:t>9</a:t>
            </a:fld>
            <a:endParaRPr lang="en-US" noProof="0" dirty="0"/>
          </a:p>
        </p:txBody>
      </p:sp>
    </p:spTree>
    <p:extLst>
      <p:ext uri="{BB962C8B-B14F-4D97-AF65-F5344CB8AC3E}">
        <p14:creationId xmlns:p14="http://schemas.microsoft.com/office/powerpoint/2010/main" val="2726980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A03A76C-9C4E-BFF1-A3D1-7E59B64B53B4}"/>
              </a:ext>
            </a:extLst>
          </p:cNvPr>
          <p:cNvSpPr>
            <a:spLocks noGrp="1"/>
          </p:cNvSpPr>
          <p:nvPr>
            <p:ph type="sldNum" sz="quarter" idx="5"/>
          </p:nvPr>
        </p:nvSpPr>
        <p:spPr/>
        <p:txBody>
          <a:bodyPr/>
          <a:lstStyle/>
          <a:p>
            <a:fld id="{5EA54082-0EDA-40C0-B23E-AB88047B2438}" type="slidenum">
              <a:rPr lang="en-US" noProof="0" smtClean="0"/>
              <a:t>11</a:t>
            </a:fld>
            <a:endParaRPr lang="en-US" noProof="0" dirty="0"/>
          </a:p>
        </p:txBody>
      </p:sp>
    </p:spTree>
    <p:extLst>
      <p:ext uri="{BB962C8B-B14F-4D97-AF65-F5344CB8AC3E}">
        <p14:creationId xmlns:p14="http://schemas.microsoft.com/office/powerpoint/2010/main" val="1962561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580B3A5-6BE1-98D1-840E-7724F1D88020}"/>
              </a:ext>
            </a:extLst>
          </p:cNvPr>
          <p:cNvSpPr>
            <a:spLocks noGrp="1"/>
          </p:cNvSpPr>
          <p:nvPr>
            <p:ph type="sldNum" sz="quarter" idx="5"/>
          </p:nvPr>
        </p:nvSpPr>
        <p:spPr/>
        <p:txBody>
          <a:bodyPr/>
          <a:lstStyle/>
          <a:p>
            <a:fld id="{5EA54082-0EDA-40C0-B23E-AB88047B2438}" type="slidenum">
              <a:rPr lang="en-US" noProof="0" smtClean="0"/>
              <a:t>12</a:t>
            </a:fld>
            <a:endParaRPr lang="en-US" noProof="0" dirty="0"/>
          </a:p>
        </p:txBody>
      </p:sp>
    </p:spTree>
    <p:extLst>
      <p:ext uri="{BB962C8B-B14F-4D97-AF65-F5344CB8AC3E}">
        <p14:creationId xmlns:p14="http://schemas.microsoft.com/office/powerpoint/2010/main" val="3046739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C87E-E727-F744-B7B4-2D1E43C530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3FE5AC-13E8-D9C9-E051-DA66C15E69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36821E-C7C0-B12E-5869-625B3BCA47B6}"/>
              </a:ext>
            </a:extLst>
          </p:cNvPr>
          <p:cNvSpPr>
            <a:spLocks noGrp="1"/>
          </p:cNvSpPr>
          <p:nvPr>
            <p:ph type="dt" sz="half" idx="10"/>
          </p:nvPr>
        </p:nvSpPr>
        <p:spPr/>
        <p:txBody>
          <a:bodyPr/>
          <a:lstStyle/>
          <a:p>
            <a:r>
              <a:rPr lang="en-IN"/>
              <a:t>11-03-2024</a:t>
            </a:r>
          </a:p>
        </p:txBody>
      </p:sp>
      <p:sp>
        <p:nvSpPr>
          <p:cNvPr id="5" name="Footer Placeholder 4">
            <a:extLst>
              <a:ext uri="{FF2B5EF4-FFF2-40B4-BE49-F238E27FC236}">
                <a16:creationId xmlns:a16="http://schemas.microsoft.com/office/drawing/2014/main" id="{5BEA5468-5565-B02D-C1CF-C98DAEFB23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740AF5-192F-B798-F8D8-97A3A2C84D6C}"/>
              </a:ext>
            </a:extLst>
          </p:cNvPr>
          <p:cNvSpPr>
            <a:spLocks noGrp="1"/>
          </p:cNvSpPr>
          <p:nvPr>
            <p:ph type="sldNum" sz="quarter" idx="12"/>
          </p:nvPr>
        </p:nvSpPr>
        <p:spPr/>
        <p:txBody>
          <a:bodyPr/>
          <a:lstStyle/>
          <a:p>
            <a:fld id="{6A59E652-0E2C-4FE0-9038-2A3F05EF4FDC}" type="slidenum">
              <a:rPr lang="en-IN" smtClean="0"/>
              <a:t>‹#›</a:t>
            </a:fld>
            <a:endParaRPr lang="en-IN"/>
          </a:p>
        </p:txBody>
      </p:sp>
      <p:cxnSp>
        <p:nvCxnSpPr>
          <p:cNvPr id="7" name="Straight Connector 6">
            <a:extLst>
              <a:ext uri="{FF2B5EF4-FFF2-40B4-BE49-F238E27FC236}">
                <a16:creationId xmlns:a16="http://schemas.microsoft.com/office/drawing/2014/main" id="{12B94DAF-E666-7C28-5901-4A20E8C80BE7}"/>
              </a:ext>
            </a:extLst>
          </p:cNvPr>
          <p:cNvCxnSpPr/>
          <p:nvPr userDrawn="1"/>
        </p:nvCxnSpPr>
        <p:spPr>
          <a:xfrm>
            <a:off x="6108192" y="2842697"/>
            <a:ext cx="0" cy="1334530"/>
          </a:xfrm>
          <a:prstGeom prst="line">
            <a:avLst/>
          </a:prstGeom>
          <a:ln w="889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descr="Color filled rectangle border">
            <a:extLst>
              <a:ext uri="{FF2B5EF4-FFF2-40B4-BE49-F238E27FC236}">
                <a16:creationId xmlns:a16="http://schemas.microsoft.com/office/drawing/2014/main" id="{8F67AA63-78E2-CE31-CAC5-55E363DF88DF}"/>
              </a:ext>
            </a:extLst>
          </p:cNvP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a:extLst>
              <a:ext uri="{FF2B5EF4-FFF2-40B4-BE49-F238E27FC236}">
                <a16:creationId xmlns:a16="http://schemas.microsoft.com/office/drawing/2014/main" id="{46459F9B-C5B3-C08F-02B5-DEAD255D1272}"/>
              </a:ext>
            </a:extLst>
          </p:cNvP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a:extLst>
              <a:ext uri="{FF2B5EF4-FFF2-40B4-BE49-F238E27FC236}">
                <a16:creationId xmlns:a16="http://schemas.microsoft.com/office/drawing/2014/main" id="{19081E7D-5B58-5465-F5F3-DE07FAB01BB3}"/>
              </a:ext>
            </a:extLst>
          </p:cNvP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descr="Color filled rectangle border">
            <a:extLst>
              <a:ext uri="{FF2B5EF4-FFF2-40B4-BE49-F238E27FC236}">
                <a16:creationId xmlns:a16="http://schemas.microsoft.com/office/drawing/2014/main" id="{0E6BF88C-A44A-1F1A-E728-B8CDDA3F5889}"/>
              </a:ext>
            </a:extLst>
          </p:cNvP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2390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6FF9-CB35-3451-981B-2868EF64BC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DFCFED-BE4A-529F-BACD-564FD9BFBC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0A9200-96AD-5605-417C-45D37A63C93E}"/>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D6526A59-D116-657C-527D-8177C571A3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FE0-0B71-ABC7-BDC8-C99A9DADB2EE}"/>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67808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11DC04-4938-76FC-3C89-BA8ECCCACC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6D63C6-91BC-7204-55AB-8BC89B0A2A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C9B56B-B7EE-4215-28DF-088C19DD7572}"/>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6B0A8E5E-D7B4-2B2D-5E97-3BF66C3740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9B5124-03B9-A9A2-CD1E-D62A88A3DD43}"/>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800751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926758" y="2380595"/>
            <a:ext cx="4748828" cy="450383"/>
          </a:xfrm>
        </p:spPr>
        <p:txBody>
          <a:bodyPr>
            <a:normAutofit/>
          </a:bodyPr>
          <a:lstStyle>
            <a:lvl1pPr marL="0" indent="0">
              <a:buNone/>
              <a:tabLst>
                <a:tab pos="850392" algn="ctr"/>
                <a:tab pos="1545336" algn="ctr"/>
                <a:tab pos="2240280" algn="ctr"/>
                <a:tab pos="2926080" algn="ctr"/>
                <a:tab pos="3621024" algn="ctr"/>
                <a:tab pos="4315968" algn="ctr"/>
              </a:tabLst>
              <a:defRPr sz="2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6558454" y="2317530"/>
            <a:ext cx="4795345" cy="4083269"/>
          </a:xfrm>
        </p:spPr>
        <p:txBody>
          <a:bodyPr>
            <a:normAutofit/>
          </a:bodyPr>
          <a:lstStyle>
            <a:lvl1pPr marL="0" indent="0">
              <a:lnSpc>
                <a:spcPct val="137000"/>
              </a:lnSpc>
              <a:spcBef>
                <a:spcPts val="0"/>
              </a:spcBef>
              <a:buNone/>
              <a:defRPr sz="1700" baseline="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grpSp>
        <p:nvGrpSpPr>
          <p:cNvPr id="23" name="Group 22" descr="Dashed lines"/>
          <p:cNvGrpSpPr/>
          <p:nvPr userDrawn="1"/>
        </p:nvGrpSpPr>
        <p:grpSpPr>
          <a:xfrm>
            <a:off x="6557963" y="2680139"/>
            <a:ext cx="4795836" cy="3565213"/>
            <a:chOff x="6557963" y="2680139"/>
            <a:chExt cx="4795836" cy="3565213"/>
          </a:xfrm>
        </p:grpSpPr>
        <p:cxnSp>
          <p:nvCxnSpPr>
            <p:cNvPr id="11" name="Straight Connector 10"/>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Rectangle 23"/>
          <p:cNvSpPr/>
          <p:nvPr userDrawn="1"/>
        </p:nvSpPr>
        <p:spPr>
          <a:xfrm>
            <a:off x="838200" y="1618737"/>
            <a:ext cx="4837386" cy="548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Text</a:t>
            </a:r>
          </a:p>
        </p:txBody>
      </p:sp>
      <p:grpSp>
        <p:nvGrpSpPr>
          <p:cNvPr id="25" name="Group 24" descr="Circle shapes"/>
          <p:cNvGrpSpPr/>
          <p:nvPr userDrawn="1"/>
        </p:nvGrpSpPr>
        <p:grpSpPr>
          <a:xfrm>
            <a:off x="987552" y="3151398"/>
            <a:ext cx="4471416" cy="2875416"/>
            <a:chOff x="987552" y="3151398"/>
            <a:chExt cx="4471416" cy="2875416"/>
          </a:xfrm>
        </p:grpSpPr>
        <p:grpSp>
          <p:nvGrpSpPr>
            <p:cNvPr id="26" name="Group 25"/>
            <p:cNvGrpSpPr/>
            <p:nvPr/>
          </p:nvGrpSpPr>
          <p:grpSpPr>
            <a:xfrm>
              <a:off x="987552" y="3151398"/>
              <a:ext cx="4471416" cy="310901"/>
              <a:chOff x="987552" y="3151398"/>
              <a:chExt cx="4471416" cy="310901"/>
            </a:xfrm>
          </p:grpSpPr>
          <p:sp>
            <p:nvSpPr>
              <p:cNvPr id="59" name="Oval 58"/>
              <p:cNvSpPr/>
              <p:nvPr/>
            </p:nvSpPr>
            <p:spPr>
              <a:xfrm>
                <a:off x="987552" y="315140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682496" y="315140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774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30632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758184"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453128" y="315139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148072" y="315139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p:cNvGrpSpPr/>
            <p:nvPr/>
          </p:nvGrpSpPr>
          <p:grpSpPr>
            <a:xfrm>
              <a:off x="987552" y="3792532"/>
              <a:ext cx="4471416" cy="310901"/>
              <a:chOff x="987552" y="3792532"/>
              <a:chExt cx="4471416" cy="310901"/>
            </a:xfrm>
          </p:grpSpPr>
          <p:sp>
            <p:nvSpPr>
              <p:cNvPr id="52" name="Oval 51"/>
              <p:cNvSpPr/>
              <p:nvPr/>
            </p:nvSpPr>
            <p:spPr>
              <a:xfrm>
                <a:off x="987552" y="379253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682496" y="379253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23774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30632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3758184"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453128" y="379253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148072" y="379253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987552" y="4433661"/>
              <a:ext cx="4471416" cy="310901"/>
              <a:chOff x="987552" y="4433661"/>
              <a:chExt cx="4471416" cy="310901"/>
            </a:xfrm>
          </p:grpSpPr>
          <p:sp>
            <p:nvSpPr>
              <p:cNvPr id="45" name="Oval 44"/>
              <p:cNvSpPr/>
              <p:nvPr/>
            </p:nvSpPr>
            <p:spPr>
              <a:xfrm>
                <a:off x="987552" y="443366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682496" y="443366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3774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0632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3758184"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4453128" y="443366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5148072" y="4433661"/>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987552" y="5074788"/>
              <a:ext cx="4471416" cy="310901"/>
              <a:chOff x="987552" y="5074788"/>
              <a:chExt cx="4471416" cy="310901"/>
            </a:xfrm>
          </p:grpSpPr>
          <p:sp>
            <p:nvSpPr>
              <p:cNvPr id="38" name="Oval 37"/>
              <p:cNvSpPr/>
              <p:nvPr/>
            </p:nvSpPr>
            <p:spPr>
              <a:xfrm>
                <a:off x="987552" y="507479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682496" y="507479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23774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30632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3758184"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4453128" y="507478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5148072" y="507478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a:off x="987552" y="5715913"/>
              <a:ext cx="4471416" cy="310901"/>
              <a:chOff x="987552" y="5715913"/>
              <a:chExt cx="4471416" cy="310901"/>
            </a:xfrm>
          </p:grpSpPr>
          <p:sp>
            <p:nvSpPr>
              <p:cNvPr id="31" name="Oval 30"/>
              <p:cNvSpPr/>
              <p:nvPr/>
            </p:nvSpPr>
            <p:spPr>
              <a:xfrm>
                <a:off x="987552" y="571591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682496" y="571591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3774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30632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3758184"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4453128" y="571591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5148072" y="571591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242144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96112"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4442460" y="2930778"/>
            <a:ext cx="3310128" cy="362604"/>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7988808"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7" name="Rectangle 6"/>
          <p:cNvSpPr/>
          <p:nvPr userDrawn="1"/>
        </p:nvSpPr>
        <p:spPr>
          <a:xfrm>
            <a:off x="813486" y="1915303"/>
            <a:ext cx="3364993" cy="7537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8" name="Rectangle 7"/>
          <p:cNvSpPr/>
          <p:nvPr userDrawn="1"/>
        </p:nvSpPr>
        <p:spPr>
          <a:xfrm>
            <a:off x="4364076" y="1915303"/>
            <a:ext cx="3364992" cy="7537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0" name="Rectangle 9"/>
          <p:cNvSpPr/>
          <p:nvPr userDrawn="1"/>
        </p:nvSpPr>
        <p:spPr>
          <a:xfrm>
            <a:off x="7914665" y="1920240"/>
            <a:ext cx="3364992" cy="7537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11" name="Group 10" descr="Circle shapes"/>
          <p:cNvGrpSpPr/>
          <p:nvPr userDrawn="1"/>
        </p:nvGrpSpPr>
        <p:grpSpPr>
          <a:xfrm>
            <a:off x="964478" y="3558746"/>
            <a:ext cx="3082157" cy="2218040"/>
            <a:chOff x="976835" y="3558746"/>
            <a:chExt cx="3082157" cy="2218040"/>
          </a:xfrm>
        </p:grpSpPr>
        <p:grpSp>
          <p:nvGrpSpPr>
            <p:cNvPr id="12" name="Group 11"/>
            <p:cNvGrpSpPr/>
            <p:nvPr/>
          </p:nvGrpSpPr>
          <p:grpSpPr>
            <a:xfrm>
              <a:off x="977464" y="3558746"/>
              <a:ext cx="3081528" cy="228600"/>
              <a:chOff x="914400" y="3558746"/>
              <a:chExt cx="3081528" cy="228600"/>
            </a:xfrm>
          </p:grpSpPr>
          <p:sp>
            <p:nvSpPr>
              <p:cNvPr id="45" name="Oval 44"/>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p:cNvGrpSpPr/>
            <p:nvPr/>
          </p:nvGrpSpPr>
          <p:grpSpPr>
            <a:xfrm>
              <a:off x="977464" y="4056106"/>
              <a:ext cx="3081528" cy="228600"/>
              <a:chOff x="914400" y="3558746"/>
              <a:chExt cx="3081528" cy="228600"/>
            </a:xfrm>
          </p:grpSpPr>
          <p:sp>
            <p:nvSpPr>
              <p:cNvPr id="38" name="Oval 37"/>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976835" y="4553466"/>
              <a:ext cx="3081528" cy="228600"/>
              <a:chOff x="914400" y="3558746"/>
              <a:chExt cx="3081528" cy="228600"/>
            </a:xfrm>
          </p:grpSpPr>
          <p:sp>
            <p:nvSpPr>
              <p:cNvPr id="31" name="Oval 30"/>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976835" y="5046565"/>
              <a:ext cx="3081528" cy="228600"/>
              <a:chOff x="914400" y="3558746"/>
              <a:chExt cx="3081528" cy="228600"/>
            </a:xfrm>
          </p:grpSpPr>
          <p:sp>
            <p:nvSpPr>
              <p:cNvPr id="24" name="Oval 23"/>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976835" y="5548186"/>
              <a:ext cx="3081528" cy="228600"/>
              <a:chOff x="914400" y="3558746"/>
              <a:chExt cx="3081528" cy="228600"/>
            </a:xfrm>
          </p:grpSpPr>
          <p:sp>
            <p:nvSpPr>
              <p:cNvPr id="17" name="Oval 16"/>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2" name="Group 51" descr="Circle shapes"/>
          <p:cNvGrpSpPr/>
          <p:nvPr userDrawn="1"/>
        </p:nvGrpSpPr>
        <p:grpSpPr>
          <a:xfrm>
            <a:off x="4517850" y="3558746"/>
            <a:ext cx="3082157" cy="2218040"/>
            <a:chOff x="976835" y="3558746"/>
            <a:chExt cx="3082157" cy="2218040"/>
          </a:xfrm>
        </p:grpSpPr>
        <p:grpSp>
          <p:nvGrpSpPr>
            <p:cNvPr id="53" name="Group 52"/>
            <p:cNvGrpSpPr/>
            <p:nvPr/>
          </p:nvGrpSpPr>
          <p:grpSpPr>
            <a:xfrm>
              <a:off x="977464" y="3558746"/>
              <a:ext cx="3081528" cy="228600"/>
              <a:chOff x="914400" y="3558746"/>
              <a:chExt cx="3081528" cy="228600"/>
            </a:xfrm>
          </p:grpSpPr>
          <p:sp>
            <p:nvSpPr>
              <p:cNvPr id="86" name="Oval 85"/>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p:cNvGrpSpPr/>
            <p:nvPr/>
          </p:nvGrpSpPr>
          <p:grpSpPr>
            <a:xfrm>
              <a:off x="977464" y="4056106"/>
              <a:ext cx="3081528" cy="228600"/>
              <a:chOff x="914400" y="3558746"/>
              <a:chExt cx="3081528" cy="228600"/>
            </a:xfrm>
          </p:grpSpPr>
          <p:sp>
            <p:nvSpPr>
              <p:cNvPr id="79" name="Oval 78"/>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p:cNvGrpSpPr/>
            <p:nvPr/>
          </p:nvGrpSpPr>
          <p:grpSpPr>
            <a:xfrm>
              <a:off x="976835" y="4553466"/>
              <a:ext cx="3081528" cy="228600"/>
              <a:chOff x="914400" y="3558746"/>
              <a:chExt cx="3081528" cy="228600"/>
            </a:xfrm>
          </p:grpSpPr>
          <p:sp>
            <p:nvSpPr>
              <p:cNvPr id="72" name="Oval 71"/>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 name="Group 55"/>
            <p:cNvGrpSpPr/>
            <p:nvPr/>
          </p:nvGrpSpPr>
          <p:grpSpPr>
            <a:xfrm>
              <a:off x="976835" y="5046565"/>
              <a:ext cx="3081528" cy="228600"/>
              <a:chOff x="914400" y="3558746"/>
              <a:chExt cx="3081528" cy="228600"/>
            </a:xfrm>
          </p:grpSpPr>
          <p:sp>
            <p:nvSpPr>
              <p:cNvPr id="65" name="Oval 64"/>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p:cNvGrpSpPr/>
            <p:nvPr/>
          </p:nvGrpSpPr>
          <p:grpSpPr>
            <a:xfrm>
              <a:off x="976835" y="5548186"/>
              <a:ext cx="3081528" cy="228600"/>
              <a:chOff x="914400" y="3558746"/>
              <a:chExt cx="3081528" cy="228600"/>
            </a:xfrm>
          </p:grpSpPr>
          <p:sp>
            <p:nvSpPr>
              <p:cNvPr id="58" name="Oval 57"/>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3" name="Group 92" descr="Circle shapes"/>
          <p:cNvGrpSpPr/>
          <p:nvPr userDrawn="1"/>
        </p:nvGrpSpPr>
        <p:grpSpPr>
          <a:xfrm>
            <a:off x="8068440" y="3558746"/>
            <a:ext cx="3082157" cy="2218040"/>
            <a:chOff x="976835" y="3558746"/>
            <a:chExt cx="3082157" cy="2218040"/>
          </a:xfrm>
        </p:grpSpPr>
        <p:grpSp>
          <p:nvGrpSpPr>
            <p:cNvPr id="94" name="Group 93"/>
            <p:cNvGrpSpPr/>
            <p:nvPr/>
          </p:nvGrpSpPr>
          <p:grpSpPr>
            <a:xfrm>
              <a:off x="977464" y="3558746"/>
              <a:ext cx="3081528" cy="228600"/>
              <a:chOff x="914400" y="3558746"/>
              <a:chExt cx="3081528" cy="228600"/>
            </a:xfrm>
          </p:grpSpPr>
          <p:sp>
            <p:nvSpPr>
              <p:cNvPr id="127" name="Oval 126"/>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 name="Group 94"/>
            <p:cNvGrpSpPr/>
            <p:nvPr/>
          </p:nvGrpSpPr>
          <p:grpSpPr>
            <a:xfrm>
              <a:off x="977464" y="4056106"/>
              <a:ext cx="3081528" cy="228600"/>
              <a:chOff x="914400" y="3558746"/>
              <a:chExt cx="3081528" cy="228600"/>
            </a:xfrm>
          </p:grpSpPr>
          <p:sp>
            <p:nvSpPr>
              <p:cNvPr id="120" name="Oval 119"/>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 name="Group 95"/>
            <p:cNvGrpSpPr/>
            <p:nvPr/>
          </p:nvGrpSpPr>
          <p:grpSpPr>
            <a:xfrm>
              <a:off x="976835" y="4553466"/>
              <a:ext cx="3081528" cy="228600"/>
              <a:chOff x="914400" y="3558746"/>
              <a:chExt cx="3081528" cy="228600"/>
            </a:xfrm>
          </p:grpSpPr>
          <p:sp>
            <p:nvSpPr>
              <p:cNvPr id="113" name="Oval 112"/>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 name="Group 96"/>
            <p:cNvGrpSpPr/>
            <p:nvPr/>
          </p:nvGrpSpPr>
          <p:grpSpPr>
            <a:xfrm>
              <a:off x="976835" y="5046565"/>
              <a:ext cx="3081528" cy="228600"/>
              <a:chOff x="914400" y="3558746"/>
              <a:chExt cx="3081528" cy="228600"/>
            </a:xfrm>
          </p:grpSpPr>
          <p:sp>
            <p:nvSpPr>
              <p:cNvPr id="106" name="Oval 105"/>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p:cNvGrpSpPr/>
            <p:nvPr/>
          </p:nvGrpSpPr>
          <p:grpSpPr>
            <a:xfrm>
              <a:off x="976835" y="5548186"/>
              <a:ext cx="3081528" cy="228600"/>
              <a:chOff x="914400" y="3558746"/>
              <a:chExt cx="3081528" cy="228600"/>
            </a:xfrm>
          </p:grpSpPr>
          <p:sp>
            <p:nvSpPr>
              <p:cNvPr id="99" name="Oval 98"/>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319836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ight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38198" y="1877694"/>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3541662" y="1877694"/>
            <a:ext cx="2487168" cy="362604"/>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6213291" y="1881347"/>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7" name="Content Placeholder 3"/>
          <p:cNvSpPr>
            <a:spLocks noGrp="1"/>
          </p:cNvSpPr>
          <p:nvPr>
            <p:ph sz="half" idx="12" hasCustomPrompt="1"/>
          </p:nvPr>
        </p:nvSpPr>
        <p:spPr>
          <a:xfrm>
            <a:off x="8884920" y="1881348"/>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13" name="Rectangle 12"/>
          <p:cNvSpPr/>
          <p:nvPr userDrawn="1"/>
        </p:nvSpPr>
        <p:spPr>
          <a:xfrm>
            <a:off x="838198" y="1355834"/>
            <a:ext cx="2468880" cy="5133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4" name="Rectangle 13"/>
          <p:cNvSpPr/>
          <p:nvPr userDrawn="1"/>
        </p:nvSpPr>
        <p:spPr>
          <a:xfrm>
            <a:off x="3541662"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5" name="Rectangle 14"/>
          <p:cNvSpPr/>
          <p:nvPr userDrawn="1"/>
        </p:nvSpPr>
        <p:spPr>
          <a:xfrm>
            <a:off x="6213291" y="1355834"/>
            <a:ext cx="2468880" cy="513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6" name="Rectangle 15"/>
          <p:cNvSpPr/>
          <p:nvPr userDrawn="1"/>
        </p:nvSpPr>
        <p:spPr>
          <a:xfrm>
            <a:off x="8884920"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21" name="Group 20" descr="Circle shapes"/>
          <p:cNvGrpSpPr/>
          <p:nvPr userDrawn="1"/>
        </p:nvGrpSpPr>
        <p:grpSpPr>
          <a:xfrm>
            <a:off x="905433" y="2393577"/>
            <a:ext cx="2358975" cy="1394592"/>
            <a:chOff x="905433" y="2595282"/>
            <a:chExt cx="2358975" cy="1394592"/>
          </a:xfrm>
        </p:grpSpPr>
        <p:grpSp>
          <p:nvGrpSpPr>
            <p:cNvPr id="22" name="Group 21"/>
            <p:cNvGrpSpPr/>
            <p:nvPr/>
          </p:nvGrpSpPr>
          <p:grpSpPr>
            <a:xfrm>
              <a:off x="905433" y="2595282"/>
              <a:ext cx="2358975" cy="179758"/>
              <a:chOff x="891986" y="2595282"/>
              <a:chExt cx="2358975" cy="179758"/>
            </a:xfrm>
          </p:grpSpPr>
          <p:sp>
            <p:nvSpPr>
              <p:cNvPr id="55" name="Oval 54"/>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905433" y="2903611"/>
              <a:ext cx="2358975" cy="179758"/>
              <a:chOff x="891986" y="2595282"/>
              <a:chExt cx="2358975" cy="179758"/>
            </a:xfrm>
          </p:grpSpPr>
          <p:sp>
            <p:nvSpPr>
              <p:cNvPr id="48" name="Oval 47"/>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p:cNvGrpSpPr/>
            <p:nvPr/>
          </p:nvGrpSpPr>
          <p:grpSpPr>
            <a:xfrm>
              <a:off x="905433" y="3205216"/>
              <a:ext cx="2358975" cy="179758"/>
              <a:chOff x="891986" y="2595282"/>
              <a:chExt cx="2358975" cy="179758"/>
            </a:xfrm>
          </p:grpSpPr>
          <p:sp>
            <p:nvSpPr>
              <p:cNvPr id="41" name="Oval 40"/>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905433" y="3500097"/>
              <a:ext cx="2358975" cy="179758"/>
              <a:chOff x="891986" y="2595282"/>
              <a:chExt cx="2358975" cy="179758"/>
            </a:xfrm>
          </p:grpSpPr>
          <p:sp>
            <p:nvSpPr>
              <p:cNvPr id="34" name="Oval 33"/>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p:cNvGrpSpPr/>
            <p:nvPr/>
          </p:nvGrpSpPr>
          <p:grpSpPr>
            <a:xfrm>
              <a:off x="905433" y="3810116"/>
              <a:ext cx="2358975" cy="179758"/>
              <a:chOff x="891986" y="2595282"/>
              <a:chExt cx="2358975" cy="179758"/>
            </a:xfrm>
          </p:grpSpPr>
          <p:sp>
            <p:nvSpPr>
              <p:cNvPr id="27" name="Oval 26"/>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2" name="Group 61" descr="Circle shapes"/>
          <p:cNvGrpSpPr/>
          <p:nvPr userDrawn="1"/>
        </p:nvGrpSpPr>
        <p:grpSpPr>
          <a:xfrm>
            <a:off x="6287795" y="2393577"/>
            <a:ext cx="2358975" cy="1394592"/>
            <a:chOff x="905433" y="2595282"/>
            <a:chExt cx="2358975" cy="1394592"/>
          </a:xfrm>
        </p:grpSpPr>
        <p:grpSp>
          <p:nvGrpSpPr>
            <p:cNvPr id="63" name="Group 62"/>
            <p:cNvGrpSpPr/>
            <p:nvPr/>
          </p:nvGrpSpPr>
          <p:grpSpPr>
            <a:xfrm>
              <a:off x="905433" y="2595282"/>
              <a:ext cx="2358975" cy="179758"/>
              <a:chOff x="891986" y="2595282"/>
              <a:chExt cx="2358975" cy="179758"/>
            </a:xfrm>
          </p:grpSpPr>
          <p:sp>
            <p:nvSpPr>
              <p:cNvPr id="96" name="Oval 95"/>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p:cNvGrpSpPr/>
            <p:nvPr/>
          </p:nvGrpSpPr>
          <p:grpSpPr>
            <a:xfrm>
              <a:off x="905433" y="2903611"/>
              <a:ext cx="2358975" cy="179758"/>
              <a:chOff x="891986" y="2595282"/>
              <a:chExt cx="2358975" cy="179758"/>
            </a:xfrm>
          </p:grpSpPr>
          <p:sp>
            <p:nvSpPr>
              <p:cNvPr id="89" name="Oval 88"/>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p:cNvGrpSpPr/>
            <p:nvPr/>
          </p:nvGrpSpPr>
          <p:grpSpPr>
            <a:xfrm>
              <a:off x="905433" y="3205216"/>
              <a:ext cx="2358975" cy="179758"/>
              <a:chOff x="891986" y="2595282"/>
              <a:chExt cx="2358975" cy="179758"/>
            </a:xfrm>
          </p:grpSpPr>
          <p:sp>
            <p:nvSpPr>
              <p:cNvPr id="82" name="Oval 81"/>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65"/>
            <p:cNvGrpSpPr/>
            <p:nvPr/>
          </p:nvGrpSpPr>
          <p:grpSpPr>
            <a:xfrm>
              <a:off x="905433" y="3500097"/>
              <a:ext cx="2358975" cy="179758"/>
              <a:chOff x="891986" y="2595282"/>
              <a:chExt cx="2358975" cy="179758"/>
            </a:xfrm>
          </p:grpSpPr>
          <p:sp>
            <p:nvSpPr>
              <p:cNvPr id="75" name="Oval 74"/>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 name="Group 66"/>
            <p:cNvGrpSpPr/>
            <p:nvPr/>
          </p:nvGrpSpPr>
          <p:grpSpPr>
            <a:xfrm>
              <a:off x="905433" y="3810116"/>
              <a:ext cx="2358975" cy="179758"/>
              <a:chOff x="891986" y="2595282"/>
              <a:chExt cx="2358975" cy="179758"/>
            </a:xfrm>
          </p:grpSpPr>
          <p:sp>
            <p:nvSpPr>
              <p:cNvPr id="68" name="Oval 67"/>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3" name="Group 102" descr="Circle shapes"/>
          <p:cNvGrpSpPr/>
          <p:nvPr userDrawn="1"/>
        </p:nvGrpSpPr>
        <p:grpSpPr>
          <a:xfrm>
            <a:off x="3596614" y="2393621"/>
            <a:ext cx="2358975" cy="1394592"/>
            <a:chOff x="905433" y="2595282"/>
            <a:chExt cx="2358975" cy="1394592"/>
          </a:xfrm>
        </p:grpSpPr>
        <p:grpSp>
          <p:nvGrpSpPr>
            <p:cNvPr id="104" name="Group 103"/>
            <p:cNvGrpSpPr/>
            <p:nvPr/>
          </p:nvGrpSpPr>
          <p:grpSpPr>
            <a:xfrm>
              <a:off x="905433" y="2595282"/>
              <a:ext cx="2358975" cy="179758"/>
              <a:chOff x="891986" y="2595282"/>
              <a:chExt cx="2358975" cy="179758"/>
            </a:xfrm>
          </p:grpSpPr>
          <p:sp>
            <p:nvSpPr>
              <p:cNvPr id="137" name="Oval 13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13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p:cNvGrpSpPr/>
            <p:nvPr/>
          </p:nvGrpSpPr>
          <p:grpSpPr>
            <a:xfrm>
              <a:off x="905433" y="2903611"/>
              <a:ext cx="2358975" cy="179758"/>
              <a:chOff x="891986" y="2595282"/>
              <a:chExt cx="2358975" cy="179758"/>
            </a:xfrm>
          </p:grpSpPr>
          <p:sp>
            <p:nvSpPr>
              <p:cNvPr id="130" name="Oval 12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05"/>
            <p:cNvGrpSpPr/>
            <p:nvPr/>
          </p:nvGrpSpPr>
          <p:grpSpPr>
            <a:xfrm>
              <a:off x="905433" y="3205216"/>
              <a:ext cx="2358975" cy="179758"/>
              <a:chOff x="891986" y="2595282"/>
              <a:chExt cx="2358975" cy="179758"/>
            </a:xfrm>
          </p:grpSpPr>
          <p:sp>
            <p:nvSpPr>
              <p:cNvPr id="123" name="Oval 122"/>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p:cNvGrpSpPr/>
            <p:nvPr/>
          </p:nvGrpSpPr>
          <p:grpSpPr>
            <a:xfrm>
              <a:off x="905433" y="3500097"/>
              <a:ext cx="2358975" cy="179758"/>
              <a:chOff x="891986" y="2595282"/>
              <a:chExt cx="2358975" cy="179758"/>
            </a:xfrm>
          </p:grpSpPr>
          <p:sp>
            <p:nvSpPr>
              <p:cNvPr id="116" name="Oval 115"/>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 name="Group 107"/>
            <p:cNvGrpSpPr/>
            <p:nvPr/>
          </p:nvGrpSpPr>
          <p:grpSpPr>
            <a:xfrm>
              <a:off x="905433" y="3810116"/>
              <a:ext cx="2358975" cy="179758"/>
              <a:chOff x="891986" y="2595282"/>
              <a:chExt cx="2358975" cy="179758"/>
            </a:xfrm>
          </p:grpSpPr>
          <p:sp>
            <p:nvSpPr>
              <p:cNvPr id="109" name="Oval 108"/>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44" name="Group 143" descr="Circle shapes"/>
          <p:cNvGrpSpPr/>
          <p:nvPr userDrawn="1"/>
        </p:nvGrpSpPr>
        <p:grpSpPr>
          <a:xfrm>
            <a:off x="8969655" y="2395728"/>
            <a:ext cx="2358975" cy="1394592"/>
            <a:chOff x="905433" y="2595282"/>
            <a:chExt cx="2358975" cy="1394592"/>
          </a:xfrm>
        </p:grpSpPr>
        <p:grpSp>
          <p:nvGrpSpPr>
            <p:cNvPr id="145" name="Group 144"/>
            <p:cNvGrpSpPr/>
            <p:nvPr/>
          </p:nvGrpSpPr>
          <p:grpSpPr>
            <a:xfrm>
              <a:off x="905433" y="2595282"/>
              <a:ext cx="2358975" cy="179758"/>
              <a:chOff x="891986" y="2595282"/>
              <a:chExt cx="2358975" cy="179758"/>
            </a:xfrm>
          </p:grpSpPr>
          <p:sp>
            <p:nvSpPr>
              <p:cNvPr id="178" name="Oval 177"/>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Oval 178"/>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Oval 179"/>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 182"/>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Oval 183"/>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6" name="Group 145"/>
            <p:cNvGrpSpPr/>
            <p:nvPr/>
          </p:nvGrpSpPr>
          <p:grpSpPr>
            <a:xfrm>
              <a:off x="905433" y="2903611"/>
              <a:ext cx="2358975" cy="179758"/>
              <a:chOff x="891986" y="2595282"/>
              <a:chExt cx="2358975" cy="179758"/>
            </a:xfrm>
          </p:grpSpPr>
          <p:sp>
            <p:nvSpPr>
              <p:cNvPr id="171" name="Oval 170"/>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7" name="Group 146"/>
            <p:cNvGrpSpPr/>
            <p:nvPr/>
          </p:nvGrpSpPr>
          <p:grpSpPr>
            <a:xfrm>
              <a:off x="905433" y="3205216"/>
              <a:ext cx="2358975" cy="179758"/>
              <a:chOff x="891986" y="2595282"/>
              <a:chExt cx="2358975" cy="179758"/>
            </a:xfrm>
          </p:grpSpPr>
          <p:sp>
            <p:nvSpPr>
              <p:cNvPr id="164" name="Oval 163"/>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8" name="Group 147"/>
            <p:cNvGrpSpPr/>
            <p:nvPr/>
          </p:nvGrpSpPr>
          <p:grpSpPr>
            <a:xfrm>
              <a:off x="905433" y="3500097"/>
              <a:ext cx="2358975" cy="179758"/>
              <a:chOff x="891986" y="2595282"/>
              <a:chExt cx="2358975" cy="179758"/>
            </a:xfrm>
          </p:grpSpPr>
          <p:sp>
            <p:nvSpPr>
              <p:cNvPr id="157" name="Oval 15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9" name="Group 148"/>
            <p:cNvGrpSpPr/>
            <p:nvPr/>
          </p:nvGrpSpPr>
          <p:grpSpPr>
            <a:xfrm>
              <a:off x="905433" y="3810116"/>
              <a:ext cx="2358975" cy="179758"/>
              <a:chOff x="891986" y="2595282"/>
              <a:chExt cx="2358975" cy="179758"/>
            </a:xfrm>
          </p:grpSpPr>
          <p:sp>
            <p:nvSpPr>
              <p:cNvPr id="150" name="Oval 14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9" name="Group 348" descr="Dashed lines"/>
          <p:cNvGrpSpPr/>
          <p:nvPr userDrawn="1"/>
        </p:nvGrpSpPr>
        <p:grpSpPr>
          <a:xfrm>
            <a:off x="896377" y="4239037"/>
            <a:ext cx="2384144" cy="2121587"/>
            <a:chOff x="6557963" y="2680139"/>
            <a:chExt cx="4795836" cy="3565213"/>
          </a:xfrm>
        </p:grpSpPr>
        <p:cxnSp>
          <p:nvCxnSpPr>
            <p:cNvPr id="350" name="Straight Connector 349"/>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62" name="Group 361" descr="Dashed lines"/>
          <p:cNvGrpSpPr/>
          <p:nvPr userDrawn="1"/>
        </p:nvGrpSpPr>
        <p:grpSpPr>
          <a:xfrm>
            <a:off x="3599840" y="4239037"/>
            <a:ext cx="2384144" cy="2121587"/>
            <a:chOff x="6557963" y="2680139"/>
            <a:chExt cx="4795836" cy="3565213"/>
          </a:xfrm>
        </p:grpSpPr>
        <p:cxnSp>
          <p:nvCxnSpPr>
            <p:cNvPr id="363" name="Straight Connector 362"/>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75" name="Group 374" descr="Dashed lines"/>
          <p:cNvGrpSpPr/>
          <p:nvPr userDrawn="1"/>
        </p:nvGrpSpPr>
        <p:grpSpPr>
          <a:xfrm>
            <a:off x="6298027" y="4239037"/>
            <a:ext cx="2384144" cy="2121587"/>
            <a:chOff x="6557963" y="2680139"/>
            <a:chExt cx="4795836" cy="3565213"/>
          </a:xfrm>
        </p:grpSpPr>
        <p:cxnSp>
          <p:nvCxnSpPr>
            <p:cNvPr id="376" name="Straight Connector 375"/>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01" name="Group 400" descr="Dashed lines"/>
          <p:cNvGrpSpPr/>
          <p:nvPr userDrawn="1"/>
        </p:nvGrpSpPr>
        <p:grpSpPr>
          <a:xfrm>
            <a:off x="8996214" y="4232850"/>
            <a:ext cx="2384144" cy="2121587"/>
            <a:chOff x="6557963" y="2680139"/>
            <a:chExt cx="4795836" cy="3565213"/>
          </a:xfrm>
        </p:grpSpPr>
        <p:cxnSp>
          <p:nvCxnSpPr>
            <p:cNvPr id="402" name="Straight Connector 401"/>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61" name="Text Placeholder 360"/>
          <p:cNvSpPr>
            <a:spLocks noGrp="1"/>
          </p:cNvSpPr>
          <p:nvPr>
            <p:ph type="body" sz="quarter" idx="13" hasCustomPrompt="1"/>
          </p:nvPr>
        </p:nvSpPr>
        <p:spPr>
          <a:xfrm>
            <a:off x="844865"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74" name="Text Placeholder 360"/>
          <p:cNvSpPr>
            <a:spLocks noGrp="1"/>
          </p:cNvSpPr>
          <p:nvPr>
            <p:ph type="body" sz="quarter" idx="14" hasCustomPrompt="1"/>
          </p:nvPr>
        </p:nvSpPr>
        <p:spPr>
          <a:xfrm>
            <a:off x="3541662"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87" name="Text Placeholder 360"/>
          <p:cNvSpPr>
            <a:spLocks noGrp="1"/>
          </p:cNvSpPr>
          <p:nvPr>
            <p:ph type="body" sz="quarter" idx="15" hasCustomPrompt="1"/>
          </p:nvPr>
        </p:nvSpPr>
        <p:spPr>
          <a:xfrm>
            <a:off x="6239849"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413" name="Text Placeholder 360"/>
          <p:cNvSpPr>
            <a:spLocks noGrp="1"/>
          </p:cNvSpPr>
          <p:nvPr>
            <p:ph type="body" sz="quarter" idx="16" hasCustomPrompt="1"/>
          </p:nvPr>
        </p:nvSpPr>
        <p:spPr>
          <a:xfrm>
            <a:off x="8938036"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Tree>
    <p:extLst>
      <p:ext uri="{BB962C8B-B14F-4D97-AF65-F5344CB8AC3E}">
        <p14:creationId xmlns:p14="http://schemas.microsoft.com/office/powerpoint/2010/main" val="173984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4049-CB90-0B60-B957-F3BC8956DC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C809F4-81B8-F23E-A118-795E0E17A3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1DFCF2-F370-A3BF-0AEA-1DD6F10CA541}"/>
              </a:ext>
            </a:extLst>
          </p:cNvPr>
          <p:cNvSpPr>
            <a:spLocks noGrp="1"/>
          </p:cNvSpPr>
          <p:nvPr>
            <p:ph type="dt" sz="half" idx="10"/>
          </p:nvPr>
        </p:nvSpPr>
        <p:spPr/>
        <p:txBody>
          <a:bodyPr/>
          <a:lstStyle/>
          <a:p>
            <a:r>
              <a:rPr lang="en-IN"/>
              <a:t>11-03-2024</a:t>
            </a:r>
          </a:p>
        </p:txBody>
      </p:sp>
      <p:sp>
        <p:nvSpPr>
          <p:cNvPr id="5" name="Footer Placeholder 4">
            <a:extLst>
              <a:ext uri="{FF2B5EF4-FFF2-40B4-BE49-F238E27FC236}">
                <a16:creationId xmlns:a16="http://schemas.microsoft.com/office/drawing/2014/main" id="{4D5808D7-A425-B957-FA1F-5A97771A92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998689-1820-9185-3EB4-E2AC6A7879B2}"/>
              </a:ext>
            </a:extLst>
          </p:cNvPr>
          <p:cNvSpPr>
            <a:spLocks noGrp="1"/>
          </p:cNvSpPr>
          <p:nvPr>
            <p:ph type="sldNum" sz="quarter" idx="12"/>
          </p:nvPr>
        </p:nvSpPr>
        <p:spPr/>
        <p:txBody>
          <a:bodyPr/>
          <a:lstStyle/>
          <a:p>
            <a:fld id="{6A59E652-0E2C-4FE0-9038-2A3F05EF4FDC}" type="slidenum">
              <a:rPr lang="en-IN" smtClean="0"/>
              <a:t>‹#›</a:t>
            </a:fld>
            <a:endParaRPr lang="en-IN"/>
          </a:p>
        </p:txBody>
      </p:sp>
      <p:sp>
        <p:nvSpPr>
          <p:cNvPr id="7" name="Rectangle 6" descr="Color filled rectangle border">
            <a:extLst>
              <a:ext uri="{FF2B5EF4-FFF2-40B4-BE49-F238E27FC236}">
                <a16:creationId xmlns:a16="http://schemas.microsoft.com/office/drawing/2014/main" id="{8527D2E2-4115-FCE0-B212-E7B3ABDB5FDD}"/>
              </a:ext>
            </a:extLst>
          </p:cNvP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descr="Color filled rectangle border">
            <a:extLst>
              <a:ext uri="{FF2B5EF4-FFF2-40B4-BE49-F238E27FC236}">
                <a16:creationId xmlns:a16="http://schemas.microsoft.com/office/drawing/2014/main" id="{7AF5F516-FB10-22BE-4D84-317BBD927A22}"/>
              </a:ext>
            </a:extLst>
          </p:cNvP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a:extLst>
              <a:ext uri="{FF2B5EF4-FFF2-40B4-BE49-F238E27FC236}">
                <a16:creationId xmlns:a16="http://schemas.microsoft.com/office/drawing/2014/main" id="{BE5030D7-B4D1-210F-8CC4-C5EEA11A4855}"/>
              </a:ext>
            </a:extLst>
          </p:cNvP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a:extLst>
              <a:ext uri="{FF2B5EF4-FFF2-40B4-BE49-F238E27FC236}">
                <a16:creationId xmlns:a16="http://schemas.microsoft.com/office/drawing/2014/main" id="{7F03B599-8156-6D36-EC9F-D30DB890474D}"/>
              </a:ext>
            </a:extLst>
          </p:cNvP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85027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38A5-D0C4-48CE-38F2-08E4C9C2FF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8C832E-845C-654C-AC5C-3B9D6EB78E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8C5517-5509-8715-71F8-085A3499577B}"/>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6E6FEBA8-5D20-CEF4-9FF0-31DDD2512A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57EC32-F40F-3EBD-F4E8-A7C931DBC716}"/>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21019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B511-796C-85E3-EDC8-809A656463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1C4F24-5434-DA94-7724-AAF8BF0C4C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7A7135-30B4-30DC-733D-92989D9F11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92A7A3-EA71-C662-71A8-7038FFEED738}"/>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2A836EF7-452C-2FF9-5C81-8AEB9E8532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C370F96-9232-2176-D0F2-2960D679E9DE}"/>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26819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5F4E-D984-D680-F09C-AC02A46378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7BC1B5-7AC9-4E60-60E8-A726E6189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00F6D9-ED0C-F135-B76C-ED7ACC96B8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56BD71-CED7-B0BF-456F-99D4BA5D5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7C2133-00F7-61B5-6471-B8DA518150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E187B7-2458-5B46-02DB-F43D35CEA662}"/>
              </a:ext>
            </a:extLst>
          </p:cNvPr>
          <p:cNvSpPr>
            <a:spLocks noGrp="1"/>
          </p:cNvSpPr>
          <p:nvPr>
            <p:ph type="dt" sz="half" idx="10"/>
          </p:nvPr>
        </p:nvSpPr>
        <p:spPr/>
        <p:txBody>
          <a:bodyPr/>
          <a:lstStyle/>
          <a:p>
            <a:r>
              <a:rPr lang="en-IN"/>
              <a:t>11-03-2024</a:t>
            </a:r>
            <a:endParaRPr lang="en-US" dirty="0"/>
          </a:p>
        </p:txBody>
      </p:sp>
      <p:sp>
        <p:nvSpPr>
          <p:cNvPr id="8" name="Footer Placeholder 7">
            <a:extLst>
              <a:ext uri="{FF2B5EF4-FFF2-40B4-BE49-F238E27FC236}">
                <a16:creationId xmlns:a16="http://schemas.microsoft.com/office/drawing/2014/main" id="{628B1EAD-AE08-7C06-076D-928E9B5B5B4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EF83B57-CBB8-DAD5-0B06-0EEFC03AE3C1}"/>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647014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6BE7-0120-B6AC-6F97-86908369B5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675A87-CCB3-6E02-FEBB-3C06E4DEA655}"/>
              </a:ext>
            </a:extLst>
          </p:cNvPr>
          <p:cNvSpPr>
            <a:spLocks noGrp="1"/>
          </p:cNvSpPr>
          <p:nvPr>
            <p:ph type="dt" sz="half" idx="10"/>
          </p:nvPr>
        </p:nvSpPr>
        <p:spPr/>
        <p:txBody>
          <a:bodyPr/>
          <a:lstStyle/>
          <a:p>
            <a:r>
              <a:rPr lang="en-IN"/>
              <a:t>11-03-2024</a:t>
            </a:r>
            <a:endParaRPr lang="en-US" dirty="0"/>
          </a:p>
        </p:txBody>
      </p:sp>
      <p:sp>
        <p:nvSpPr>
          <p:cNvPr id="4" name="Footer Placeholder 3">
            <a:extLst>
              <a:ext uri="{FF2B5EF4-FFF2-40B4-BE49-F238E27FC236}">
                <a16:creationId xmlns:a16="http://schemas.microsoft.com/office/drawing/2014/main" id="{EC3A4962-89D6-D004-83D7-5C547EC6DC4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D85217B-1FF2-3034-52E4-917206C7E825}"/>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749827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2F594-4792-FC2B-AE8B-497D1C437460}"/>
              </a:ext>
            </a:extLst>
          </p:cNvPr>
          <p:cNvSpPr>
            <a:spLocks noGrp="1"/>
          </p:cNvSpPr>
          <p:nvPr>
            <p:ph type="dt" sz="half" idx="10"/>
          </p:nvPr>
        </p:nvSpPr>
        <p:spPr/>
        <p:txBody>
          <a:bodyPr/>
          <a:lstStyle/>
          <a:p>
            <a:r>
              <a:rPr lang="en-IN"/>
              <a:t>11-03-2024</a:t>
            </a:r>
            <a:endParaRPr lang="en-US" dirty="0"/>
          </a:p>
        </p:txBody>
      </p:sp>
      <p:sp>
        <p:nvSpPr>
          <p:cNvPr id="3" name="Footer Placeholder 2">
            <a:extLst>
              <a:ext uri="{FF2B5EF4-FFF2-40B4-BE49-F238E27FC236}">
                <a16:creationId xmlns:a16="http://schemas.microsoft.com/office/drawing/2014/main" id="{E9D8E567-B98C-B271-7278-00E98869A5F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1E7C07B-0735-FAA0-22CF-409BDF998598}"/>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32618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977B-9390-BDB4-A7DE-648D0CBDA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0BFE0F-E666-0CE2-3F6B-9991B7C235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6B75FA-2651-190B-863C-E87110B2A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793CC9-E61B-FFD7-7F96-A8EE59B9FC6F}"/>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7EDED9F1-95C8-8BF9-040B-069E8404022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A65A5D-3BB3-55CD-C952-862395B5E887}"/>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42617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034E7-47FD-CCE0-D1BC-B7F516819F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6B51A-D62F-3586-AF58-FBFD759CD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6EB0AD-7677-9AEB-8F1A-E5C43B6C3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BD039-C00F-AFCF-F7C1-BB4B363E1031}"/>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17D13D93-5A70-380A-3D25-84DC262D22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9091D6-A291-BF70-EA5C-29C3DB98AD14}"/>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423163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2A02CC-4696-8753-905D-D8A12D823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2AA02F-8D43-CC52-1A35-A5C70B851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776029-95AB-315F-C234-AA9A257ED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11-03-2024</a:t>
            </a:r>
            <a:endParaRPr lang="en-US" dirty="0"/>
          </a:p>
        </p:txBody>
      </p:sp>
      <p:sp>
        <p:nvSpPr>
          <p:cNvPr id="5" name="Footer Placeholder 4">
            <a:extLst>
              <a:ext uri="{FF2B5EF4-FFF2-40B4-BE49-F238E27FC236}">
                <a16:creationId xmlns:a16="http://schemas.microsoft.com/office/drawing/2014/main" id="{5282B256-F581-7446-545D-CCB67FF136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D3EE7C2-60F7-E2F8-7DB3-A4B5195FA4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BDE3A-8A5F-47C4-AA75-58FC1EB2D383}" type="slidenum">
              <a:rPr lang="en-US" smtClean="0"/>
              <a:t>‹#›</a:t>
            </a:fld>
            <a:endParaRPr lang="en-US" dirty="0"/>
          </a:p>
        </p:txBody>
      </p:sp>
    </p:spTree>
    <p:extLst>
      <p:ext uri="{BB962C8B-B14F-4D97-AF65-F5344CB8AC3E}">
        <p14:creationId xmlns:p14="http://schemas.microsoft.com/office/powerpoint/2010/main" val="108213927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52"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link.springer.com/10.1007/s11517-%20020-02163-3"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hindawi.com/journals/cin/2020/6490479/"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figure/ResNet50-architecture-22_fig1_372274736" TargetMode="External"/><Relationship Id="rId2" Type="http://schemas.openxmlformats.org/officeDocument/2006/relationships/hyperlink" Target="https://onlinelibrary.wiley.com/cms/asset/898be9f9-cc38-44ec-bd05-4131a252cef3/cytoa24839-fig-0002-m.jp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nature.com/articles/s41598-024-52880-0/figures/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owardsdatascience.com/how-to-easily-draw-neural-network-architecture-diagrams-a6b6138ed875"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11356" y="723332"/>
            <a:ext cx="9144000" cy="914400"/>
          </a:xfrm>
          <a:prstGeom prst="rect">
            <a:avLst/>
          </a:prstGeom>
        </p:spPr>
        <p:txBody>
          <a:bodyPr vert="horz" lIns="91440" tIns="45720" rIns="91440" bIns="45720" rtlCol="0" anchor="ctr">
            <a:normAutofit fontScale="92500"/>
          </a:bodyPr>
          <a:lstStyle>
            <a:lvl1pPr algn="r" defTabSz="914400" rtl="0" eaLnBrk="1" latinLnBrk="0" hangingPunct="1">
              <a:lnSpc>
                <a:spcPct val="90000"/>
              </a:lnSpc>
              <a:spcBef>
                <a:spcPct val="0"/>
              </a:spcBef>
              <a:buNone/>
              <a:defRPr sz="3600" kern="1200">
                <a:solidFill>
                  <a:schemeClr val="tx1">
                    <a:lumMod val="85000"/>
                    <a:lumOff val="15000"/>
                  </a:schemeClr>
                </a:solidFill>
                <a:latin typeface="+mj-lt"/>
                <a:ea typeface="+mj-ea"/>
                <a:cs typeface="+mj-cs"/>
              </a:defRPr>
            </a:lvl1pPr>
          </a:lstStyle>
          <a:p>
            <a:r>
              <a:rPr lang="en-IN" sz="4800" dirty="0">
                <a:latin typeface="Arial" panose="020B0604020202020204" pitchFamily="34" charset="0"/>
                <a:cs typeface="Arial" panose="020B0604020202020204" pitchFamily="34" charset="0"/>
              </a:rPr>
              <a:t>Pandit Deendayal Energy University</a:t>
            </a:r>
            <a:endParaRPr lang="en-IN" sz="28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567" y="323051"/>
            <a:ext cx="1930866" cy="2037787"/>
          </a:xfrm>
          <a:prstGeom prst="rect">
            <a:avLst/>
          </a:prstGeom>
        </p:spPr>
      </p:pic>
      <p:sp>
        <p:nvSpPr>
          <p:cNvPr id="8" name="Title 1"/>
          <p:cNvSpPr txBox="1">
            <a:spLocks/>
          </p:cNvSpPr>
          <p:nvPr/>
        </p:nvSpPr>
        <p:spPr>
          <a:xfrm>
            <a:off x="243151" y="3115275"/>
            <a:ext cx="5836934" cy="219485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Topic</a:t>
            </a:r>
            <a:endParaRPr lang="en-IN" sz="2400" dirty="0">
              <a:latin typeface="Arial" panose="020B0604020202020204" pitchFamily="34" charset="0"/>
              <a:cs typeface="Arial" panose="020B0604020202020204" pitchFamily="34" charset="0"/>
            </a:endParaRPr>
          </a:p>
          <a:p>
            <a:br>
              <a:rPr lang="en-IN" sz="2500" dirty="0">
                <a:latin typeface="Arial" panose="020B0604020202020204" pitchFamily="34" charset="0"/>
                <a:cs typeface="Arial" panose="020B0604020202020204" pitchFamily="34" charset="0"/>
              </a:rPr>
            </a:br>
            <a:r>
              <a:rPr lang="en-IN" sz="2500" dirty="0">
                <a:latin typeface="Arial" panose="020B0604020202020204" pitchFamily="34" charset="0"/>
                <a:cs typeface="Arial" panose="020B0604020202020204" pitchFamily="34" charset="0"/>
              </a:rPr>
              <a:t>Real time detection of AI generated speech for deep-Fake voice conversion</a:t>
            </a:r>
          </a:p>
        </p:txBody>
      </p:sp>
      <p:sp>
        <p:nvSpPr>
          <p:cNvPr id="10" name="Subtitle 2"/>
          <p:cNvSpPr>
            <a:spLocks noGrp="1"/>
          </p:cNvSpPr>
          <p:nvPr>
            <p:ph type="subTitle" idx="1"/>
          </p:nvPr>
        </p:nvSpPr>
        <p:spPr>
          <a:xfrm>
            <a:off x="7283356" y="2771474"/>
            <a:ext cx="3889829" cy="2976183"/>
          </a:xfrm>
        </p:spPr>
        <p:txBody>
          <a:bodyPr>
            <a:normAutofit lnSpcReduction="10000"/>
          </a:bodyPr>
          <a:lstStyle/>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Prepared</a:t>
            </a:r>
            <a:r>
              <a:rPr lang="en-US" sz="22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by</a:t>
            </a:r>
            <a:r>
              <a:rPr lang="en-US" sz="2200" dirty="0">
                <a:latin typeface="Arial" panose="020B0604020202020204" pitchFamily="34" charset="0"/>
                <a:cs typeface="Arial" panose="020B0604020202020204" pitchFamily="34" charset="0"/>
              </a:rPr>
              <a:t> : </a:t>
            </a:r>
          </a:p>
          <a:p>
            <a:pPr algn="ctr"/>
            <a:r>
              <a:rPr lang="en-US" sz="2000" dirty="0">
                <a:latin typeface="Arial" panose="020B0604020202020204" pitchFamily="34" charset="0"/>
                <a:cs typeface="Arial" panose="020B0604020202020204" pitchFamily="34" charset="0"/>
              </a:rPr>
              <a:t>Dev Jethva</a:t>
            </a:r>
          </a:p>
          <a:p>
            <a:pPr algn="ctr"/>
            <a:r>
              <a:rPr lang="en-US" sz="22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23MDS003</a:t>
            </a:r>
            <a:r>
              <a:rPr lang="en-US" sz="220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r>
              <a:rPr lang="en-IN" dirty="0">
                <a:latin typeface="Arial" panose="020B0604020202020204" pitchFamily="34" charset="0"/>
                <a:cs typeface="Arial" panose="020B0604020202020204" pitchFamily="34" charset="0"/>
              </a:rPr>
              <a:t>Under the guidance of</a:t>
            </a:r>
          </a:p>
          <a:p>
            <a:pPr algn="ctr"/>
            <a:r>
              <a:rPr lang="en-IN" sz="2000" dirty="0">
                <a:latin typeface="Arial" panose="020B0604020202020204" pitchFamily="34" charset="0"/>
                <a:cs typeface="Arial" panose="020B0604020202020204" pitchFamily="34" charset="0"/>
              </a:rPr>
              <a:t>Dr. Yogesh Kumar</a:t>
            </a:r>
          </a:p>
          <a:p>
            <a:pPr algn="ctr"/>
            <a:endParaRPr lang="en-IN" dirty="0">
              <a:latin typeface="Arial" panose="020B0604020202020204" pitchFamily="34" charset="0"/>
              <a:cs typeface="Arial" panose="020B0604020202020204" pitchFamily="34" charset="0"/>
            </a:endParaRPr>
          </a:p>
        </p:txBody>
      </p:sp>
      <p:sp>
        <p:nvSpPr>
          <p:cNvPr id="11" name="Rectangle 10"/>
          <p:cNvSpPr/>
          <p:nvPr/>
        </p:nvSpPr>
        <p:spPr>
          <a:xfrm>
            <a:off x="6080085" y="4153136"/>
            <a:ext cx="65764" cy="1594521"/>
          </a:xfrm>
          <a:prstGeom prst="rect">
            <a:avLst/>
          </a:prstGeom>
          <a:solidFill>
            <a:srgbClr val="2D3C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latin typeface="Arial" panose="020B0604020202020204" pitchFamily="34" charset="0"/>
              <a:cs typeface="Arial" panose="020B0604020202020204" pitchFamily="34" charset="0"/>
            </a:endParaRPr>
          </a:p>
        </p:txBody>
      </p:sp>
      <p:sp>
        <p:nvSpPr>
          <p:cNvPr id="2" name="Rectangle 1"/>
          <p:cNvSpPr/>
          <p:nvPr/>
        </p:nvSpPr>
        <p:spPr>
          <a:xfrm>
            <a:off x="4683857" y="2033787"/>
            <a:ext cx="2911374" cy="341632"/>
          </a:xfrm>
          <a:prstGeom prst="rect">
            <a:avLst/>
          </a:prstGeom>
        </p:spPr>
        <p:txBody>
          <a:bodyPr wrap="none">
            <a:spAutoFit/>
          </a:bodyPr>
          <a:lstStyle/>
          <a:p>
            <a:pPr algn="ctr">
              <a:lnSpc>
                <a:spcPct val="90000"/>
              </a:lnSpc>
              <a:spcAft>
                <a:spcPts val="600"/>
              </a:spcAft>
            </a:pPr>
            <a:r>
              <a:rPr lang="en-US" b="0" i="0" dirty="0">
                <a:solidFill>
                  <a:srgbClr val="1F1F1F"/>
                </a:solidFill>
                <a:effectLst/>
                <a:latin typeface="Arial" panose="020B0604020202020204" pitchFamily="34" charset="0"/>
                <a:cs typeface="Arial" panose="020B0604020202020204" pitchFamily="34" charset="0"/>
              </a:rPr>
              <a:t>3</a:t>
            </a:r>
            <a:r>
              <a:rPr lang="en-US" b="0" i="0" baseline="30000" dirty="0">
                <a:solidFill>
                  <a:srgbClr val="1F1F1F"/>
                </a:solidFill>
                <a:effectLst/>
                <a:latin typeface="Arial" panose="020B0604020202020204" pitchFamily="34" charset="0"/>
                <a:cs typeface="Arial" panose="020B0604020202020204" pitchFamily="34" charset="0"/>
              </a:rPr>
              <a:t>rd</a:t>
            </a:r>
            <a:r>
              <a:rPr lang="en-US" b="0" i="0" dirty="0">
                <a:solidFill>
                  <a:srgbClr val="1F1F1F"/>
                </a:solidFill>
                <a:effectLst/>
                <a:latin typeface="Arial" panose="020B0604020202020204" pitchFamily="34" charset="0"/>
                <a:cs typeface="Arial" panose="020B0604020202020204" pitchFamily="34" charset="0"/>
              </a:rPr>
              <a:t> Sem Project Evaluation</a:t>
            </a:r>
            <a:endParaRPr lang="en-US"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87A4C7EE-8179-5394-5129-0B9035CDC5EA}"/>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latin typeface="Arial" panose="020B0604020202020204" pitchFamily="34" charset="0"/>
                <a:cs typeface="Arial" panose="020B0604020202020204" pitchFamily="34" charset="0"/>
              </a:rPr>
              <a:t>1</a:t>
            </a:fld>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6166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8B426-1B80-8761-5F91-62B04770182D}"/>
              </a:ext>
            </a:extLst>
          </p:cNvPr>
          <p:cNvSpPr>
            <a:spLocks noGrp="1"/>
          </p:cNvSpPr>
          <p:nvPr>
            <p:ph type="title"/>
          </p:nvPr>
        </p:nvSpPr>
        <p:spPr>
          <a:xfrm>
            <a:off x="838200" y="19653"/>
            <a:ext cx="10515600" cy="1325563"/>
          </a:xfrm>
        </p:spPr>
        <p:txBody>
          <a:bodyPr>
            <a:normAutofit/>
          </a:bodyPr>
          <a:lstStyle/>
          <a:p>
            <a:pPr algn="ctr"/>
            <a:r>
              <a:rPr lang="en-US" sz="3600" dirty="0">
                <a:latin typeface="Times New Roman" panose="02020603050405020304" pitchFamily="18" charset="0"/>
                <a:cs typeface="Times New Roman" panose="02020603050405020304" pitchFamily="18" charset="0"/>
              </a:rPr>
              <a:t>Result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E97C45-B63C-3709-E37A-563740D8873C}"/>
              </a:ext>
            </a:extLst>
          </p:cNvPr>
          <p:cNvSpPr>
            <a:spLocks noGrp="1"/>
          </p:cNvSpPr>
          <p:nvPr>
            <p:ph idx="1"/>
          </p:nvPr>
        </p:nvSpPr>
        <p:spPr>
          <a:xfrm>
            <a:off x="838200" y="1148894"/>
            <a:ext cx="10515600" cy="512222"/>
          </a:xfrm>
        </p:spPr>
        <p:txBody>
          <a:bodyPr>
            <a:normAutofit/>
          </a:bodyPr>
          <a:lstStyle/>
          <a:p>
            <a:pPr algn="just">
              <a:lnSpc>
                <a:spcPct val="110000"/>
              </a:lnSpc>
              <a:buFont typeface="Wingdings" panose="05000000000000000000" pitchFamily="2" charset="2"/>
              <a:buChar char="Ø"/>
            </a:pPr>
            <a:r>
              <a:rPr lang="en-US" sz="2400" b="0" dirty="0">
                <a:solidFill>
                  <a:srgbClr val="1F2328"/>
                </a:solidFill>
                <a:effectLst/>
                <a:highlight>
                  <a:srgbClr val="FFFFFF"/>
                </a:highlight>
                <a:latin typeface="Times New Roman" panose="02020603050405020304" pitchFamily="18" charset="0"/>
                <a:cs typeface="Times New Roman" panose="02020603050405020304" pitchFamily="18" charset="0"/>
              </a:rPr>
              <a:t>Accuracy for different model generations on training, validation, and test data sets.</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9048D96-AB9B-3A92-25AB-1D468326D782}"/>
              </a:ext>
            </a:extLst>
          </p:cNvPr>
          <p:cNvSpPr>
            <a:spLocks noGrp="1"/>
          </p:cNvSpPr>
          <p:nvPr>
            <p:ph type="sldNum" sz="quarter" idx="12"/>
          </p:nvPr>
        </p:nvSpPr>
        <p:spPr>
          <a:xfrm>
            <a:off x="8610600" y="6469474"/>
            <a:ext cx="2743200" cy="365125"/>
          </a:xfrm>
        </p:spPr>
        <p:txBody>
          <a:bodyPr/>
          <a:lstStyle/>
          <a:p>
            <a:fld id="{6A59E652-0E2C-4FE0-9038-2A3F05EF4FDC}" type="slidenum">
              <a:rPr lang="en-IN" smtClean="0">
                <a:solidFill>
                  <a:schemeClr val="bg1"/>
                </a:solidFill>
              </a:rPr>
              <a:t>10</a:t>
            </a:fld>
            <a:endParaRPr lang="en-IN" dirty="0">
              <a:solidFill>
                <a:schemeClr val="bg1"/>
              </a:solidFill>
            </a:endParaRPr>
          </a:p>
        </p:txBody>
      </p:sp>
      <p:pic>
        <p:nvPicPr>
          <p:cNvPr id="8" name="Picture 7">
            <a:extLst>
              <a:ext uri="{FF2B5EF4-FFF2-40B4-BE49-F238E27FC236}">
                <a16:creationId xmlns:a16="http://schemas.microsoft.com/office/drawing/2014/main" id="{7A53022B-E9FC-CA37-2AF9-1BB44A2BBBEC}"/>
              </a:ext>
            </a:extLst>
          </p:cNvPr>
          <p:cNvPicPr>
            <a:picLocks noChangeAspect="1"/>
          </p:cNvPicPr>
          <p:nvPr/>
        </p:nvPicPr>
        <p:blipFill>
          <a:blip r:embed="rId2"/>
          <a:stretch>
            <a:fillRect/>
          </a:stretch>
        </p:blipFill>
        <p:spPr>
          <a:xfrm>
            <a:off x="1518950" y="1661116"/>
            <a:ext cx="9154099" cy="4343759"/>
          </a:xfrm>
          <a:prstGeom prst="rect">
            <a:avLst/>
          </a:prstGeom>
        </p:spPr>
      </p:pic>
    </p:spTree>
    <p:extLst>
      <p:ext uri="{BB962C8B-B14F-4D97-AF65-F5344CB8AC3E}">
        <p14:creationId xmlns:p14="http://schemas.microsoft.com/office/powerpoint/2010/main" val="3761570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61"/>
            <a:ext cx="10455111" cy="965477"/>
          </a:xfrm>
        </p:spPr>
        <p:txBody>
          <a:bodyPr>
            <a:normAutofit/>
          </a:bodyPr>
          <a:lstStyle/>
          <a:p>
            <a:pPr algn="ctr"/>
            <a:r>
              <a:rPr lang="en-US" sz="3600" dirty="0">
                <a:latin typeface="Times New Roman" panose="02020603050405020304" pitchFamily="18" charset="0"/>
                <a:cs typeface="Times New Roman" panose="02020603050405020304" pitchFamily="18" charset="0"/>
              </a:rPr>
              <a:t>Results </a:t>
            </a:r>
          </a:p>
        </p:txBody>
      </p:sp>
      <p:sp>
        <p:nvSpPr>
          <p:cNvPr id="9" name="TextBox 8">
            <a:extLst>
              <a:ext uri="{FF2B5EF4-FFF2-40B4-BE49-F238E27FC236}">
                <a16:creationId xmlns:a16="http://schemas.microsoft.com/office/drawing/2014/main" id="{B18DEF58-9975-4C20-F495-BBE26350E0FF}"/>
              </a:ext>
            </a:extLst>
          </p:cNvPr>
          <p:cNvSpPr txBox="1"/>
          <p:nvPr/>
        </p:nvSpPr>
        <p:spPr>
          <a:xfrm>
            <a:off x="838198" y="829819"/>
            <a:ext cx="10455111" cy="539378"/>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Classification reports and the number of instances for each class of VGG16 model</a:t>
            </a:r>
          </a:p>
        </p:txBody>
      </p:sp>
      <p:sp>
        <p:nvSpPr>
          <p:cNvPr id="3" name="Slide Number Placeholder 2">
            <a:extLst>
              <a:ext uri="{FF2B5EF4-FFF2-40B4-BE49-F238E27FC236}">
                <a16:creationId xmlns:a16="http://schemas.microsoft.com/office/drawing/2014/main" id="{672D51D7-0AF1-4FED-97DA-2D0625A2EC95}"/>
              </a:ext>
            </a:extLst>
          </p:cNvPr>
          <p:cNvSpPr>
            <a:spLocks noGrp="1"/>
          </p:cNvSpPr>
          <p:nvPr>
            <p:ph type="sldNum" sz="quarter" idx="12"/>
          </p:nvPr>
        </p:nvSpPr>
        <p:spPr>
          <a:xfrm>
            <a:off x="8610600" y="6497753"/>
            <a:ext cx="2743200" cy="365125"/>
          </a:xfrm>
        </p:spPr>
        <p:txBody>
          <a:bodyPr/>
          <a:lstStyle/>
          <a:p>
            <a:fld id="{6A59E652-0E2C-4FE0-9038-2A3F05EF4FDC}" type="slidenum">
              <a:rPr lang="en-IN" sz="1400" smtClean="0">
                <a:solidFill>
                  <a:schemeClr val="bg1"/>
                </a:solidFill>
              </a:rPr>
              <a:t>11</a:t>
            </a:fld>
            <a:endParaRPr lang="en-IN" dirty="0">
              <a:solidFill>
                <a:schemeClr val="bg1"/>
              </a:solidFill>
            </a:endParaRPr>
          </a:p>
        </p:txBody>
      </p:sp>
      <p:graphicFrame>
        <p:nvGraphicFramePr>
          <p:cNvPr id="10" name="Table 9">
            <a:extLst>
              <a:ext uri="{FF2B5EF4-FFF2-40B4-BE49-F238E27FC236}">
                <a16:creationId xmlns:a16="http://schemas.microsoft.com/office/drawing/2014/main" id="{793D7509-090B-C25C-8524-4FAF826FD9E5}"/>
              </a:ext>
            </a:extLst>
          </p:cNvPr>
          <p:cNvGraphicFramePr>
            <a:graphicFrameLocks noGrp="1"/>
          </p:cNvGraphicFramePr>
          <p:nvPr>
            <p:extLst>
              <p:ext uri="{D42A27DB-BD31-4B8C-83A1-F6EECF244321}">
                <p14:modId xmlns:p14="http://schemas.microsoft.com/office/powerpoint/2010/main" val="1336381186"/>
              </p:ext>
            </p:extLst>
          </p:nvPr>
        </p:nvGraphicFramePr>
        <p:xfrm>
          <a:off x="838200" y="1440034"/>
          <a:ext cx="10515600" cy="49530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38952297"/>
                    </a:ext>
                  </a:extLst>
                </a:gridCol>
                <a:gridCol w="2103120">
                  <a:extLst>
                    <a:ext uri="{9D8B030D-6E8A-4147-A177-3AD203B41FA5}">
                      <a16:colId xmlns:a16="http://schemas.microsoft.com/office/drawing/2014/main" val="3574418834"/>
                    </a:ext>
                  </a:extLst>
                </a:gridCol>
                <a:gridCol w="2103120">
                  <a:extLst>
                    <a:ext uri="{9D8B030D-6E8A-4147-A177-3AD203B41FA5}">
                      <a16:colId xmlns:a16="http://schemas.microsoft.com/office/drawing/2014/main" val="3027501909"/>
                    </a:ext>
                  </a:extLst>
                </a:gridCol>
                <a:gridCol w="2103120">
                  <a:extLst>
                    <a:ext uri="{9D8B030D-6E8A-4147-A177-3AD203B41FA5}">
                      <a16:colId xmlns:a16="http://schemas.microsoft.com/office/drawing/2014/main" val="3345536183"/>
                    </a:ext>
                  </a:extLst>
                </a:gridCol>
                <a:gridCol w="2103120">
                  <a:extLst>
                    <a:ext uri="{9D8B030D-6E8A-4147-A177-3AD203B41FA5}">
                      <a16:colId xmlns:a16="http://schemas.microsoft.com/office/drawing/2014/main" val="519677199"/>
                    </a:ext>
                  </a:extLst>
                </a:gridCol>
              </a:tblGrid>
              <a:tr h="370840">
                <a:tc>
                  <a:txBody>
                    <a:bodyPr/>
                    <a:lstStyle/>
                    <a:p>
                      <a:pPr algn="ctr"/>
                      <a:r>
                        <a:rPr lang="en-US" sz="1900" b="1" dirty="0"/>
                        <a:t> Class Name</a:t>
                      </a:r>
                    </a:p>
                  </a:txBody>
                  <a:tcPr/>
                </a:tc>
                <a:tc>
                  <a:txBody>
                    <a:bodyPr/>
                    <a:lstStyle/>
                    <a:p>
                      <a:pPr algn="ctr"/>
                      <a:r>
                        <a:rPr lang="en-US" sz="1900" b="1" dirty="0"/>
                        <a:t>Precision</a:t>
                      </a:r>
                    </a:p>
                  </a:txBody>
                  <a:tcPr/>
                </a:tc>
                <a:tc>
                  <a:txBody>
                    <a:bodyPr/>
                    <a:lstStyle/>
                    <a:p>
                      <a:pPr algn="ctr"/>
                      <a:r>
                        <a:rPr lang="en-US" sz="1900" b="1" dirty="0"/>
                        <a:t>Recall</a:t>
                      </a:r>
                    </a:p>
                  </a:txBody>
                  <a:tcPr/>
                </a:tc>
                <a:tc>
                  <a:txBody>
                    <a:bodyPr/>
                    <a:lstStyle/>
                    <a:p>
                      <a:pPr algn="ctr"/>
                      <a:r>
                        <a:rPr lang="en-US" sz="1900" b="1" dirty="0"/>
                        <a:t>F1-Score</a:t>
                      </a:r>
                    </a:p>
                  </a:txBody>
                  <a:tcPr/>
                </a:tc>
                <a:tc>
                  <a:txBody>
                    <a:bodyPr/>
                    <a:lstStyle/>
                    <a:p>
                      <a:pPr algn="ctr"/>
                      <a:r>
                        <a:rPr lang="en-US" sz="1900" b="1" dirty="0"/>
                        <a:t>Support</a:t>
                      </a:r>
                    </a:p>
                  </a:txBody>
                  <a:tcPr/>
                </a:tc>
                <a:extLst>
                  <a:ext uri="{0D108BD9-81ED-4DB2-BD59-A6C34878D82A}">
                    <a16:rowId xmlns:a16="http://schemas.microsoft.com/office/drawing/2014/main" val="1315789624"/>
                  </a:ext>
                </a:extLst>
              </a:tr>
              <a:tr h="370840">
                <a:tc>
                  <a:txBody>
                    <a:bodyPr/>
                    <a:lstStyle/>
                    <a:p>
                      <a:pPr algn="ctr"/>
                      <a:r>
                        <a:rPr lang="en-US" sz="1900" b="0" i="0" kern="1200" dirty="0">
                          <a:solidFill>
                            <a:schemeClr val="dk1"/>
                          </a:solidFill>
                          <a:effectLst/>
                          <a:latin typeface="+mn-lt"/>
                          <a:ea typeface="+mn-ea"/>
                          <a:cs typeface="+mn-cs"/>
                        </a:rPr>
                        <a:t>Basophil</a:t>
                      </a:r>
                      <a:endParaRPr lang="en-US" sz="1900" b="0" dirty="0"/>
                    </a:p>
                  </a:txBody>
                  <a:tcPr/>
                </a:tc>
                <a:tc>
                  <a:txBody>
                    <a:bodyPr/>
                    <a:lstStyle/>
                    <a:p>
                      <a:pPr algn="ctr"/>
                      <a:r>
                        <a:rPr lang="en-US" sz="1900" b="0" dirty="0"/>
                        <a:t>0.91</a:t>
                      </a:r>
                    </a:p>
                  </a:txBody>
                  <a:tcPr/>
                </a:tc>
                <a:tc>
                  <a:txBody>
                    <a:bodyPr/>
                    <a:lstStyle/>
                    <a:p>
                      <a:pPr algn="ctr"/>
                      <a:r>
                        <a:rPr lang="en-US" sz="1900" b="0" dirty="0"/>
                        <a:t>0.95</a:t>
                      </a:r>
                    </a:p>
                  </a:txBody>
                  <a:tcPr/>
                </a:tc>
                <a:tc>
                  <a:txBody>
                    <a:bodyPr/>
                    <a:lstStyle/>
                    <a:p>
                      <a:pPr algn="ctr"/>
                      <a:r>
                        <a:rPr lang="en-US" sz="1900" b="0" dirty="0"/>
                        <a:t>0.93</a:t>
                      </a:r>
                    </a:p>
                  </a:txBody>
                  <a:tcPr/>
                </a:tc>
                <a:tc>
                  <a:txBody>
                    <a:bodyPr/>
                    <a:lstStyle/>
                    <a:p>
                      <a:pPr algn="ctr"/>
                      <a:r>
                        <a:rPr lang="en-US" sz="1900" b="0" dirty="0"/>
                        <a:t>237</a:t>
                      </a:r>
                    </a:p>
                  </a:txBody>
                  <a:tcPr/>
                </a:tc>
                <a:extLst>
                  <a:ext uri="{0D108BD9-81ED-4DB2-BD59-A6C34878D82A}">
                    <a16:rowId xmlns:a16="http://schemas.microsoft.com/office/drawing/2014/main" val="4151421612"/>
                  </a:ext>
                </a:extLst>
              </a:tr>
              <a:tr h="370840">
                <a:tc>
                  <a:txBody>
                    <a:bodyPr/>
                    <a:lstStyle/>
                    <a:p>
                      <a:pPr algn="ctr"/>
                      <a:r>
                        <a:rPr lang="en-US" sz="1900" b="0" i="0" kern="1200" dirty="0">
                          <a:solidFill>
                            <a:schemeClr val="dk1"/>
                          </a:solidFill>
                          <a:effectLst/>
                          <a:latin typeface="+mn-lt"/>
                          <a:ea typeface="+mn-ea"/>
                          <a:cs typeface="+mn-cs"/>
                        </a:rPr>
                        <a:t>Eosinophil</a:t>
                      </a:r>
                      <a:endParaRPr lang="en-US" sz="1900" b="0" dirty="0"/>
                    </a:p>
                  </a:txBody>
                  <a:tcPr/>
                </a:tc>
                <a:tc>
                  <a:txBody>
                    <a:bodyPr/>
                    <a:lstStyle/>
                    <a:p>
                      <a:pPr algn="ctr"/>
                      <a:r>
                        <a:rPr lang="en-US" sz="1900" b="0" dirty="0"/>
                        <a:t>0.95</a:t>
                      </a:r>
                    </a:p>
                  </a:txBody>
                  <a:tcPr/>
                </a:tc>
                <a:tc>
                  <a:txBody>
                    <a:bodyPr/>
                    <a:lstStyle/>
                    <a:p>
                      <a:pPr algn="ctr"/>
                      <a:r>
                        <a:rPr lang="en-US" sz="1900" b="0" dirty="0"/>
                        <a:t>0.98</a:t>
                      </a:r>
                    </a:p>
                  </a:txBody>
                  <a:tcPr/>
                </a:tc>
                <a:tc>
                  <a:txBody>
                    <a:bodyPr/>
                    <a:lstStyle/>
                    <a:p>
                      <a:pPr algn="ctr"/>
                      <a:r>
                        <a:rPr lang="en-US" sz="1900" b="0" dirty="0"/>
                        <a:t>0.97</a:t>
                      </a:r>
                    </a:p>
                  </a:txBody>
                  <a:tcPr/>
                </a:tc>
                <a:tc>
                  <a:txBody>
                    <a:bodyPr/>
                    <a:lstStyle/>
                    <a:p>
                      <a:pPr algn="ctr"/>
                      <a:r>
                        <a:rPr lang="en-US" sz="1900" b="0" dirty="0"/>
                        <a:t>596</a:t>
                      </a:r>
                    </a:p>
                  </a:txBody>
                  <a:tcPr/>
                </a:tc>
                <a:extLst>
                  <a:ext uri="{0D108BD9-81ED-4DB2-BD59-A6C34878D82A}">
                    <a16:rowId xmlns:a16="http://schemas.microsoft.com/office/drawing/2014/main" val="928748915"/>
                  </a:ext>
                </a:extLst>
              </a:tr>
              <a:tr h="370840">
                <a:tc>
                  <a:txBody>
                    <a:bodyPr/>
                    <a:lstStyle/>
                    <a:p>
                      <a:pPr algn="ctr"/>
                      <a:r>
                        <a:rPr lang="en-US" sz="1900" b="0" i="0" kern="1200" dirty="0">
                          <a:solidFill>
                            <a:schemeClr val="dk1"/>
                          </a:solidFill>
                          <a:effectLst/>
                          <a:latin typeface="+mn-lt"/>
                          <a:ea typeface="+mn-ea"/>
                          <a:cs typeface="+mn-cs"/>
                        </a:rPr>
                        <a:t>Erythroblast</a:t>
                      </a:r>
                      <a:endParaRPr lang="en-US" sz="1900" b="0" dirty="0"/>
                    </a:p>
                  </a:txBody>
                  <a:tcPr/>
                </a:tc>
                <a:tc>
                  <a:txBody>
                    <a:bodyPr/>
                    <a:lstStyle/>
                    <a:p>
                      <a:pPr algn="ctr"/>
                      <a:r>
                        <a:rPr lang="en-US" sz="1900" b="0" dirty="0"/>
                        <a:t>0.91</a:t>
                      </a:r>
                    </a:p>
                  </a:txBody>
                  <a:tcPr/>
                </a:tc>
                <a:tc>
                  <a:txBody>
                    <a:bodyPr/>
                    <a:lstStyle/>
                    <a:p>
                      <a:pPr algn="ctr"/>
                      <a:r>
                        <a:rPr lang="en-US" sz="1900" b="0" dirty="0"/>
                        <a:t>0.96</a:t>
                      </a:r>
                    </a:p>
                  </a:txBody>
                  <a:tcPr/>
                </a:tc>
                <a:tc>
                  <a:txBody>
                    <a:bodyPr/>
                    <a:lstStyle/>
                    <a:p>
                      <a:pPr algn="ctr"/>
                      <a:r>
                        <a:rPr lang="en-US" sz="1900" b="0" dirty="0"/>
                        <a:t>0.94</a:t>
                      </a:r>
                    </a:p>
                  </a:txBody>
                  <a:tcPr/>
                </a:tc>
                <a:tc>
                  <a:txBody>
                    <a:bodyPr/>
                    <a:lstStyle/>
                    <a:p>
                      <a:pPr algn="ctr"/>
                      <a:r>
                        <a:rPr lang="en-US" sz="1900" b="0" dirty="0"/>
                        <a:t>294</a:t>
                      </a:r>
                    </a:p>
                  </a:txBody>
                  <a:tcPr/>
                </a:tc>
                <a:extLst>
                  <a:ext uri="{0D108BD9-81ED-4DB2-BD59-A6C34878D82A}">
                    <a16:rowId xmlns:a16="http://schemas.microsoft.com/office/drawing/2014/main" val="1016012297"/>
                  </a:ext>
                </a:extLst>
              </a:tr>
              <a:tr h="370840">
                <a:tc>
                  <a:txBody>
                    <a:bodyPr/>
                    <a:lstStyle/>
                    <a:p>
                      <a:pPr algn="ctr"/>
                      <a:r>
                        <a:rPr lang="en-US" sz="1900" b="0" dirty="0"/>
                        <a:t>Ig</a:t>
                      </a:r>
                    </a:p>
                  </a:txBody>
                  <a:tcPr/>
                </a:tc>
                <a:tc>
                  <a:txBody>
                    <a:bodyPr/>
                    <a:lstStyle/>
                    <a:p>
                      <a:pPr algn="ctr"/>
                      <a:r>
                        <a:rPr lang="en-US" sz="1900" b="0" dirty="0"/>
                        <a:t>0.89</a:t>
                      </a:r>
                    </a:p>
                  </a:txBody>
                  <a:tcPr/>
                </a:tc>
                <a:tc>
                  <a:txBody>
                    <a:bodyPr/>
                    <a:lstStyle/>
                    <a:p>
                      <a:pPr algn="ctr"/>
                      <a:r>
                        <a:rPr lang="en-US" sz="1900" b="0" dirty="0"/>
                        <a:t>0.88</a:t>
                      </a:r>
                    </a:p>
                  </a:txBody>
                  <a:tcPr/>
                </a:tc>
                <a:tc>
                  <a:txBody>
                    <a:bodyPr/>
                    <a:lstStyle/>
                    <a:p>
                      <a:pPr algn="ctr"/>
                      <a:r>
                        <a:rPr lang="en-US" sz="1900" b="0" dirty="0"/>
                        <a:t>0.88</a:t>
                      </a:r>
                    </a:p>
                  </a:txBody>
                  <a:tcPr/>
                </a:tc>
                <a:tc>
                  <a:txBody>
                    <a:bodyPr/>
                    <a:lstStyle/>
                    <a:p>
                      <a:pPr algn="ctr"/>
                      <a:r>
                        <a:rPr lang="en-US" sz="1900" b="0" dirty="0"/>
                        <a:t>602</a:t>
                      </a:r>
                    </a:p>
                  </a:txBody>
                  <a:tcPr/>
                </a:tc>
                <a:extLst>
                  <a:ext uri="{0D108BD9-81ED-4DB2-BD59-A6C34878D82A}">
                    <a16:rowId xmlns:a16="http://schemas.microsoft.com/office/drawing/2014/main" val="3572037674"/>
                  </a:ext>
                </a:extLst>
              </a:tr>
              <a:tr h="370840">
                <a:tc>
                  <a:txBody>
                    <a:bodyPr/>
                    <a:lstStyle/>
                    <a:p>
                      <a:pPr algn="ctr"/>
                      <a:r>
                        <a:rPr lang="en-US" sz="1900" b="0" i="0" kern="1200" dirty="0">
                          <a:solidFill>
                            <a:schemeClr val="dk1"/>
                          </a:solidFill>
                          <a:effectLst/>
                          <a:latin typeface="+mn-lt"/>
                          <a:ea typeface="+mn-ea"/>
                          <a:cs typeface="+mn-cs"/>
                        </a:rPr>
                        <a:t>Lymphocyte</a:t>
                      </a:r>
                      <a:endParaRPr lang="en-US" sz="1900" b="0" dirty="0"/>
                    </a:p>
                  </a:txBody>
                  <a:tcPr/>
                </a:tc>
                <a:tc>
                  <a:txBody>
                    <a:bodyPr/>
                    <a:lstStyle/>
                    <a:p>
                      <a:pPr algn="ctr"/>
                      <a:r>
                        <a:rPr lang="en-US" sz="1900" b="0" dirty="0"/>
                        <a:t>0.96</a:t>
                      </a:r>
                    </a:p>
                  </a:txBody>
                  <a:tcPr/>
                </a:tc>
                <a:tc>
                  <a:txBody>
                    <a:bodyPr/>
                    <a:lstStyle/>
                    <a:p>
                      <a:pPr algn="ctr"/>
                      <a:r>
                        <a:rPr lang="en-US" sz="1900" b="0" dirty="0"/>
                        <a:t>0.88</a:t>
                      </a:r>
                    </a:p>
                  </a:txBody>
                  <a:tcPr/>
                </a:tc>
                <a:tc>
                  <a:txBody>
                    <a:bodyPr/>
                    <a:lstStyle/>
                    <a:p>
                      <a:pPr algn="ctr"/>
                      <a:r>
                        <a:rPr lang="en-US" sz="1900" b="0" dirty="0"/>
                        <a:t>0.92</a:t>
                      </a:r>
                    </a:p>
                  </a:txBody>
                  <a:tcPr/>
                </a:tc>
                <a:tc>
                  <a:txBody>
                    <a:bodyPr/>
                    <a:lstStyle/>
                    <a:p>
                      <a:pPr algn="ctr"/>
                      <a:r>
                        <a:rPr lang="en-US" sz="1900" b="0" dirty="0"/>
                        <a:t>241</a:t>
                      </a:r>
                    </a:p>
                  </a:txBody>
                  <a:tcPr/>
                </a:tc>
                <a:extLst>
                  <a:ext uri="{0D108BD9-81ED-4DB2-BD59-A6C34878D82A}">
                    <a16:rowId xmlns:a16="http://schemas.microsoft.com/office/drawing/2014/main" val="2735912932"/>
                  </a:ext>
                </a:extLst>
              </a:tr>
              <a:tr h="370840">
                <a:tc>
                  <a:txBody>
                    <a:bodyPr/>
                    <a:lstStyle/>
                    <a:p>
                      <a:pPr algn="ctr"/>
                      <a:r>
                        <a:rPr lang="en-US" sz="1900" b="0" i="0" kern="1200" dirty="0">
                          <a:solidFill>
                            <a:schemeClr val="dk1"/>
                          </a:solidFill>
                          <a:effectLst/>
                          <a:latin typeface="+mn-lt"/>
                          <a:ea typeface="+mn-ea"/>
                          <a:cs typeface="+mn-cs"/>
                        </a:rPr>
                        <a:t>Monocyte</a:t>
                      </a:r>
                      <a:endParaRPr lang="en-US" sz="1900" b="0" dirty="0"/>
                    </a:p>
                  </a:txBody>
                  <a:tcPr/>
                </a:tc>
                <a:tc>
                  <a:txBody>
                    <a:bodyPr/>
                    <a:lstStyle/>
                    <a:p>
                      <a:pPr algn="ctr"/>
                      <a:r>
                        <a:rPr lang="en-US" sz="1900" b="0" dirty="0"/>
                        <a:t>0.89</a:t>
                      </a:r>
                    </a:p>
                  </a:txBody>
                  <a:tcPr/>
                </a:tc>
                <a:tc>
                  <a:txBody>
                    <a:bodyPr/>
                    <a:lstStyle/>
                    <a:p>
                      <a:pPr algn="ctr"/>
                      <a:r>
                        <a:rPr lang="en-US" sz="1900" b="0" dirty="0"/>
                        <a:t>0.84</a:t>
                      </a:r>
                    </a:p>
                  </a:txBody>
                  <a:tcPr/>
                </a:tc>
                <a:tc>
                  <a:txBody>
                    <a:bodyPr/>
                    <a:lstStyle/>
                    <a:p>
                      <a:pPr algn="ctr"/>
                      <a:r>
                        <a:rPr lang="en-US" sz="1900" b="0" dirty="0"/>
                        <a:t>0.86</a:t>
                      </a:r>
                    </a:p>
                  </a:txBody>
                  <a:tcPr/>
                </a:tc>
                <a:tc>
                  <a:txBody>
                    <a:bodyPr/>
                    <a:lstStyle/>
                    <a:p>
                      <a:pPr algn="ctr"/>
                      <a:r>
                        <a:rPr lang="en-US" sz="1900" b="0" dirty="0"/>
                        <a:t>307</a:t>
                      </a:r>
                    </a:p>
                  </a:txBody>
                  <a:tcPr/>
                </a:tc>
                <a:extLst>
                  <a:ext uri="{0D108BD9-81ED-4DB2-BD59-A6C34878D82A}">
                    <a16:rowId xmlns:a16="http://schemas.microsoft.com/office/drawing/2014/main" val="1045716962"/>
                  </a:ext>
                </a:extLst>
              </a:tr>
              <a:tr h="370840">
                <a:tc>
                  <a:txBody>
                    <a:bodyPr/>
                    <a:lstStyle/>
                    <a:p>
                      <a:pPr algn="ctr"/>
                      <a:r>
                        <a:rPr lang="en-US" sz="1900" b="0" i="0" kern="1200" dirty="0">
                          <a:solidFill>
                            <a:schemeClr val="dk1"/>
                          </a:solidFill>
                          <a:effectLst/>
                          <a:latin typeface="+mn-lt"/>
                          <a:ea typeface="+mn-ea"/>
                          <a:cs typeface="+mn-cs"/>
                        </a:rPr>
                        <a:t>Neutrophil</a:t>
                      </a:r>
                      <a:endParaRPr lang="en-US" sz="1900" b="0" dirty="0"/>
                    </a:p>
                  </a:txBody>
                  <a:tcPr/>
                </a:tc>
                <a:tc>
                  <a:txBody>
                    <a:bodyPr/>
                    <a:lstStyle/>
                    <a:p>
                      <a:pPr algn="ctr"/>
                      <a:r>
                        <a:rPr lang="en-US" sz="1900" b="0" dirty="0"/>
                        <a:t>0.94</a:t>
                      </a:r>
                    </a:p>
                  </a:txBody>
                  <a:tcPr/>
                </a:tc>
                <a:tc>
                  <a:txBody>
                    <a:bodyPr/>
                    <a:lstStyle/>
                    <a:p>
                      <a:pPr algn="ctr"/>
                      <a:r>
                        <a:rPr lang="en-US" sz="1900" b="0" dirty="0"/>
                        <a:t>0.95</a:t>
                      </a:r>
                    </a:p>
                  </a:txBody>
                  <a:tcPr/>
                </a:tc>
                <a:tc>
                  <a:txBody>
                    <a:bodyPr/>
                    <a:lstStyle/>
                    <a:p>
                      <a:pPr algn="ctr"/>
                      <a:r>
                        <a:rPr lang="en-US" sz="1900" b="0" dirty="0"/>
                        <a:t>0.94</a:t>
                      </a:r>
                    </a:p>
                  </a:txBody>
                  <a:tcPr/>
                </a:tc>
                <a:tc>
                  <a:txBody>
                    <a:bodyPr/>
                    <a:lstStyle/>
                    <a:p>
                      <a:pPr algn="ctr"/>
                      <a:r>
                        <a:rPr lang="en-US" sz="1900" b="0" dirty="0"/>
                        <a:t>679</a:t>
                      </a:r>
                    </a:p>
                  </a:txBody>
                  <a:tcPr/>
                </a:tc>
                <a:extLst>
                  <a:ext uri="{0D108BD9-81ED-4DB2-BD59-A6C34878D82A}">
                    <a16:rowId xmlns:a16="http://schemas.microsoft.com/office/drawing/2014/main" val="4110005611"/>
                  </a:ext>
                </a:extLst>
              </a:tr>
              <a:tr h="370840">
                <a:tc>
                  <a:txBody>
                    <a:bodyPr/>
                    <a:lstStyle/>
                    <a:p>
                      <a:pPr algn="ctr"/>
                      <a:r>
                        <a:rPr lang="en-US" sz="1900" b="0" dirty="0"/>
                        <a:t>Platelet</a:t>
                      </a:r>
                    </a:p>
                  </a:txBody>
                  <a:tcPr/>
                </a:tc>
                <a:tc>
                  <a:txBody>
                    <a:bodyPr/>
                    <a:lstStyle/>
                    <a:p>
                      <a:pPr algn="ctr"/>
                      <a:r>
                        <a:rPr lang="en-US" sz="1900" b="0" dirty="0"/>
                        <a:t>0.99</a:t>
                      </a:r>
                    </a:p>
                  </a:txBody>
                  <a:tcPr/>
                </a:tc>
                <a:tc>
                  <a:txBody>
                    <a:bodyPr/>
                    <a:lstStyle/>
                    <a:p>
                      <a:pPr algn="ctr"/>
                      <a:r>
                        <a:rPr lang="en-US" sz="1900" b="0" dirty="0"/>
                        <a:t>1.00</a:t>
                      </a:r>
                    </a:p>
                  </a:txBody>
                  <a:tcPr/>
                </a:tc>
                <a:tc>
                  <a:txBody>
                    <a:bodyPr/>
                    <a:lstStyle/>
                    <a:p>
                      <a:pPr algn="ctr"/>
                      <a:r>
                        <a:rPr lang="en-US" sz="1900" b="0" dirty="0"/>
                        <a:t>0.99</a:t>
                      </a:r>
                    </a:p>
                  </a:txBody>
                  <a:tcPr/>
                </a:tc>
                <a:tc>
                  <a:txBody>
                    <a:bodyPr/>
                    <a:lstStyle/>
                    <a:p>
                      <a:pPr algn="ctr"/>
                      <a:r>
                        <a:rPr lang="en-US" sz="1900" b="0" dirty="0"/>
                        <a:t>462</a:t>
                      </a:r>
                    </a:p>
                  </a:txBody>
                  <a:tcPr/>
                </a:tc>
                <a:extLst>
                  <a:ext uri="{0D108BD9-81ED-4DB2-BD59-A6C34878D82A}">
                    <a16:rowId xmlns:a16="http://schemas.microsoft.com/office/drawing/2014/main" val="4089496541"/>
                  </a:ext>
                </a:extLst>
              </a:tr>
              <a:tr h="370840">
                <a:tc gridSpan="5">
                  <a:txBody>
                    <a:bodyPr/>
                    <a:lstStyle/>
                    <a:p>
                      <a:pPr algn="ctr"/>
                      <a:endParaRPr lang="en-US" sz="1900" b="0" dirty="0"/>
                    </a:p>
                  </a:txBody>
                  <a:tcPr/>
                </a:tc>
                <a:tc hMerge="1">
                  <a:txBody>
                    <a:bodyPr/>
                    <a:lstStyle/>
                    <a:p>
                      <a:pPr algn="ctr"/>
                      <a:endParaRPr lang="en-US" b="0" dirty="0"/>
                    </a:p>
                  </a:txBody>
                  <a:tcPr/>
                </a:tc>
                <a:tc hMerge="1">
                  <a:txBody>
                    <a:bodyPr/>
                    <a:lstStyle/>
                    <a:p>
                      <a:pPr algn="ctr"/>
                      <a:endParaRPr lang="en-US" b="0" dirty="0"/>
                    </a:p>
                  </a:txBody>
                  <a:tcPr/>
                </a:tc>
                <a:tc hMerge="1">
                  <a:txBody>
                    <a:bodyPr/>
                    <a:lstStyle/>
                    <a:p>
                      <a:pPr algn="ctr"/>
                      <a:endParaRPr lang="en-US" b="0" dirty="0"/>
                    </a:p>
                  </a:txBody>
                  <a:tcPr/>
                </a:tc>
                <a:tc hMerge="1">
                  <a:txBody>
                    <a:bodyPr/>
                    <a:lstStyle/>
                    <a:p>
                      <a:pPr algn="ctr"/>
                      <a:endParaRPr lang="en-US" b="0" dirty="0"/>
                    </a:p>
                  </a:txBody>
                  <a:tcPr/>
                </a:tc>
                <a:extLst>
                  <a:ext uri="{0D108BD9-81ED-4DB2-BD59-A6C34878D82A}">
                    <a16:rowId xmlns:a16="http://schemas.microsoft.com/office/drawing/2014/main" val="4130328901"/>
                  </a:ext>
                </a:extLst>
              </a:tr>
              <a:tr h="370840">
                <a:tc>
                  <a:txBody>
                    <a:bodyPr/>
                    <a:lstStyle/>
                    <a:p>
                      <a:pPr algn="ctr"/>
                      <a:r>
                        <a:rPr lang="en-US" sz="1900" b="0" dirty="0"/>
                        <a:t>Accuracy</a:t>
                      </a:r>
                    </a:p>
                  </a:txBody>
                  <a:tcPr/>
                </a:tc>
                <a:tc gridSpan="2">
                  <a:txBody>
                    <a:bodyPr/>
                    <a:lstStyle/>
                    <a:p>
                      <a:pPr algn="ctr"/>
                      <a:endParaRPr lang="en-US" sz="1900" b="0" dirty="0"/>
                    </a:p>
                  </a:txBody>
                  <a:tcPr/>
                </a:tc>
                <a:tc hMerge="1">
                  <a:txBody>
                    <a:bodyPr/>
                    <a:lstStyle/>
                    <a:p>
                      <a:pPr algn="ctr"/>
                      <a:endParaRPr lang="en-US" b="0" dirty="0"/>
                    </a:p>
                  </a:txBody>
                  <a:tcPr/>
                </a:tc>
                <a:tc>
                  <a:txBody>
                    <a:bodyPr/>
                    <a:lstStyle/>
                    <a:p>
                      <a:pPr algn="ctr"/>
                      <a:r>
                        <a:rPr lang="en-US" sz="1900" b="0" dirty="0"/>
                        <a:t>0.93</a:t>
                      </a:r>
                    </a:p>
                  </a:txBody>
                  <a:tcPr/>
                </a:tc>
                <a:tc>
                  <a:txBody>
                    <a:bodyPr/>
                    <a:lstStyle/>
                    <a:p>
                      <a:pPr algn="ctr"/>
                      <a:r>
                        <a:rPr lang="en-US" sz="1900" b="0" dirty="0"/>
                        <a:t>3418</a:t>
                      </a:r>
                    </a:p>
                  </a:txBody>
                  <a:tcPr/>
                </a:tc>
                <a:extLst>
                  <a:ext uri="{0D108BD9-81ED-4DB2-BD59-A6C34878D82A}">
                    <a16:rowId xmlns:a16="http://schemas.microsoft.com/office/drawing/2014/main" val="620345885"/>
                  </a:ext>
                </a:extLst>
              </a:tr>
              <a:tr h="370840">
                <a:tc>
                  <a:txBody>
                    <a:bodyPr/>
                    <a:lstStyle/>
                    <a:p>
                      <a:pPr algn="ctr"/>
                      <a:r>
                        <a:rPr lang="en-US" sz="1900" b="0" dirty="0"/>
                        <a:t>macro avg </a:t>
                      </a:r>
                    </a:p>
                  </a:txBody>
                  <a:tcPr/>
                </a:tc>
                <a:tc>
                  <a:txBody>
                    <a:bodyPr/>
                    <a:lstStyle/>
                    <a:p>
                      <a:pPr algn="ctr"/>
                      <a:r>
                        <a:rPr lang="en-US" sz="1900" b="0" dirty="0"/>
                        <a:t>0.93</a:t>
                      </a:r>
                    </a:p>
                  </a:txBody>
                  <a:tcPr/>
                </a:tc>
                <a:tc>
                  <a:txBody>
                    <a:bodyPr/>
                    <a:lstStyle/>
                    <a:p>
                      <a:pPr algn="ctr"/>
                      <a:r>
                        <a:rPr lang="en-US" sz="1900" b="0" dirty="0"/>
                        <a:t>0.93</a:t>
                      </a:r>
                    </a:p>
                  </a:txBody>
                  <a:tcPr/>
                </a:tc>
                <a:tc>
                  <a:txBody>
                    <a:bodyPr/>
                    <a:lstStyle/>
                    <a:p>
                      <a:pPr algn="ctr"/>
                      <a:r>
                        <a:rPr lang="en-US" sz="1900" b="0" dirty="0"/>
                        <a:t>0.93</a:t>
                      </a:r>
                    </a:p>
                  </a:txBody>
                  <a:tcPr/>
                </a:tc>
                <a:tc>
                  <a:txBody>
                    <a:bodyPr/>
                    <a:lstStyle/>
                    <a:p>
                      <a:pPr algn="ctr"/>
                      <a:r>
                        <a:rPr lang="en-US" sz="1900" b="0" dirty="0"/>
                        <a:t>3418</a:t>
                      </a:r>
                    </a:p>
                  </a:txBody>
                  <a:tcPr/>
                </a:tc>
                <a:extLst>
                  <a:ext uri="{0D108BD9-81ED-4DB2-BD59-A6C34878D82A}">
                    <a16:rowId xmlns:a16="http://schemas.microsoft.com/office/drawing/2014/main" val="3972015123"/>
                  </a:ext>
                </a:extLst>
              </a:tr>
              <a:tr h="370840">
                <a:tc>
                  <a:txBody>
                    <a:bodyPr/>
                    <a:lstStyle/>
                    <a:p>
                      <a:pPr algn="ctr"/>
                      <a:r>
                        <a:rPr lang="en-US" sz="1900" b="0" dirty="0"/>
                        <a:t>weighted avg</a:t>
                      </a:r>
                    </a:p>
                  </a:txBody>
                  <a:tcPr/>
                </a:tc>
                <a:tc>
                  <a:txBody>
                    <a:bodyPr/>
                    <a:lstStyle/>
                    <a:p>
                      <a:pPr algn="ctr"/>
                      <a:r>
                        <a:rPr lang="en-US" sz="1900" b="0" dirty="0"/>
                        <a:t>0.93</a:t>
                      </a:r>
                    </a:p>
                  </a:txBody>
                  <a:tcPr/>
                </a:tc>
                <a:tc>
                  <a:txBody>
                    <a:bodyPr/>
                    <a:lstStyle/>
                    <a:p>
                      <a:pPr algn="ctr"/>
                      <a:r>
                        <a:rPr lang="en-US" sz="1900" b="0" dirty="0"/>
                        <a:t>0.93</a:t>
                      </a:r>
                    </a:p>
                  </a:txBody>
                  <a:tcPr/>
                </a:tc>
                <a:tc>
                  <a:txBody>
                    <a:bodyPr/>
                    <a:lstStyle/>
                    <a:p>
                      <a:pPr algn="ctr"/>
                      <a:r>
                        <a:rPr lang="en-US" sz="1900" b="0" dirty="0"/>
                        <a:t>0.93</a:t>
                      </a:r>
                    </a:p>
                  </a:txBody>
                  <a:tcPr/>
                </a:tc>
                <a:tc>
                  <a:txBody>
                    <a:bodyPr/>
                    <a:lstStyle/>
                    <a:p>
                      <a:pPr algn="ctr"/>
                      <a:r>
                        <a:rPr lang="en-US" sz="1900" b="0" dirty="0"/>
                        <a:t>3418</a:t>
                      </a:r>
                    </a:p>
                  </a:txBody>
                  <a:tcPr/>
                </a:tc>
                <a:extLst>
                  <a:ext uri="{0D108BD9-81ED-4DB2-BD59-A6C34878D82A}">
                    <a16:rowId xmlns:a16="http://schemas.microsoft.com/office/drawing/2014/main" val="2879760929"/>
                  </a:ext>
                </a:extLst>
              </a:tr>
            </a:tbl>
          </a:graphicData>
        </a:graphic>
      </p:graphicFrame>
    </p:spTree>
    <p:extLst>
      <p:ext uri="{BB962C8B-B14F-4D97-AF65-F5344CB8AC3E}">
        <p14:creationId xmlns:p14="http://schemas.microsoft.com/office/powerpoint/2010/main" val="3560813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06"/>
            <a:ext cx="10436258" cy="631023"/>
          </a:xfrm>
        </p:spPr>
        <p:txBody>
          <a:bodyPr>
            <a:normAutofit/>
          </a:bodyPr>
          <a:lstStyle/>
          <a:p>
            <a:pPr algn="ctr"/>
            <a:r>
              <a:rPr lang="en-US" sz="3600" dirty="0">
                <a:latin typeface="Arial" panose="020B0604020202020204" pitchFamily="34" charset="0"/>
                <a:cs typeface="Arial" panose="020B0604020202020204" pitchFamily="34" charset="0"/>
              </a:rPr>
              <a:t>Conclusion &amp; Future Direction</a:t>
            </a:r>
          </a:p>
        </p:txBody>
      </p:sp>
      <p:sp>
        <p:nvSpPr>
          <p:cNvPr id="3" name="Content Placeholder 2"/>
          <p:cNvSpPr>
            <a:spLocks noGrp="1"/>
          </p:cNvSpPr>
          <p:nvPr>
            <p:ph idx="1"/>
          </p:nvPr>
        </p:nvSpPr>
        <p:spPr>
          <a:xfrm>
            <a:off x="904972" y="701094"/>
            <a:ext cx="10369485" cy="5787233"/>
          </a:xfrm>
        </p:spPr>
        <p:txBody>
          <a:bodyPr>
            <a:noAutofit/>
          </a:bodyPr>
          <a:lstStyle/>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showed that deep learning models, including deep neural networks (DNNs), convolutional neural networks (CNNs), and ResNet50, can accurately tell apart different types of white blood cells from images. </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high accuracy we achieved proves that using pre-trained models for medical image tasks works well and can help improve how we diagnose blood-related conditions.</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the future, additional models will be compared to determine the best one for classifying white blood cells. These findings will be submitted to a conference, contributing to advancements in medical image analysis and potentially improving clinical practices.</a:t>
            </a:r>
          </a:p>
        </p:txBody>
      </p:sp>
      <p:sp>
        <p:nvSpPr>
          <p:cNvPr id="4" name="Slide Number Placeholder 3">
            <a:extLst>
              <a:ext uri="{FF2B5EF4-FFF2-40B4-BE49-F238E27FC236}">
                <a16:creationId xmlns:a16="http://schemas.microsoft.com/office/drawing/2014/main" id="{376FEAE5-0895-C5C7-8B71-7564C87C249F}"/>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rPr>
              <a:t>12</a:t>
            </a:fld>
            <a:endParaRPr lang="en-IN" sz="1400" dirty="0">
              <a:solidFill>
                <a:schemeClr val="bg1"/>
              </a:solidFill>
            </a:endParaRPr>
          </a:p>
        </p:txBody>
      </p:sp>
    </p:spTree>
    <p:extLst>
      <p:ext uri="{BB962C8B-B14F-4D97-AF65-F5344CB8AC3E}">
        <p14:creationId xmlns:p14="http://schemas.microsoft.com/office/powerpoint/2010/main" val="4019252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25"/>
            <a:ext cx="10342704" cy="965477"/>
          </a:xfrm>
        </p:spPr>
        <p:txBody>
          <a:bodyPr/>
          <a:lstStyle/>
          <a:p>
            <a:pPr algn="ctr"/>
            <a:r>
              <a:rPr lang="en-US"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199" y="978678"/>
            <a:ext cx="10631557" cy="5523780"/>
          </a:xfrm>
        </p:spPr>
        <p:txBody>
          <a:bodyPr>
            <a:noAutofit/>
          </a:bodyPr>
          <a:lstStyle/>
          <a:p>
            <a:pPr marL="0" indent="0" algn="just">
              <a:lnSpc>
                <a:spcPct val="100000"/>
              </a:lnSpc>
              <a:buNone/>
            </a:pPr>
            <a:r>
              <a:rPr lang="en-US" sz="2100" b="0" i="0" u="none" strike="noStrike" baseline="0" dirty="0">
                <a:solidFill>
                  <a:schemeClr val="tx1"/>
                </a:solidFill>
                <a:latin typeface="Times New Roman" panose="02020603050405020304" pitchFamily="18" charset="0"/>
                <a:cs typeface="Times New Roman" panose="02020603050405020304" pitchFamily="18" charset="0"/>
              </a:rPr>
              <a:t>[1] </a:t>
            </a:r>
            <a:r>
              <a:rPr lang="en-US" sz="2100" dirty="0">
                <a:latin typeface="Times New Roman" panose="02020603050405020304" pitchFamily="18" charset="0"/>
                <a:cs typeface="Times New Roman" panose="02020603050405020304" pitchFamily="18" charset="0"/>
              </a:rPr>
              <a:t>Abdullah, E. &amp; Turan, M. K. Classifying white blood cells using machine learning algorithms. Int. J. Eng. Res. Dev. 11, 141–152 (2019).</a:t>
            </a:r>
            <a:endParaRPr lang="pt-BR" sz="2100" b="0" i="0" u="none" strike="noStrike" baseline="0" dirty="0">
              <a:solidFill>
                <a:srgbClr val="004393"/>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100" b="0" i="0" u="none" strike="noStrike" baseline="0" dirty="0">
                <a:solidFill>
                  <a:srgbClr val="000000"/>
                </a:solidFill>
                <a:latin typeface="Times New Roman" panose="02020603050405020304" pitchFamily="18" charset="0"/>
                <a:cs typeface="Times New Roman" panose="02020603050405020304" pitchFamily="18" charset="0"/>
              </a:rPr>
              <a:t>[2] </a:t>
            </a:r>
            <a:r>
              <a:rPr lang="en-US" sz="2100" dirty="0">
                <a:latin typeface="Times New Roman" panose="02020603050405020304" pitchFamily="18" charset="0"/>
                <a:cs typeface="Times New Roman" panose="02020603050405020304" pitchFamily="18" charset="0"/>
              </a:rPr>
              <a:t>Bagido RA, </a:t>
            </a:r>
            <a:r>
              <a:rPr lang="en-US" sz="2100" dirty="0" err="1">
                <a:latin typeface="Times New Roman" panose="02020603050405020304" pitchFamily="18" charset="0"/>
                <a:cs typeface="Times New Roman" panose="02020603050405020304" pitchFamily="18" charset="0"/>
              </a:rPr>
              <a:t>Alzahrani</a:t>
            </a:r>
            <a:r>
              <a:rPr lang="en-US" sz="2100" dirty="0">
                <a:latin typeface="Times New Roman" panose="02020603050405020304" pitchFamily="18" charset="0"/>
                <a:cs typeface="Times New Roman" panose="02020603050405020304" pitchFamily="18" charset="0"/>
              </a:rPr>
              <a:t> M, Arif M. White blood cell types classification using deep learning models. IJCSNS Int J Comp Sci </a:t>
            </a:r>
            <a:r>
              <a:rPr lang="en-US" sz="2100" dirty="0" err="1">
                <a:latin typeface="Times New Roman" panose="02020603050405020304" pitchFamily="18" charset="0"/>
                <a:cs typeface="Times New Roman" panose="02020603050405020304" pitchFamily="18" charset="0"/>
              </a:rPr>
              <a:t>Netw</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Secur</a:t>
            </a:r>
            <a:r>
              <a:rPr lang="en-US" sz="2100" dirty="0">
                <a:latin typeface="Times New Roman" panose="02020603050405020304" pitchFamily="18" charset="0"/>
                <a:cs typeface="Times New Roman" panose="02020603050405020304" pitchFamily="18" charset="0"/>
              </a:rPr>
              <a:t>. 2021;21:223 Available at: https://doi.org/10.22937/IJCSNS.2021. 21.9.30</a:t>
            </a:r>
            <a:endParaRPr lang="pt-BR" sz="2100" b="0" i="0" u="none" strike="noStrike" baseline="0" dirty="0">
              <a:solidFill>
                <a:srgbClr val="004393"/>
              </a:solidFill>
              <a:latin typeface="Times New Roman" panose="02020603050405020304" pitchFamily="18" charset="0"/>
              <a:cs typeface="Times New Roman" panose="02020603050405020304" pitchFamily="18" charset="0"/>
            </a:endParaRPr>
          </a:p>
          <a:p>
            <a:pPr marL="0" indent="0" algn="just">
              <a:lnSpc>
                <a:spcPct val="100000"/>
              </a:lnSpc>
              <a:buNone/>
            </a:pPr>
            <a:r>
              <a:rPr lang="en-IN" sz="2100" b="0" i="0" u="none" strike="noStrike" baseline="0" dirty="0">
                <a:solidFill>
                  <a:srgbClr val="000000"/>
                </a:solidFill>
                <a:latin typeface="Times New Roman" panose="02020603050405020304" pitchFamily="18" charset="0"/>
                <a:cs typeface="Times New Roman" panose="02020603050405020304" pitchFamily="18" charset="0"/>
              </a:rPr>
              <a:t>[3] </a:t>
            </a:r>
            <a:r>
              <a:rPr lang="en-US" sz="2100" dirty="0">
                <a:latin typeface="Times New Roman" panose="02020603050405020304" pitchFamily="18" charset="0"/>
                <a:cs typeface="Times New Roman" panose="02020603050405020304" pitchFamily="18" charset="0"/>
              </a:rPr>
              <a:t>Macawile MJ, Quinones VV, </a:t>
            </a:r>
            <a:r>
              <a:rPr lang="en-US" sz="2100" dirty="0" err="1">
                <a:latin typeface="Times New Roman" panose="02020603050405020304" pitchFamily="18" charset="0"/>
                <a:cs typeface="Times New Roman" panose="02020603050405020304" pitchFamily="18" charset="0"/>
              </a:rPr>
              <a:t>Ballado</a:t>
            </a:r>
            <a:r>
              <a:rPr lang="en-US" sz="2100" dirty="0">
                <a:latin typeface="Times New Roman" panose="02020603050405020304" pitchFamily="18" charset="0"/>
                <a:cs typeface="Times New Roman" panose="02020603050405020304" pitchFamily="18" charset="0"/>
              </a:rPr>
              <a:t> A, Dela CJ, </a:t>
            </a:r>
            <a:r>
              <a:rPr lang="en-US" sz="2100" dirty="0" err="1">
                <a:latin typeface="Times New Roman" panose="02020603050405020304" pitchFamily="18" charset="0"/>
                <a:cs typeface="Times New Roman" panose="02020603050405020304" pitchFamily="18" charset="0"/>
              </a:rPr>
              <a:t>Caya</a:t>
            </a:r>
            <a:r>
              <a:rPr lang="en-US" sz="2100" dirty="0">
                <a:latin typeface="Times New Roman" panose="02020603050405020304" pitchFamily="18" charset="0"/>
                <a:cs typeface="Times New Roman" panose="02020603050405020304" pitchFamily="18" charset="0"/>
              </a:rPr>
              <a:t> MV. White blood cell classification and counting using convolutional neural network. 2018 3rd international conference on control and robotics engineering (ICCRE). IEEE; 2018. p. 259–263. Available at: https:// ieeexplore.ieee.org/document/8376476/</a:t>
            </a:r>
            <a:endParaRPr lang="en-US" sz="2100" b="0" i="0" u="none" strike="noStrike" baseline="0" dirty="0">
              <a:solidFill>
                <a:srgbClr val="004393"/>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100" dirty="0">
                <a:solidFill>
                  <a:schemeClr val="tx1"/>
                </a:solidFill>
                <a:latin typeface="Times New Roman" panose="02020603050405020304" pitchFamily="18" charset="0"/>
                <a:cs typeface="Times New Roman" panose="02020603050405020304" pitchFamily="18" charset="0"/>
              </a:rPr>
              <a:t>[4] </a:t>
            </a:r>
            <a:r>
              <a:rPr lang="en-US" sz="2100" dirty="0">
                <a:latin typeface="Times New Roman" panose="02020603050405020304" pitchFamily="18" charset="0"/>
                <a:cs typeface="Times New Roman" panose="02020603050405020304" pitchFamily="18" charset="0"/>
              </a:rPr>
              <a:t>Ma L, Shuai R, Ran X, Liu W, Ye C. Combining DC-GAN with ResNet for blood cell image classification. Med Biol Eng </a:t>
            </a:r>
            <a:r>
              <a:rPr lang="en-US" sz="2100" dirty="0" err="1">
                <a:latin typeface="Times New Roman" panose="02020603050405020304" pitchFamily="18" charset="0"/>
                <a:cs typeface="Times New Roman" panose="02020603050405020304" pitchFamily="18" charset="0"/>
              </a:rPr>
              <a:t>Comput</a:t>
            </a:r>
            <a:r>
              <a:rPr lang="en-US" sz="2100" dirty="0">
                <a:latin typeface="Times New Roman" panose="02020603050405020304" pitchFamily="18" charset="0"/>
                <a:cs typeface="Times New Roman" panose="02020603050405020304" pitchFamily="18" charset="0"/>
              </a:rPr>
              <a:t>. 2020;58: 1251–64. Available at: </a:t>
            </a:r>
            <a:r>
              <a:rPr lang="en-US" sz="2100" dirty="0">
                <a:latin typeface="Times New Roman" panose="02020603050405020304" pitchFamily="18" charset="0"/>
                <a:cs typeface="Times New Roman" panose="02020603050405020304" pitchFamily="18" charset="0"/>
                <a:hlinkClick r:id="rId3"/>
              </a:rPr>
              <a:t>http://link.springer.com/10.1007/s11517- 020-02163-3</a:t>
            </a:r>
            <a:endParaRPr lang="en-US" sz="21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100" dirty="0">
                <a:latin typeface="Times New Roman" panose="02020603050405020304" pitchFamily="18" charset="0"/>
                <a:cs typeface="Times New Roman" panose="02020603050405020304" pitchFamily="18" charset="0"/>
              </a:rPr>
              <a:t>[5] </a:t>
            </a:r>
            <a:r>
              <a:rPr lang="en-US" sz="2100" dirty="0" err="1">
                <a:latin typeface="Times New Roman" panose="02020603050405020304" pitchFamily="18" charset="0"/>
                <a:cs typeface="Times New Roman" panose="02020603050405020304" pitchFamily="18" charset="0"/>
              </a:rPr>
              <a:t>Almezhghwi</a:t>
            </a:r>
            <a:r>
              <a:rPr lang="en-US" sz="2100" dirty="0">
                <a:latin typeface="Times New Roman" panose="02020603050405020304" pitchFamily="18" charset="0"/>
                <a:cs typeface="Times New Roman" panose="02020603050405020304" pitchFamily="18" charset="0"/>
              </a:rPr>
              <a:t> K, </a:t>
            </a:r>
            <a:r>
              <a:rPr lang="en-US" sz="2100" dirty="0" err="1">
                <a:latin typeface="Times New Roman" panose="02020603050405020304" pitchFamily="18" charset="0"/>
                <a:cs typeface="Times New Roman" panose="02020603050405020304" pitchFamily="18" charset="0"/>
              </a:rPr>
              <a:t>Serte</a:t>
            </a:r>
            <a:r>
              <a:rPr lang="en-US" sz="2100" dirty="0">
                <a:latin typeface="Times New Roman" panose="02020603050405020304" pitchFamily="18" charset="0"/>
                <a:cs typeface="Times New Roman" panose="02020603050405020304" pitchFamily="18" charset="0"/>
              </a:rPr>
              <a:t> S. Improved classification of white blood cells with the generative adversarial network and deep convolutional neural network. </a:t>
            </a:r>
            <a:r>
              <a:rPr lang="en-US" sz="2100" dirty="0" err="1">
                <a:latin typeface="Times New Roman" panose="02020603050405020304" pitchFamily="18" charset="0"/>
                <a:cs typeface="Times New Roman" panose="02020603050405020304" pitchFamily="18" charset="0"/>
              </a:rPr>
              <a:t>Comput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Intell</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Neurosci</a:t>
            </a:r>
            <a:r>
              <a:rPr lang="en-US" sz="2100" dirty="0">
                <a:latin typeface="Times New Roman" panose="02020603050405020304" pitchFamily="18" charset="0"/>
                <a:cs typeface="Times New Roman" panose="02020603050405020304" pitchFamily="18" charset="0"/>
              </a:rPr>
              <a:t>. 2020;2020:1–12. Available at: </a:t>
            </a:r>
            <a:r>
              <a:rPr lang="en-US" sz="2100" dirty="0">
                <a:latin typeface="Times New Roman" panose="02020603050405020304" pitchFamily="18" charset="0"/>
                <a:cs typeface="Times New Roman" panose="02020603050405020304" pitchFamily="18" charset="0"/>
                <a:hlinkClick r:id="rId4"/>
              </a:rPr>
              <a:t>https://www.hindawi.com/journals/cin/2020/6490479/</a:t>
            </a:r>
            <a:endParaRPr lang="en-IN" sz="210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2100" b="0" i="0" u="none" strike="noStrike" baseline="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B816A81-1CEF-293F-EE39-852C1821665E}"/>
              </a:ext>
            </a:extLst>
          </p:cNvPr>
          <p:cNvSpPr>
            <a:spLocks noGrp="1"/>
          </p:cNvSpPr>
          <p:nvPr>
            <p:ph type="sldNum" sz="quarter" idx="12"/>
          </p:nvPr>
        </p:nvSpPr>
        <p:spPr>
          <a:xfrm>
            <a:off x="8610600" y="6478901"/>
            <a:ext cx="2743200" cy="365125"/>
          </a:xfrm>
        </p:spPr>
        <p:txBody>
          <a:bodyPr/>
          <a:lstStyle/>
          <a:p>
            <a:fld id="{6A59E652-0E2C-4FE0-9038-2A3F05EF4FDC}" type="slidenum">
              <a:rPr lang="en-IN" sz="1400" smtClean="0">
                <a:solidFill>
                  <a:schemeClr val="bg1"/>
                </a:solidFill>
              </a:rPr>
              <a:t>13</a:t>
            </a:fld>
            <a:endParaRPr lang="en-IN" sz="1400" dirty="0">
              <a:solidFill>
                <a:schemeClr val="bg1"/>
              </a:solidFill>
            </a:endParaRPr>
          </a:p>
        </p:txBody>
      </p:sp>
    </p:spTree>
    <p:extLst>
      <p:ext uri="{BB962C8B-B14F-4D97-AF65-F5344CB8AC3E}">
        <p14:creationId xmlns:p14="http://schemas.microsoft.com/office/powerpoint/2010/main" val="2223525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E86-2A27-C72F-7840-4038F6C9EBCA}"/>
              </a:ext>
            </a:extLst>
          </p:cNvPr>
          <p:cNvSpPr>
            <a:spLocks noGrp="1"/>
          </p:cNvSpPr>
          <p:nvPr>
            <p:ph type="title"/>
          </p:nvPr>
        </p:nvSpPr>
        <p:spPr>
          <a:xfrm>
            <a:off x="838200" y="8632"/>
            <a:ext cx="10515600" cy="994671"/>
          </a:xfrm>
        </p:spPr>
        <p:txBody>
          <a:bodyPr>
            <a:normAutofit/>
          </a:bodyPr>
          <a:lstStyle/>
          <a:p>
            <a:pPr algn="ctr"/>
            <a:r>
              <a:rPr lang="en-US" sz="3600" dirty="0">
                <a:latin typeface="Times New Roman" panose="02020603050405020304" pitchFamily="18" charset="0"/>
                <a:cs typeface="Times New Roman" panose="02020603050405020304" pitchFamily="18" charset="0"/>
              </a:rPr>
              <a:t>References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5CA006-BB0D-541A-4199-92D0A5A2B63A}"/>
              </a:ext>
            </a:extLst>
          </p:cNvPr>
          <p:cNvSpPr>
            <a:spLocks noGrp="1"/>
          </p:cNvSpPr>
          <p:nvPr>
            <p:ph idx="1"/>
          </p:nvPr>
        </p:nvSpPr>
        <p:spPr>
          <a:xfrm>
            <a:off x="675861" y="784533"/>
            <a:ext cx="10677939" cy="5936942"/>
          </a:xfrm>
        </p:spPr>
        <p:txBody>
          <a:bodyPr>
            <a:noAutofit/>
          </a:bodyPr>
          <a:lstStyle/>
          <a:p>
            <a:pPr marL="0" indent="0" algn="just">
              <a:lnSpc>
                <a:spcPct val="100000"/>
              </a:lnSpc>
              <a:buNone/>
            </a:pPr>
            <a:r>
              <a:rPr lang="en-IN" sz="2200" b="0" i="0" u="none" strike="noStrike" baseline="0" dirty="0">
                <a:latin typeface="Times New Roman" panose="02020603050405020304" pitchFamily="18" charset="0"/>
                <a:cs typeface="Times New Roman" panose="02020603050405020304" pitchFamily="18" charset="0"/>
              </a:rPr>
              <a:t>[6] </a:t>
            </a:r>
            <a:r>
              <a:rPr lang="en-US" sz="2200" dirty="0">
                <a:latin typeface="Times New Roman" panose="02020603050405020304" pitchFamily="18" charset="0"/>
                <a:cs typeface="Times New Roman" panose="02020603050405020304" pitchFamily="18" charset="0"/>
              </a:rPr>
              <a:t>Siddique MAI, Bin AAZ, Matin A. An improved deep learning based classification of human white blood cell images. 2020 11th international conference on electrical and computer engineering (ICECE). IEEE; 2020. p. 149–152. Available at: https://ieeexplore.ieee.org/ document/9393156/</a:t>
            </a:r>
          </a:p>
          <a:p>
            <a:pPr marL="0" indent="0" algn="just">
              <a:lnSpc>
                <a:spcPct val="100000"/>
              </a:lnSpc>
              <a:buNone/>
            </a:pPr>
            <a:r>
              <a:rPr lang="en-US" sz="2200" b="0" i="0" u="none" strike="noStrike" baseline="0" dirty="0">
                <a:latin typeface="Times New Roman" panose="02020603050405020304" pitchFamily="18" charset="0"/>
                <a:cs typeface="Times New Roman" panose="02020603050405020304" pitchFamily="18" charset="0"/>
              </a:rPr>
              <a:t>[7]	</a:t>
            </a:r>
            <a:r>
              <a:rPr lang="en-US" sz="2200" b="0" i="0" u="none" strike="noStrike" baseline="0" dirty="0">
                <a:latin typeface="Times New Roman" panose="02020603050405020304" pitchFamily="18" charset="0"/>
                <a:cs typeface="Times New Roman" panose="02020603050405020304" pitchFamily="18" charset="0"/>
                <a:hlinkClick r:id="rId2"/>
              </a:rPr>
              <a:t>https://onlinelibrary.wiley.com/cms/asset/898be9f9-cc38-44ec-bd05-4131a252cef3/cytoa24839-fig-0002-m.jpg</a:t>
            </a:r>
            <a:endParaRPr lang="en-US" sz="2200" b="0" i="0" u="none" strike="noStrike" baseline="0" dirty="0">
              <a:latin typeface="Times New Roman" panose="02020603050405020304" pitchFamily="18" charset="0"/>
              <a:cs typeface="Times New Roman" panose="02020603050405020304" pitchFamily="18" charset="0"/>
            </a:endParaRPr>
          </a:p>
          <a:p>
            <a:pPr marL="0" indent="0" algn="just">
              <a:lnSpc>
                <a:spcPct val="100000"/>
              </a:lnSpc>
              <a:buNone/>
            </a:pPr>
            <a:r>
              <a:rPr lang="en-US" sz="2200" b="0" i="0" u="none" strike="noStrike" baseline="0" dirty="0">
                <a:latin typeface="Times New Roman" panose="02020603050405020304" pitchFamily="18" charset="0"/>
                <a:cs typeface="Times New Roman" panose="02020603050405020304" pitchFamily="18" charset="0"/>
              </a:rPr>
              <a:t>[8] https://towardsdatascience.com/how-to-easily-draw-neural-network-architecture-diagrams-a6b6138ed875</a:t>
            </a:r>
          </a:p>
          <a:p>
            <a:pPr marL="0" indent="0" algn="just">
              <a:lnSpc>
                <a:spcPct val="100000"/>
              </a:lnSpc>
              <a:buNone/>
            </a:pPr>
            <a:r>
              <a:rPr lang="en-IN" sz="2200" b="0" i="0" u="none" strike="noStrike" baseline="0" dirty="0">
                <a:latin typeface="Times New Roman" panose="02020603050405020304" pitchFamily="18" charset="0"/>
                <a:cs typeface="Times New Roman" panose="02020603050405020304" pitchFamily="18" charset="0"/>
              </a:rPr>
              <a:t>[9] </a:t>
            </a:r>
            <a:r>
              <a:rPr lang="en-US" sz="2200" b="0" i="0" u="none" strike="noStrike" baseline="0" dirty="0">
                <a:latin typeface="Times New Roman" panose="02020603050405020304" pitchFamily="18" charset="0"/>
                <a:cs typeface="Times New Roman" panose="02020603050405020304" pitchFamily="18" charset="0"/>
                <a:hlinkClick r:id="rId3"/>
              </a:rPr>
              <a:t>https://www.researchgate.net/figure/ResNet50-architecture-22_fig1_372274736</a:t>
            </a:r>
            <a:endParaRPr lang="en-US" sz="2200" b="0" i="0" u="none" strike="noStrike" baseline="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2200" b="0" i="0" u="none" strike="noStrike" baseline="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B9E54A-3B05-A1D0-A75E-82DB477B397D}"/>
              </a:ext>
            </a:extLst>
          </p:cNvPr>
          <p:cNvSpPr>
            <a:spLocks noGrp="1"/>
          </p:cNvSpPr>
          <p:nvPr>
            <p:ph type="sldNum" sz="quarter" idx="12"/>
          </p:nvPr>
        </p:nvSpPr>
        <p:spPr>
          <a:xfrm>
            <a:off x="8610600" y="6499571"/>
            <a:ext cx="2743200" cy="365125"/>
          </a:xfrm>
        </p:spPr>
        <p:txBody>
          <a:bodyPr/>
          <a:lstStyle/>
          <a:p>
            <a:fld id="{6A59E652-0E2C-4FE0-9038-2A3F05EF4FDC}" type="slidenum">
              <a:rPr lang="en-IN" sz="1400" smtClean="0">
                <a:solidFill>
                  <a:schemeClr val="bg1"/>
                </a:solidFill>
              </a:rPr>
              <a:t>14</a:t>
            </a:fld>
            <a:endParaRPr lang="en-IN" dirty="0">
              <a:solidFill>
                <a:schemeClr val="bg1"/>
              </a:solidFill>
            </a:endParaRPr>
          </a:p>
        </p:txBody>
      </p:sp>
    </p:spTree>
    <p:extLst>
      <p:ext uri="{BB962C8B-B14F-4D97-AF65-F5344CB8AC3E}">
        <p14:creationId xmlns:p14="http://schemas.microsoft.com/office/powerpoint/2010/main" val="2303462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1E7554-2556-FEB4-14A7-58E0A3EEFC00}"/>
              </a:ext>
            </a:extLst>
          </p:cNvPr>
          <p:cNvSpPr>
            <a:spLocks noGrp="1"/>
          </p:cNvSpPr>
          <p:nvPr>
            <p:ph type="title"/>
          </p:nvPr>
        </p:nvSpPr>
        <p:spPr>
          <a:xfrm>
            <a:off x="2628899" y="2946261"/>
            <a:ext cx="6934201" cy="965477"/>
          </a:xfrm>
        </p:spPr>
        <p:txBody>
          <a:bodyPr>
            <a:normAutofit/>
          </a:bodyPr>
          <a:lstStyle/>
          <a:p>
            <a:pPr algn="ctr"/>
            <a:r>
              <a:rPr lang="en-US" sz="4800" dirty="0">
                <a:latin typeface="Times New Roman" panose="02020603050405020304" pitchFamily="18" charset="0"/>
                <a:cs typeface="Times New Roman" panose="02020603050405020304" pitchFamily="18" charset="0"/>
              </a:rPr>
              <a:t>Thank you</a:t>
            </a:r>
            <a:endParaRPr lang="en-IN" sz="4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F6E5C35-3FCD-DCA8-6A36-D727F6D12F61}"/>
              </a:ext>
            </a:extLst>
          </p:cNvPr>
          <p:cNvSpPr>
            <a:spLocks noGrp="1"/>
          </p:cNvSpPr>
          <p:nvPr>
            <p:ph type="sldNum" sz="quarter" idx="12"/>
          </p:nvPr>
        </p:nvSpPr>
        <p:spPr>
          <a:xfrm>
            <a:off x="8610600" y="6478901"/>
            <a:ext cx="2743200" cy="365125"/>
          </a:xfrm>
        </p:spPr>
        <p:txBody>
          <a:bodyPr/>
          <a:lstStyle/>
          <a:p>
            <a:fld id="{6A59E652-0E2C-4FE0-9038-2A3F05EF4FDC}" type="slidenum">
              <a:rPr lang="en-IN" sz="1400" smtClean="0">
                <a:solidFill>
                  <a:schemeClr val="bg1"/>
                </a:solidFill>
              </a:rPr>
              <a:t>15</a:t>
            </a:fld>
            <a:endParaRPr lang="en-IN" sz="1400" dirty="0">
              <a:solidFill>
                <a:schemeClr val="bg1"/>
              </a:solidFill>
            </a:endParaRPr>
          </a:p>
        </p:txBody>
      </p:sp>
    </p:spTree>
    <p:extLst>
      <p:ext uri="{BB962C8B-B14F-4D97-AF65-F5344CB8AC3E}">
        <p14:creationId xmlns:p14="http://schemas.microsoft.com/office/powerpoint/2010/main" val="108640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13BBBD-5060-0A88-EACE-019791E67597}"/>
              </a:ext>
            </a:extLst>
          </p:cNvPr>
          <p:cNvSpPr>
            <a:spLocks noGrp="1"/>
          </p:cNvSpPr>
          <p:nvPr>
            <p:ph type="title"/>
          </p:nvPr>
        </p:nvSpPr>
        <p:spPr>
          <a:xfrm>
            <a:off x="838200" y="22107"/>
            <a:ext cx="10379697" cy="965477"/>
          </a:xfrm>
        </p:spPr>
        <p:txBody>
          <a:bodyPr>
            <a:normAutofit/>
          </a:bodyPr>
          <a:lstStyle/>
          <a:p>
            <a:pPr algn="ctr"/>
            <a:r>
              <a:rPr lang="en-US" sz="3600" dirty="0">
                <a:latin typeface="Arial" panose="020B0604020202020204" pitchFamily="34" charset="0"/>
                <a:cs typeface="Arial" panose="020B0604020202020204" pitchFamily="34" charset="0"/>
              </a:rPr>
              <a:t>Table of Contents</a:t>
            </a:r>
            <a:endParaRPr lang="en-IN" sz="3600" dirty="0">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6BB35312-B61D-31C3-0098-4AEE9306D59B}"/>
              </a:ext>
            </a:extLst>
          </p:cNvPr>
          <p:cNvSpPr>
            <a:spLocks noGrp="1"/>
          </p:cNvSpPr>
          <p:nvPr>
            <p:ph idx="1"/>
          </p:nvPr>
        </p:nvSpPr>
        <p:spPr>
          <a:xfrm>
            <a:off x="838200" y="999537"/>
            <a:ext cx="10379697" cy="5444721"/>
          </a:xfrm>
        </p:spPr>
        <p:txBody>
          <a:bodyPr>
            <a:noAutofit/>
          </a:bodyPr>
          <a:lstStyle/>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Literature review</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Problem Statement</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Objective</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Dataset</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Proposed Model Architecture</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 &amp; Future Direction</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References</a:t>
            </a:r>
          </a:p>
        </p:txBody>
      </p:sp>
      <p:sp>
        <p:nvSpPr>
          <p:cNvPr id="2" name="Slide Number Placeholder 1">
            <a:extLst>
              <a:ext uri="{FF2B5EF4-FFF2-40B4-BE49-F238E27FC236}">
                <a16:creationId xmlns:a16="http://schemas.microsoft.com/office/drawing/2014/main" id="{C474F9A0-CDC4-C613-9C63-4376DF2F0E14}"/>
              </a:ext>
            </a:extLst>
          </p:cNvPr>
          <p:cNvSpPr>
            <a:spLocks noGrp="1"/>
          </p:cNvSpPr>
          <p:nvPr>
            <p:ph type="sldNum" sz="quarter" idx="12"/>
          </p:nvPr>
        </p:nvSpPr>
        <p:spPr>
          <a:xfrm>
            <a:off x="8610600" y="6488327"/>
            <a:ext cx="2743200" cy="365125"/>
          </a:xfrm>
        </p:spPr>
        <p:txBody>
          <a:bodyPr/>
          <a:lstStyle/>
          <a:p>
            <a:fld id="{6A59E652-0E2C-4FE0-9038-2A3F05EF4FDC}" type="slidenum">
              <a:rPr lang="en-IN" sz="1400" smtClean="0">
                <a:solidFill>
                  <a:schemeClr val="bg1"/>
                </a:solidFill>
              </a:rPr>
              <a:t>2</a:t>
            </a:fld>
            <a:endParaRPr lang="en-IN" sz="1400" dirty="0">
              <a:solidFill>
                <a:schemeClr val="bg1"/>
              </a:solidFill>
            </a:endParaRPr>
          </a:p>
        </p:txBody>
      </p:sp>
    </p:spTree>
    <p:extLst>
      <p:ext uri="{BB962C8B-B14F-4D97-AF65-F5344CB8AC3E}">
        <p14:creationId xmlns:p14="http://schemas.microsoft.com/office/powerpoint/2010/main" val="11508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02" y="84832"/>
            <a:ext cx="10538196" cy="965477"/>
          </a:xfrm>
        </p:spPr>
        <p:txBody>
          <a:bodyPr>
            <a:normAutofit/>
          </a:bodyPr>
          <a:lstStyle/>
          <a:p>
            <a:pPr algn="ctr"/>
            <a:r>
              <a:rPr lang="en-US" sz="3600" dirty="0">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a:xfrm>
            <a:off x="826902" y="1193351"/>
            <a:ext cx="10538196" cy="5147813"/>
          </a:xfrm>
        </p:spPr>
        <p:txBody>
          <a:bodyPr>
            <a:noAutofit/>
          </a:bodyPr>
          <a:lstStyle/>
          <a:p>
            <a:pPr marL="0" indent="0" algn="just">
              <a:lnSpc>
                <a:spcPct val="150000"/>
              </a:lnSpc>
              <a:spcAft>
                <a:spcPts val="800"/>
              </a:spcAft>
              <a:buNone/>
            </a:pPr>
            <a:r>
              <a:rPr lang="en-US" sz="2400" dirty="0">
                <a:latin typeface="Times New Roman" panose="02020603050405020304" pitchFamily="18" charset="0"/>
                <a:ea typeface="Tahoma" panose="020B0604030504040204" pitchFamily="34" charset="0"/>
                <a:cs typeface="Times New Roman" panose="02020603050405020304" pitchFamily="18" charset="0"/>
              </a:rPr>
              <a:t>With the rapid development of artificial intelligence (AI) and machine learning, voice conversion technologies have advanced significantly. </a:t>
            </a:r>
            <a:r>
              <a:rPr lang="en-US" sz="2400" dirty="0" err="1">
                <a:latin typeface="Times New Roman" panose="02020603050405020304" pitchFamily="18" charset="0"/>
                <a:ea typeface="Tahoma" panose="020B0604030504040204" pitchFamily="34" charset="0"/>
                <a:cs typeface="Times New Roman" panose="02020603050405020304" pitchFamily="18" charset="0"/>
              </a:rPr>
              <a:t>DeepFake</a:t>
            </a:r>
            <a:r>
              <a:rPr lang="en-US" sz="2400" dirty="0">
                <a:latin typeface="Times New Roman" panose="02020603050405020304" pitchFamily="18" charset="0"/>
                <a:ea typeface="Tahoma" panose="020B0604030504040204" pitchFamily="34" charset="0"/>
                <a:cs typeface="Times New Roman" panose="02020603050405020304" pitchFamily="18" charset="0"/>
              </a:rPr>
              <a:t> voice techniques now allow AI systems to mimic human speech with high accuracy, making it difficult to distinguish between real and AI-generated voices. While this technology has applications in entertainment, voice assistants, and language translation, it also poses serious risks, such as misuse for fraud, impersonation, or other malicious purposes. The ability to detect AI-generated voices in real time is becoming increasingly important to combat these threats and maintain trust in audio communications.</a:t>
            </a:r>
            <a:endParaRPr lang="en-US" sz="3600" b="0" i="0" dirty="0">
              <a:solidFill>
                <a:srgbClr val="0D0D0D"/>
              </a:solidFill>
              <a:effectLst/>
              <a:highlight>
                <a:srgbClr val="FFFFFF"/>
              </a:highlight>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A1AC8B-9C8A-73AB-6EC1-B65EAC8882A6}"/>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rPr>
              <a:t>3</a:t>
            </a:fld>
            <a:endParaRPr lang="en-IN" sz="1400" dirty="0">
              <a:solidFill>
                <a:schemeClr val="bg1"/>
              </a:solidFill>
            </a:endParaRPr>
          </a:p>
        </p:txBody>
      </p:sp>
    </p:spTree>
    <p:extLst>
      <p:ext uri="{BB962C8B-B14F-4D97-AF65-F5344CB8AC3E}">
        <p14:creationId xmlns:p14="http://schemas.microsoft.com/office/powerpoint/2010/main" val="231666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18235"/>
            <a:ext cx="10524240" cy="965477"/>
          </a:xfrm>
        </p:spPr>
        <p:txBody>
          <a:bodyPr>
            <a:normAutofit/>
          </a:bodyPr>
          <a:lstStyle/>
          <a:p>
            <a:pPr algn="ctr"/>
            <a:r>
              <a:rPr lang="en-US" sz="3600" dirty="0">
                <a:latin typeface="Arial" panose="020B0604020202020204" pitchFamily="34" charset="0"/>
                <a:cs typeface="Arial" panose="020B0604020202020204" pitchFamily="34" charset="0"/>
              </a:rPr>
              <a:t>Literature Survey</a:t>
            </a:r>
          </a:p>
        </p:txBody>
      </p:sp>
      <p:graphicFrame>
        <p:nvGraphicFramePr>
          <p:cNvPr id="6" name="Content Placeholder 5">
            <a:extLst>
              <a:ext uri="{FF2B5EF4-FFF2-40B4-BE49-F238E27FC236}">
                <a16:creationId xmlns:a16="http://schemas.microsoft.com/office/drawing/2014/main" id="{2CFD54CF-D9B2-BC71-FA64-D57773B18708}"/>
              </a:ext>
            </a:extLst>
          </p:cNvPr>
          <p:cNvGraphicFramePr>
            <a:graphicFrameLocks noGrp="1"/>
          </p:cNvGraphicFramePr>
          <p:nvPr>
            <p:ph idx="1"/>
            <p:extLst>
              <p:ext uri="{D42A27DB-BD31-4B8C-83A1-F6EECF244321}">
                <p14:modId xmlns:p14="http://schemas.microsoft.com/office/powerpoint/2010/main" val="445938258"/>
              </p:ext>
            </p:extLst>
          </p:nvPr>
        </p:nvGraphicFramePr>
        <p:xfrm>
          <a:off x="838201" y="955970"/>
          <a:ext cx="10532882" cy="5362567"/>
        </p:xfrm>
        <a:graphic>
          <a:graphicData uri="http://schemas.openxmlformats.org/drawingml/2006/table">
            <a:tbl>
              <a:tblPr firstRow="1" bandRow="1">
                <a:tableStyleId>{5C22544A-7EE6-4342-B048-85BDC9FD1C3A}</a:tableStyleId>
              </a:tblPr>
              <a:tblGrid>
                <a:gridCol w="2641325">
                  <a:extLst>
                    <a:ext uri="{9D8B030D-6E8A-4147-A177-3AD203B41FA5}">
                      <a16:colId xmlns:a16="http://schemas.microsoft.com/office/drawing/2014/main" val="1277066653"/>
                    </a:ext>
                  </a:extLst>
                </a:gridCol>
                <a:gridCol w="2630519">
                  <a:extLst>
                    <a:ext uri="{9D8B030D-6E8A-4147-A177-3AD203B41FA5}">
                      <a16:colId xmlns:a16="http://schemas.microsoft.com/office/drawing/2014/main" val="3831831802"/>
                    </a:ext>
                  </a:extLst>
                </a:gridCol>
                <a:gridCol w="2630519">
                  <a:extLst>
                    <a:ext uri="{9D8B030D-6E8A-4147-A177-3AD203B41FA5}">
                      <a16:colId xmlns:a16="http://schemas.microsoft.com/office/drawing/2014/main" val="2858870176"/>
                    </a:ext>
                  </a:extLst>
                </a:gridCol>
                <a:gridCol w="2630519">
                  <a:extLst>
                    <a:ext uri="{9D8B030D-6E8A-4147-A177-3AD203B41FA5}">
                      <a16:colId xmlns:a16="http://schemas.microsoft.com/office/drawing/2014/main" val="1397105499"/>
                    </a:ext>
                  </a:extLst>
                </a:gridCol>
              </a:tblGrid>
              <a:tr h="465207">
                <a:tc>
                  <a:txBody>
                    <a:bodyPr/>
                    <a:lstStyle/>
                    <a:p>
                      <a:pPr algn="ctr"/>
                      <a:r>
                        <a:rPr lang="en-US" sz="2000" dirty="0">
                          <a:latin typeface="Times New Roman" panose="02020603050405020304" pitchFamily="18" charset="0"/>
                          <a:cs typeface="Times New Roman" panose="02020603050405020304" pitchFamily="18" charset="0"/>
                        </a:rPr>
                        <a:t>References</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Dataset</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Method</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Accuracy</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1164970"/>
                  </a:ext>
                </a:extLst>
              </a:tr>
              <a:tr h="6720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Abdullah et al. [1]</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350 blood smear images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Classification with Proposed hybrid method</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99.5%</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04976136"/>
                  </a:ext>
                </a:extLst>
              </a:tr>
              <a:tr h="734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Bagido et al. [2]</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CellaVision</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MobileNetV2, VGG-16</a:t>
                      </a:r>
                    </a:p>
                  </a:txBody>
                  <a:tcPr/>
                </a:tc>
                <a:tc>
                  <a:txBody>
                    <a:bodyPr/>
                    <a:lstStyle/>
                    <a:p>
                      <a:pPr algn="ctr"/>
                      <a:r>
                        <a:rPr lang="en-IN" sz="2000" dirty="0">
                          <a:latin typeface="Times New Roman" panose="02020603050405020304" pitchFamily="18" charset="0"/>
                          <a:cs typeface="Times New Roman" panose="02020603050405020304" pitchFamily="18" charset="0"/>
                        </a:rPr>
                        <a:t>MobileNetV2: 79.79%</a:t>
                      </a:r>
                    </a:p>
                    <a:p>
                      <a:pPr algn="ctr"/>
                      <a:r>
                        <a:rPr lang="en-IN" sz="2000" dirty="0">
                          <a:latin typeface="Times New Roman" panose="02020603050405020304" pitchFamily="18" charset="0"/>
                          <a:cs typeface="Times New Roman" panose="02020603050405020304" pitchFamily="18" charset="0"/>
                        </a:rPr>
                        <a:t>VGG-16: 90.28%</a:t>
                      </a:r>
                    </a:p>
                  </a:txBody>
                  <a:tcPr/>
                </a:tc>
                <a:extLst>
                  <a:ext uri="{0D108BD9-81ED-4DB2-BD59-A6C34878D82A}">
                    <a16:rowId xmlns:a16="http://schemas.microsoft.com/office/drawing/2014/main" val="3192964470"/>
                  </a:ext>
                </a:extLst>
              </a:tr>
              <a:tr h="635797">
                <a:tc>
                  <a:txBody>
                    <a:bodyPr/>
                    <a:lstStyle/>
                    <a:p>
                      <a:pPr algn="ctr"/>
                      <a:r>
                        <a:rPr lang="en-US" sz="2000" dirty="0">
                          <a:latin typeface="Times New Roman" panose="02020603050405020304" pitchFamily="18" charset="0"/>
                          <a:cs typeface="Times New Roman" panose="02020603050405020304" pitchFamily="18" charset="0"/>
                        </a:rPr>
                        <a:t>Macawile et.al. [3]</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ALL-IDB</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Pre-trained model GoogleNet</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97.54%</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6245089"/>
                  </a:ext>
                </a:extLst>
              </a:tr>
              <a:tr h="354602">
                <a:tc>
                  <a:txBody>
                    <a:bodyPr/>
                    <a:lstStyle/>
                    <a:p>
                      <a:pPr algn="ctr"/>
                      <a:r>
                        <a:rPr lang="en-US" sz="2000" dirty="0">
                          <a:latin typeface="Times New Roman" panose="02020603050405020304" pitchFamily="18" charset="0"/>
                          <a:cs typeface="Times New Roman" panose="02020603050405020304" pitchFamily="18" charset="0"/>
                        </a:rPr>
                        <a:t>Ma et al. [4]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DCGAN-generated with Matrix transformation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Pre-trained model ResNet + transfer learning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91.68%</a:t>
                      </a:r>
                    </a:p>
                  </a:txBody>
                  <a:tcPr/>
                </a:tc>
                <a:extLst>
                  <a:ext uri="{0D108BD9-81ED-4DB2-BD59-A6C34878D82A}">
                    <a16:rowId xmlns:a16="http://schemas.microsoft.com/office/drawing/2014/main" val="1096695661"/>
                  </a:ext>
                </a:extLst>
              </a:tr>
              <a:tr h="765307">
                <a:tc>
                  <a:txBody>
                    <a:bodyPr/>
                    <a:lstStyle/>
                    <a:p>
                      <a:pPr algn="ctr"/>
                      <a:r>
                        <a:rPr lang="en-US" sz="2000" dirty="0">
                          <a:latin typeface="Times New Roman" panose="02020603050405020304" pitchFamily="18" charset="0"/>
                          <a:cs typeface="Times New Roman" panose="02020603050405020304" pitchFamily="18" charset="0"/>
                        </a:rPr>
                        <a:t>Almezhghwi et al. [5]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LISC</a:t>
                      </a:r>
                    </a:p>
                  </a:txBody>
                  <a:tcPr/>
                </a:tc>
                <a:tc>
                  <a:txBody>
                    <a:bodyPr/>
                    <a:lstStyle/>
                    <a:p>
                      <a:pPr algn="ctr"/>
                      <a:r>
                        <a:rPr lang="en-IN" sz="2000" dirty="0">
                          <a:latin typeface="Times New Roman" panose="02020603050405020304" pitchFamily="18" charset="0"/>
                          <a:cs typeface="Times New Roman" panose="02020603050405020304" pitchFamily="18" charset="0"/>
                        </a:rPr>
                        <a:t>Pre-trained model VGG-16, VGG-19</a:t>
                      </a:r>
                    </a:p>
                  </a:txBody>
                  <a:tcPr/>
                </a:tc>
                <a:tc>
                  <a:txBody>
                    <a:bodyPr/>
                    <a:lstStyle/>
                    <a:p>
                      <a:pPr algn="ctr"/>
                      <a:r>
                        <a:rPr lang="en-IN" sz="2000" dirty="0">
                          <a:latin typeface="Times New Roman" panose="02020603050405020304" pitchFamily="18" charset="0"/>
                          <a:cs typeface="Times New Roman" panose="02020603050405020304" pitchFamily="18" charset="0"/>
                        </a:rPr>
                        <a:t>VGG-16: 90.6%</a:t>
                      </a:r>
                    </a:p>
                    <a:p>
                      <a:pPr algn="ctr"/>
                      <a:r>
                        <a:rPr lang="en-IN" sz="2000" dirty="0">
                          <a:latin typeface="Times New Roman" panose="02020603050405020304" pitchFamily="18" charset="0"/>
                          <a:cs typeface="Times New Roman" panose="02020603050405020304" pitchFamily="18" charset="0"/>
                        </a:rPr>
                        <a:t>VGG-19: 91.8%</a:t>
                      </a:r>
                    </a:p>
                  </a:txBody>
                  <a:tcPr/>
                </a:tc>
                <a:extLst>
                  <a:ext uri="{0D108BD9-81ED-4DB2-BD59-A6C34878D82A}">
                    <a16:rowId xmlns:a16="http://schemas.microsoft.com/office/drawing/2014/main" val="991285649"/>
                  </a:ext>
                </a:extLst>
              </a:tr>
              <a:tr h="6845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Siddiques et al. [6]</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BCCD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SqueezNet</a:t>
                      </a:r>
                    </a:p>
                  </a:txBody>
                  <a:tcPr/>
                </a:tc>
                <a:tc>
                  <a:txBody>
                    <a:bodyPr/>
                    <a:lstStyle/>
                    <a:p>
                      <a:pPr algn="ctr"/>
                      <a:r>
                        <a:rPr lang="en-IN" sz="2000" dirty="0">
                          <a:latin typeface="Times New Roman" panose="02020603050405020304" pitchFamily="18" charset="0"/>
                          <a:cs typeface="Times New Roman" panose="02020603050405020304" pitchFamily="18" charset="0"/>
                        </a:rPr>
                        <a:t>93.8%</a:t>
                      </a:r>
                    </a:p>
                  </a:txBody>
                  <a:tcPr/>
                </a:tc>
                <a:extLst>
                  <a:ext uri="{0D108BD9-81ED-4DB2-BD59-A6C34878D82A}">
                    <a16:rowId xmlns:a16="http://schemas.microsoft.com/office/drawing/2014/main" val="903924553"/>
                  </a:ext>
                </a:extLst>
              </a:tr>
            </a:tbl>
          </a:graphicData>
        </a:graphic>
      </p:graphicFrame>
      <p:sp>
        <p:nvSpPr>
          <p:cNvPr id="3" name="Slide Number Placeholder 2">
            <a:extLst>
              <a:ext uri="{FF2B5EF4-FFF2-40B4-BE49-F238E27FC236}">
                <a16:creationId xmlns:a16="http://schemas.microsoft.com/office/drawing/2014/main" id="{BE519ECF-F1D9-3B04-D808-DC875E4204D9}"/>
              </a:ext>
            </a:extLst>
          </p:cNvPr>
          <p:cNvSpPr>
            <a:spLocks noGrp="1"/>
          </p:cNvSpPr>
          <p:nvPr>
            <p:ph type="sldNum" sz="quarter" idx="12"/>
          </p:nvPr>
        </p:nvSpPr>
        <p:spPr>
          <a:xfrm>
            <a:off x="8621617" y="6489918"/>
            <a:ext cx="2743200" cy="365125"/>
          </a:xfrm>
        </p:spPr>
        <p:txBody>
          <a:bodyPr/>
          <a:lstStyle/>
          <a:p>
            <a:fld id="{6A59E652-0E2C-4FE0-9038-2A3F05EF4FDC}" type="slidenum">
              <a:rPr lang="en-IN" sz="1400" smtClean="0">
                <a:solidFill>
                  <a:schemeClr val="bg1"/>
                </a:solidFill>
              </a:rPr>
              <a:t>4</a:t>
            </a:fld>
            <a:endParaRPr lang="en-IN" sz="1400" dirty="0">
              <a:solidFill>
                <a:schemeClr val="bg1"/>
              </a:solidFill>
            </a:endParaRPr>
          </a:p>
        </p:txBody>
      </p:sp>
    </p:spTree>
    <p:extLst>
      <p:ext uri="{BB962C8B-B14F-4D97-AF65-F5344CB8AC3E}">
        <p14:creationId xmlns:p14="http://schemas.microsoft.com/office/powerpoint/2010/main" val="322766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392"/>
            <a:ext cx="10512972" cy="965477"/>
          </a:xfrm>
        </p:spPr>
        <p:txBody>
          <a:bodyPr>
            <a:normAutofit/>
          </a:bodyPr>
          <a:lstStyle/>
          <a:p>
            <a:pPr algn="ctr"/>
            <a:r>
              <a:rPr lang="en-US" sz="3600" dirty="0">
                <a:latin typeface="Arial" panose="020B0604020202020204" pitchFamily="34" charset="0"/>
                <a:cs typeface="Arial" panose="020B0604020202020204" pitchFamily="34" charset="0"/>
              </a:rPr>
              <a:t>Problem Statement</a:t>
            </a:r>
          </a:p>
        </p:txBody>
      </p:sp>
      <p:sp>
        <p:nvSpPr>
          <p:cNvPr id="3" name="Slide Number Placeholder 2">
            <a:extLst>
              <a:ext uri="{FF2B5EF4-FFF2-40B4-BE49-F238E27FC236}">
                <a16:creationId xmlns:a16="http://schemas.microsoft.com/office/drawing/2014/main" id="{1D89EC6C-DF7E-5F79-5825-17D796B2EE9E}"/>
              </a:ext>
            </a:extLst>
          </p:cNvPr>
          <p:cNvSpPr>
            <a:spLocks noGrp="1"/>
          </p:cNvSpPr>
          <p:nvPr>
            <p:ph type="sldNum" sz="quarter" idx="12"/>
          </p:nvPr>
        </p:nvSpPr>
        <p:spPr>
          <a:xfrm>
            <a:off x="8610600" y="6497753"/>
            <a:ext cx="2743200" cy="365125"/>
          </a:xfrm>
        </p:spPr>
        <p:txBody>
          <a:bodyPr/>
          <a:lstStyle/>
          <a:p>
            <a:fld id="{6A59E652-0E2C-4FE0-9038-2A3F05EF4FDC}" type="slidenum">
              <a:rPr lang="en-IN" sz="1400" smtClean="0">
                <a:solidFill>
                  <a:schemeClr val="bg1"/>
                </a:solidFill>
              </a:rPr>
              <a:t>5</a:t>
            </a:fld>
            <a:endParaRPr lang="en-IN" sz="1400" dirty="0">
              <a:solidFill>
                <a:schemeClr val="bg1"/>
              </a:solidFill>
            </a:endParaRPr>
          </a:p>
        </p:txBody>
      </p:sp>
      <p:sp>
        <p:nvSpPr>
          <p:cNvPr id="5" name="Rectangle 1">
            <a:extLst>
              <a:ext uri="{FF2B5EF4-FFF2-40B4-BE49-F238E27FC236}">
                <a16:creationId xmlns:a16="http://schemas.microsoft.com/office/drawing/2014/main" id="{E280EC19-592B-35CE-8BD5-391F635F4F3F}"/>
              </a:ext>
            </a:extLst>
          </p:cNvPr>
          <p:cNvSpPr>
            <a:spLocks noGrp="1" noChangeArrowheads="1"/>
          </p:cNvSpPr>
          <p:nvPr>
            <p:ph idx="1"/>
          </p:nvPr>
        </p:nvSpPr>
        <p:spPr bwMode="auto">
          <a:xfrm>
            <a:off x="838201" y="756636"/>
            <a:ext cx="10512972" cy="39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Current methods for detecting AI-generated or </a:t>
            </a:r>
            <a:r>
              <a:rPr lang="en-US" sz="2400" dirty="0" err="1">
                <a:latin typeface="Times New Roman" panose="02020603050405020304" pitchFamily="18" charset="0"/>
                <a:cs typeface="Times New Roman" panose="02020603050405020304" pitchFamily="18" charset="0"/>
              </a:rPr>
              <a:t>DeepFake</a:t>
            </a:r>
            <a:r>
              <a:rPr lang="en-US" sz="2400" dirty="0">
                <a:latin typeface="Times New Roman" panose="02020603050405020304" pitchFamily="18" charset="0"/>
                <a:cs typeface="Times New Roman" panose="02020603050405020304" pitchFamily="18" charset="0"/>
              </a:rPr>
              <a:t> voices are often inadequate, particularly in real-time applications. The increasing sophistication of voice conversion techniques makes it harder to distinguish between genuine and synthetic speech. This presents a significant risk to security, privacy, and the integrity of voice communications. An effective, real-time solution for detecting AI-generated speech is crucial to mitigate these risks and prevent the misuse of voice conversion technologies.</a:t>
            </a:r>
            <a:endParaRPr kumimoji="0" lang="en-US" altLang="en-US" sz="6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9535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02" y="84832"/>
            <a:ext cx="10538196" cy="965477"/>
          </a:xfrm>
        </p:spPr>
        <p:txBody>
          <a:bodyPr>
            <a:normAutofit/>
          </a:bodyPr>
          <a:lstStyle/>
          <a:p>
            <a:pPr algn="ctr"/>
            <a:r>
              <a:rPr lang="en-US" sz="3600" dirty="0">
                <a:latin typeface="Arial" panose="020B0604020202020204" pitchFamily="34" charset="0"/>
                <a:cs typeface="Arial" panose="020B0604020202020204" pitchFamily="34" charset="0"/>
              </a:rPr>
              <a:t>Objective</a:t>
            </a:r>
          </a:p>
        </p:txBody>
      </p:sp>
      <p:sp>
        <p:nvSpPr>
          <p:cNvPr id="3" name="Content Placeholder 2"/>
          <p:cNvSpPr>
            <a:spLocks noGrp="1"/>
          </p:cNvSpPr>
          <p:nvPr>
            <p:ph idx="1"/>
          </p:nvPr>
        </p:nvSpPr>
        <p:spPr>
          <a:xfrm>
            <a:off x="826902" y="1083181"/>
            <a:ext cx="10538196" cy="5147813"/>
          </a:xfrm>
        </p:spPr>
        <p:txBody>
          <a:bodyPr>
            <a:noAutofit/>
          </a:bodyPr>
          <a:lstStyle/>
          <a:p>
            <a:pPr algn="just">
              <a:lnSpc>
                <a:spcPct val="100000"/>
              </a:lnSpc>
              <a:spcAft>
                <a:spcPts val="8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main goal of this project is to develop a deep learning approach that can accurately classify different types of white blood cells in blood images. </a:t>
            </a:r>
          </a:p>
          <a:p>
            <a:pPr algn="just">
              <a:lnSpc>
                <a:spcPct val="100000"/>
              </a:lnSpc>
              <a:spcAft>
                <a:spcPts val="8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By preparing and enhancing image data, and optimizing several deep learning models, this project aims to improve the accuracy and speed of classification, contributing to more efficient medical diagnosis.</a:t>
            </a:r>
            <a:endParaRPr lang="en-US" sz="3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A1AC8B-9C8A-73AB-6EC1-B65EAC8882A6}"/>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rPr>
              <a:t>6</a:t>
            </a:fld>
            <a:endParaRPr lang="en-IN" sz="1400" dirty="0">
              <a:solidFill>
                <a:schemeClr val="bg1"/>
              </a:solidFill>
            </a:endParaRPr>
          </a:p>
        </p:txBody>
      </p:sp>
    </p:spTree>
    <p:extLst>
      <p:ext uri="{BB962C8B-B14F-4D97-AF65-F5344CB8AC3E}">
        <p14:creationId xmlns:p14="http://schemas.microsoft.com/office/powerpoint/2010/main" val="29992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B6CF6-5573-ECEC-2B35-9DAE3FFA8B33}"/>
              </a:ext>
            </a:extLst>
          </p:cNvPr>
          <p:cNvSpPr>
            <a:spLocks noGrp="1"/>
          </p:cNvSpPr>
          <p:nvPr>
            <p:ph idx="1"/>
          </p:nvPr>
        </p:nvSpPr>
        <p:spPr>
          <a:xfrm>
            <a:off x="838200" y="1278977"/>
            <a:ext cx="10515600" cy="527789"/>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Proposed Model Architecture: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2E8D1EB-5A44-6F35-78A0-602FAF2CA010}"/>
              </a:ext>
            </a:extLst>
          </p:cNvPr>
          <p:cNvSpPr>
            <a:spLocks noGrp="1"/>
          </p:cNvSpPr>
          <p:nvPr>
            <p:ph type="sldNum" sz="quarter" idx="12"/>
          </p:nvPr>
        </p:nvSpPr>
        <p:spPr>
          <a:xfrm>
            <a:off x="8610600" y="6497753"/>
            <a:ext cx="2743200" cy="365125"/>
          </a:xfrm>
        </p:spPr>
        <p:txBody>
          <a:bodyPr/>
          <a:lstStyle/>
          <a:p>
            <a:fld id="{6A59E652-0E2C-4FE0-9038-2A3F05EF4FDC}" type="slidenum">
              <a:rPr lang="en-IN" smtClean="0">
                <a:solidFill>
                  <a:schemeClr val="bg1"/>
                </a:solidFill>
              </a:rPr>
              <a:t>7</a:t>
            </a:fld>
            <a:endParaRPr lang="en-IN" dirty="0">
              <a:solidFill>
                <a:schemeClr val="bg1"/>
              </a:solidFill>
            </a:endParaRPr>
          </a:p>
        </p:txBody>
      </p:sp>
      <p:sp>
        <p:nvSpPr>
          <p:cNvPr id="2" name="Title 1">
            <a:extLst>
              <a:ext uri="{FF2B5EF4-FFF2-40B4-BE49-F238E27FC236}">
                <a16:creationId xmlns:a16="http://schemas.microsoft.com/office/drawing/2014/main" id="{F590709E-7ED7-C6B0-2267-A10E78D5A101}"/>
              </a:ext>
            </a:extLst>
          </p:cNvPr>
          <p:cNvSpPr>
            <a:spLocks noGrp="1"/>
          </p:cNvSpPr>
          <p:nvPr>
            <p:ph type="title"/>
          </p:nvPr>
        </p:nvSpPr>
        <p:spPr>
          <a:xfrm>
            <a:off x="838200" y="37138"/>
            <a:ext cx="10515600" cy="1325563"/>
          </a:xfrm>
        </p:spPr>
        <p:txBody>
          <a:bodyPr>
            <a:normAutofit/>
          </a:bodyPr>
          <a:lstStyle/>
          <a:p>
            <a:pPr algn="ctr"/>
            <a:r>
              <a:rPr lang="en-US" sz="3600" dirty="0">
                <a:latin typeface="Times New Roman" panose="02020603050405020304" pitchFamily="18" charset="0"/>
                <a:cs typeface="Times New Roman" panose="02020603050405020304" pitchFamily="18" charset="0"/>
              </a:rPr>
              <a:t>Proposed Model Architecture</a:t>
            </a:r>
            <a:endParaRPr lang="en-IN" sz="3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F0DB71F-79EB-3AD7-A2DE-E8C502FE2434}"/>
              </a:ext>
            </a:extLst>
          </p:cNvPr>
          <p:cNvSpPr txBox="1"/>
          <p:nvPr/>
        </p:nvSpPr>
        <p:spPr>
          <a:xfrm>
            <a:off x="8854814" y="5982159"/>
            <a:ext cx="2977302" cy="369332"/>
          </a:xfrm>
          <a:prstGeom prst="rect">
            <a:avLst/>
          </a:prstGeom>
          <a:noFill/>
        </p:spPr>
        <p:txBody>
          <a:bodyPr wrap="square">
            <a:spAutoFit/>
          </a:bodyPr>
          <a:lstStyle/>
          <a:p>
            <a:r>
              <a:rPr lang="en-US" dirty="0"/>
              <a:t>credit: </a:t>
            </a:r>
            <a:r>
              <a:rPr lang="en-US" dirty="0">
                <a:hlinkClick r:id="rId2"/>
              </a:rPr>
              <a:t>nature.com</a:t>
            </a:r>
            <a:endParaRPr lang="en-IN" dirty="0"/>
          </a:p>
        </p:txBody>
      </p:sp>
      <p:pic>
        <p:nvPicPr>
          <p:cNvPr id="1026" name="Picture 2" descr="Figure 3">
            <a:extLst>
              <a:ext uri="{FF2B5EF4-FFF2-40B4-BE49-F238E27FC236}">
                <a16:creationId xmlns:a16="http://schemas.microsoft.com/office/drawing/2014/main" id="{BC029FDB-E3AA-181F-2990-5AE1904A8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1" y="1938969"/>
            <a:ext cx="10515600" cy="3811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242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7F1639-177B-F478-52DB-7F2D3413EC14}"/>
              </a:ext>
            </a:extLst>
          </p:cNvPr>
          <p:cNvSpPr txBox="1"/>
          <p:nvPr/>
        </p:nvSpPr>
        <p:spPr>
          <a:xfrm>
            <a:off x="601775" y="538260"/>
            <a:ext cx="7385454" cy="57996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Model: Convolutional Neural Network  Architecture:</a:t>
            </a:r>
          </a:p>
        </p:txBody>
      </p:sp>
      <p:sp>
        <p:nvSpPr>
          <p:cNvPr id="26" name="TextBox 25">
            <a:extLst>
              <a:ext uri="{FF2B5EF4-FFF2-40B4-BE49-F238E27FC236}">
                <a16:creationId xmlns:a16="http://schemas.microsoft.com/office/drawing/2014/main" id="{5A4B5506-97F8-1EE7-3798-DBB449B8B978}"/>
              </a:ext>
            </a:extLst>
          </p:cNvPr>
          <p:cNvSpPr txBox="1"/>
          <p:nvPr/>
        </p:nvSpPr>
        <p:spPr>
          <a:xfrm>
            <a:off x="9144000" y="5928839"/>
            <a:ext cx="2743200" cy="369332"/>
          </a:xfrm>
          <a:prstGeom prst="rect">
            <a:avLst/>
          </a:prstGeom>
          <a:noFill/>
        </p:spPr>
        <p:txBody>
          <a:bodyPr wrap="square">
            <a:spAutoFit/>
          </a:bodyPr>
          <a:lstStyle/>
          <a:p>
            <a:r>
              <a:rPr lang="en-US" dirty="0"/>
              <a:t>credit: </a:t>
            </a:r>
            <a:r>
              <a:rPr lang="en-US" dirty="0">
                <a:hlinkClick r:id="rId3"/>
              </a:rPr>
              <a:t>towardsdatascience</a:t>
            </a:r>
            <a:endParaRPr lang="en-IN" dirty="0"/>
          </a:p>
        </p:txBody>
      </p:sp>
      <p:sp>
        <p:nvSpPr>
          <p:cNvPr id="3" name="Slide Number Placeholder 2">
            <a:extLst>
              <a:ext uri="{FF2B5EF4-FFF2-40B4-BE49-F238E27FC236}">
                <a16:creationId xmlns:a16="http://schemas.microsoft.com/office/drawing/2014/main" id="{799BC092-C13C-4F06-1297-5EC1CBAB1AE2}"/>
              </a:ext>
            </a:extLst>
          </p:cNvPr>
          <p:cNvSpPr>
            <a:spLocks noGrp="1"/>
          </p:cNvSpPr>
          <p:nvPr>
            <p:ph type="sldNum" sz="quarter" idx="12"/>
          </p:nvPr>
        </p:nvSpPr>
        <p:spPr>
          <a:xfrm>
            <a:off x="8610600" y="6478901"/>
            <a:ext cx="2743200" cy="365125"/>
          </a:xfrm>
        </p:spPr>
        <p:txBody>
          <a:bodyPr/>
          <a:lstStyle/>
          <a:p>
            <a:fld id="{6A59E652-0E2C-4FE0-9038-2A3F05EF4FDC}" type="slidenum">
              <a:rPr lang="en-IN" sz="1400" smtClean="0">
                <a:solidFill>
                  <a:schemeClr val="bg1"/>
                </a:solidFill>
              </a:rPr>
              <a:t>8</a:t>
            </a:fld>
            <a:endParaRPr lang="en-IN" sz="1400" dirty="0">
              <a:solidFill>
                <a:schemeClr val="bg1"/>
              </a:solidFill>
            </a:endParaRPr>
          </a:p>
        </p:txBody>
      </p:sp>
      <p:pic>
        <p:nvPicPr>
          <p:cNvPr id="1026" name="Picture 2" descr="How to Easily Draw Neural Network Architecture Diagrams | by Kenneth Leung  | Towards Data Science">
            <a:extLst>
              <a:ext uri="{FF2B5EF4-FFF2-40B4-BE49-F238E27FC236}">
                <a16:creationId xmlns:a16="http://schemas.microsoft.com/office/drawing/2014/main" id="{C1B9FB03-04C7-4B1C-4CEE-E3DC320644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776" y="1287536"/>
            <a:ext cx="10752023"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654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881"/>
            <a:ext cx="10455111" cy="965477"/>
          </a:xfrm>
        </p:spPr>
        <p:txBody>
          <a:bodyPr>
            <a:normAutofit/>
          </a:bodyPr>
          <a:lstStyle/>
          <a:p>
            <a:pPr algn="ctr"/>
            <a:r>
              <a:rPr lang="en-US" sz="3600" dirty="0">
                <a:latin typeface="Arial" panose="020B0604020202020204" pitchFamily="34" charset="0"/>
                <a:cs typeface="Arial" panose="020B0604020202020204" pitchFamily="34" charset="0"/>
              </a:rPr>
              <a:t>Results </a:t>
            </a:r>
          </a:p>
        </p:txBody>
      </p:sp>
      <p:sp>
        <p:nvSpPr>
          <p:cNvPr id="3" name="Slide Number Placeholder 2">
            <a:extLst>
              <a:ext uri="{FF2B5EF4-FFF2-40B4-BE49-F238E27FC236}">
                <a16:creationId xmlns:a16="http://schemas.microsoft.com/office/drawing/2014/main" id="{672D51D7-0AF1-4FED-97DA-2D0625A2EC95}"/>
              </a:ext>
            </a:extLst>
          </p:cNvPr>
          <p:cNvSpPr>
            <a:spLocks noGrp="1"/>
          </p:cNvSpPr>
          <p:nvPr>
            <p:ph type="sldNum" sz="quarter" idx="12"/>
          </p:nvPr>
        </p:nvSpPr>
        <p:spPr>
          <a:xfrm>
            <a:off x="8610600" y="6497753"/>
            <a:ext cx="2743200" cy="365125"/>
          </a:xfrm>
        </p:spPr>
        <p:txBody>
          <a:bodyPr/>
          <a:lstStyle/>
          <a:p>
            <a:fld id="{6A59E652-0E2C-4FE0-9038-2A3F05EF4FDC}" type="slidenum">
              <a:rPr lang="en-IN" sz="1400" smtClean="0">
                <a:solidFill>
                  <a:schemeClr val="bg1"/>
                </a:solidFill>
              </a:rPr>
              <a:t>9</a:t>
            </a:fld>
            <a:endParaRPr lang="en-IN" dirty="0">
              <a:solidFill>
                <a:schemeClr val="bg1"/>
              </a:solidFill>
            </a:endParaRPr>
          </a:p>
        </p:txBody>
      </p:sp>
      <p:graphicFrame>
        <p:nvGraphicFramePr>
          <p:cNvPr id="6" name="Content Placeholder 5">
            <a:extLst>
              <a:ext uri="{FF2B5EF4-FFF2-40B4-BE49-F238E27FC236}">
                <a16:creationId xmlns:a16="http://schemas.microsoft.com/office/drawing/2014/main" id="{619534AA-F415-8FB2-14AC-E497A5844FD5}"/>
              </a:ext>
            </a:extLst>
          </p:cNvPr>
          <p:cNvGraphicFramePr>
            <a:graphicFrameLocks noGrp="1"/>
          </p:cNvGraphicFramePr>
          <p:nvPr>
            <p:ph idx="1"/>
            <p:extLst>
              <p:ext uri="{D42A27DB-BD31-4B8C-83A1-F6EECF244321}">
                <p14:modId xmlns:p14="http://schemas.microsoft.com/office/powerpoint/2010/main" val="1773224797"/>
              </p:ext>
            </p:extLst>
          </p:nvPr>
        </p:nvGraphicFramePr>
        <p:xfrm>
          <a:off x="849217" y="1323750"/>
          <a:ext cx="10455112" cy="3932274"/>
        </p:xfrm>
        <a:graphic>
          <a:graphicData uri="http://schemas.openxmlformats.org/drawingml/2006/table">
            <a:tbl>
              <a:tblPr firstRow="1" bandRow="1">
                <a:tableStyleId>{5C22544A-7EE6-4342-B048-85BDC9FD1C3A}</a:tableStyleId>
              </a:tblPr>
              <a:tblGrid>
                <a:gridCol w="2613778">
                  <a:extLst>
                    <a:ext uri="{9D8B030D-6E8A-4147-A177-3AD203B41FA5}">
                      <a16:colId xmlns:a16="http://schemas.microsoft.com/office/drawing/2014/main" val="3028115467"/>
                    </a:ext>
                  </a:extLst>
                </a:gridCol>
                <a:gridCol w="2563232">
                  <a:extLst>
                    <a:ext uri="{9D8B030D-6E8A-4147-A177-3AD203B41FA5}">
                      <a16:colId xmlns:a16="http://schemas.microsoft.com/office/drawing/2014/main" val="4061702056"/>
                    </a:ext>
                  </a:extLst>
                </a:gridCol>
                <a:gridCol w="2192356">
                  <a:extLst>
                    <a:ext uri="{9D8B030D-6E8A-4147-A177-3AD203B41FA5}">
                      <a16:colId xmlns:a16="http://schemas.microsoft.com/office/drawing/2014/main" val="1887223573"/>
                    </a:ext>
                  </a:extLst>
                </a:gridCol>
                <a:gridCol w="3085746">
                  <a:extLst>
                    <a:ext uri="{9D8B030D-6E8A-4147-A177-3AD203B41FA5}">
                      <a16:colId xmlns:a16="http://schemas.microsoft.com/office/drawing/2014/main" val="2931026379"/>
                    </a:ext>
                  </a:extLst>
                </a:gridCol>
              </a:tblGrid>
              <a:tr h="444908">
                <a:tc>
                  <a:txBody>
                    <a:bodyPr/>
                    <a:lstStyle/>
                    <a:p>
                      <a:pPr algn="ctr"/>
                      <a:r>
                        <a:rPr lang="en-US" sz="2400" dirty="0">
                          <a:latin typeface="Times New Roman" panose="02020603050405020304" pitchFamily="18" charset="0"/>
                          <a:cs typeface="Times New Roman" panose="02020603050405020304" pitchFamily="18" charset="0"/>
                        </a:rPr>
                        <a:t>Model Name</a:t>
                      </a:r>
                    </a:p>
                  </a:txBody>
                  <a:tcPr/>
                </a:tc>
                <a:tc>
                  <a:txBody>
                    <a:bodyPr/>
                    <a:lstStyle/>
                    <a:p>
                      <a:pPr algn="ctr"/>
                      <a:r>
                        <a:rPr lang="en-US" sz="2400" dirty="0">
                          <a:latin typeface="Times New Roman" panose="02020603050405020304" pitchFamily="18" charset="0"/>
                          <a:cs typeface="Times New Roman" panose="02020603050405020304" pitchFamily="18" charset="0"/>
                        </a:rPr>
                        <a:t>Train Accuracy</a:t>
                      </a:r>
                    </a:p>
                  </a:txBody>
                  <a:tcPr/>
                </a:tc>
                <a:tc>
                  <a:txBody>
                    <a:bodyPr/>
                    <a:lstStyle/>
                    <a:p>
                      <a:pPr algn="ctr"/>
                      <a:r>
                        <a:rPr lang="en-US" sz="2400" dirty="0">
                          <a:latin typeface="Times New Roman" panose="02020603050405020304" pitchFamily="18" charset="0"/>
                          <a:cs typeface="Times New Roman" panose="02020603050405020304" pitchFamily="18" charset="0"/>
                        </a:rPr>
                        <a:t>Training Loss</a:t>
                      </a:r>
                    </a:p>
                  </a:txBody>
                  <a:tcPr/>
                </a:tc>
                <a:tc>
                  <a:txBody>
                    <a:bodyPr/>
                    <a:lstStyle/>
                    <a:p>
                      <a:pPr algn="ctr"/>
                      <a:r>
                        <a:rPr lang="en-US" sz="2400" dirty="0">
                          <a:latin typeface="Times New Roman" panose="02020603050405020304" pitchFamily="18" charset="0"/>
                          <a:cs typeface="Times New Roman" panose="02020603050405020304" pitchFamily="18" charset="0"/>
                        </a:rPr>
                        <a:t>Validation Accuracy</a:t>
                      </a:r>
                    </a:p>
                  </a:txBody>
                  <a:tcPr/>
                </a:tc>
                <a:extLst>
                  <a:ext uri="{0D108BD9-81ED-4DB2-BD59-A6C34878D82A}">
                    <a16:rowId xmlns:a16="http://schemas.microsoft.com/office/drawing/2014/main" val="2391009894"/>
                  </a:ext>
                </a:extLst>
              </a:tr>
              <a:tr h="640559">
                <a:tc>
                  <a:txBody>
                    <a:bodyPr/>
                    <a:lstStyle/>
                    <a:p>
                      <a:pPr algn="ctr"/>
                      <a:r>
                        <a:rPr lang="en-US" sz="2400" dirty="0">
                          <a:latin typeface="Times New Roman" panose="02020603050405020304" pitchFamily="18" charset="0"/>
                          <a:cs typeface="Times New Roman" panose="02020603050405020304" pitchFamily="18" charset="0"/>
                        </a:rPr>
                        <a:t>DNN</a:t>
                      </a:r>
                    </a:p>
                  </a:txBody>
                  <a:tcPr/>
                </a:tc>
                <a:tc>
                  <a:txBody>
                    <a:bodyPr/>
                    <a:lstStyle/>
                    <a:p>
                      <a:pPr algn="ctr"/>
                      <a:r>
                        <a:rPr lang="en-US" sz="2400" dirty="0">
                          <a:latin typeface="Times New Roman" panose="02020603050405020304" pitchFamily="18" charset="0"/>
                          <a:cs typeface="Times New Roman" panose="02020603050405020304" pitchFamily="18" charset="0"/>
                        </a:rPr>
                        <a:t>68.43%</a:t>
                      </a:r>
                    </a:p>
                  </a:txBody>
                  <a:tcPr/>
                </a:tc>
                <a:tc>
                  <a:txBody>
                    <a:bodyPr/>
                    <a:lstStyle/>
                    <a:p>
                      <a:pPr algn="ctr"/>
                      <a:r>
                        <a:rPr lang="en-US" sz="2400" dirty="0">
                          <a:latin typeface="Times New Roman" panose="02020603050405020304" pitchFamily="18" charset="0"/>
                          <a:cs typeface="Times New Roman" panose="02020603050405020304" pitchFamily="18" charset="0"/>
                        </a:rPr>
                        <a:t>78.67%</a:t>
                      </a:r>
                    </a:p>
                  </a:txBody>
                  <a:tcPr/>
                </a:tc>
                <a:tc>
                  <a:txBody>
                    <a:bodyPr/>
                    <a:lstStyle/>
                    <a:p>
                      <a:pPr algn="ctr"/>
                      <a:r>
                        <a:rPr lang="en-US" sz="2400" dirty="0">
                          <a:latin typeface="Times New Roman" panose="02020603050405020304" pitchFamily="18" charset="0"/>
                          <a:cs typeface="Times New Roman" panose="02020603050405020304" pitchFamily="18" charset="0"/>
                        </a:rPr>
                        <a:t>68.53%</a:t>
                      </a:r>
                    </a:p>
                  </a:txBody>
                  <a:tcPr/>
                </a:tc>
                <a:extLst>
                  <a:ext uri="{0D108BD9-81ED-4DB2-BD59-A6C34878D82A}">
                    <a16:rowId xmlns:a16="http://schemas.microsoft.com/office/drawing/2014/main" val="2484010837"/>
                  </a:ext>
                </a:extLst>
              </a:tr>
              <a:tr h="605928">
                <a:tc>
                  <a:txBody>
                    <a:bodyPr/>
                    <a:lstStyle/>
                    <a:p>
                      <a:pPr algn="ctr"/>
                      <a:r>
                        <a:rPr lang="en-US" sz="2400" dirty="0">
                          <a:latin typeface="Times New Roman" panose="02020603050405020304" pitchFamily="18" charset="0"/>
                          <a:cs typeface="Times New Roman" panose="02020603050405020304" pitchFamily="18" charset="0"/>
                        </a:rPr>
                        <a:t>CNN</a:t>
                      </a:r>
                    </a:p>
                  </a:txBody>
                  <a:tcPr/>
                </a:tc>
                <a:tc>
                  <a:txBody>
                    <a:bodyPr/>
                    <a:lstStyle/>
                    <a:p>
                      <a:pPr algn="ctr"/>
                      <a:r>
                        <a:rPr lang="en-US" sz="2400" dirty="0">
                          <a:latin typeface="Times New Roman" panose="02020603050405020304" pitchFamily="18" charset="0"/>
                          <a:cs typeface="Times New Roman" panose="02020603050405020304" pitchFamily="18" charset="0"/>
                        </a:rPr>
                        <a:t>98.18%</a:t>
                      </a:r>
                    </a:p>
                  </a:txBody>
                  <a:tcPr/>
                </a:tc>
                <a:tc>
                  <a:txBody>
                    <a:bodyPr/>
                    <a:lstStyle/>
                    <a:p>
                      <a:pPr algn="ctr"/>
                      <a:r>
                        <a:rPr lang="en-US" sz="2400" dirty="0">
                          <a:latin typeface="Times New Roman" panose="02020603050405020304" pitchFamily="18" charset="0"/>
                          <a:cs typeface="Times New Roman" panose="02020603050405020304" pitchFamily="18" charset="0"/>
                        </a:rPr>
                        <a:t>8.81%</a:t>
                      </a:r>
                    </a:p>
                  </a:txBody>
                  <a:tcPr/>
                </a:tc>
                <a:tc>
                  <a:txBody>
                    <a:bodyPr/>
                    <a:lstStyle/>
                    <a:p>
                      <a:pPr algn="ctr"/>
                      <a:r>
                        <a:rPr lang="en-US" sz="2400" dirty="0">
                          <a:latin typeface="Times New Roman" panose="02020603050405020304" pitchFamily="18" charset="0"/>
                          <a:cs typeface="Times New Roman" panose="02020603050405020304" pitchFamily="18" charset="0"/>
                        </a:rPr>
                        <a:t>88.60%</a:t>
                      </a:r>
                    </a:p>
                  </a:txBody>
                  <a:tcPr/>
                </a:tc>
                <a:extLst>
                  <a:ext uri="{0D108BD9-81ED-4DB2-BD59-A6C34878D82A}">
                    <a16:rowId xmlns:a16="http://schemas.microsoft.com/office/drawing/2014/main" val="3544936145"/>
                  </a:ext>
                </a:extLst>
              </a:tr>
              <a:tr h="760164">
                <a:tc>
                  <a:txBody>
                    <a:bodyPr/>
                    <a:lstStyle/>
                    <a:p>
                      <a:pPr algn="ctr"/>
                      <a:r>
                        <a:rPr lang="en-US" sz="2400" dirty="0">
                          <a:latin typeface="Times New Roman" panose="02020603050405020304" pitchFamily="18" charset="0"/>
                          <a:cs typeface="Times New Roman" panose="02020603050405020304" pitchFamily="18" charset="0"/>
                        </a:rPr>
                        <a:t>VGG16</a:t>
                      </a:r>
                    </a:p>
                  </a:txBody>
                  <a:tcPr/>
                </a:tc>
                <a:tc>
                  <a:txBody>
                    <a:bodyPr/>
                    <a:lstStyle/>
                    <a:p>
                      <a:pPr algn="ctr"/>
                      <a:r>
                        <a:rPr lang="en-US" sz="2400" dirty="0">
                          <a:latin typeface="Times New Roman" panose="02020603050405020304" pitchFamily="18" charset="0"/>
                          <a:cs typeface="Times New Roman" panose="02020603050405020304" pitchFamily="18" charset="0"/>
                        </a:rPr>
                        <a:t>99.87%</a:t>
                      </a:r>
                    </a:p>
                  </a:txBody>
                  <a:tcPr/>
                </a:tc>
                <a:tc>
                  <a:txBody>
                    <a:bodyPr/>
                    <a:lstStyle/>
                    <a:p>
                      <a:pPr algn="ctr"/>
                      <a:r>
                        <a:rPr lang="en-US" sz="2400" dirty="0">
                          <a:latin typeface="Times New Roman" panose="02020603050405020304" pitchFamily="18" charset="0"/>
                          <a:cs typeface="Times New Roman" panose="02020603050405020304" pitchFamily="18" charset="0"/>
                        </a:rPr>
                        <a:t>1.85%</a:t>
                      </a:r>
                    </a:p>
                  </a:txBody>
                  <a:tcPr/>
                </a:tc>
                <a:tc>
                  <a:txBody>
                    <a:bodyPr/>
                    <a:lstStyle/>
                    <a:p>
                      <a:pPr algn="ctr"/>
                      <a:r>
                        <a:rPr lang="en-US" sz="2400" dirty="0">
                          <a:latin typeface="Times New Roman" panose="02020603050405020304" pitchFamily="18" charset="0"/>
                          <a:cs typeface="Times New Roman" panose="02020603050405020304" pitchFamily="18" charset="0"/>
                        </a:rPr>
                        <a:t>94.62%</a:t>
                      </a:r>
                    </a:p>
                  </a:txBody>
                  <a:tcPr/>
                </a:tc>
                <a:extLst>
                  <a:ext uri="{0D108BD9-81ED-4DB2-BD59-A6C34878D82A}">
                    <a16:rowId xmlns:a16="http://schemas.microsoft.com/office/drawing/2014/main" val="2213157284"/>
                  </a:ext>
                </a:extLst>
              </a:tr>
              <a:tr h="771180">
                <a:tc>
                  <a:txBody>
                    <a:bodyPr/>
                    <a:lstStyle/>
                    <a:p>
                      <a:pPr algn="ctr"/>
                      <a:r>
                        <a:rPr lang="en-US" sz="2400" dirty="0">
                          <a:latin typeface="Times New Roman" panose="02020603050405020304" pitchFamily="18" charset="0"/>
                          <a:cs typeface="Times New Roman" panose="02020603050405020304" pitchFamily="18" charset="0"/>
                        </a:rPr>
                        <a:t>VGG19</a:t>
                      </a:r>
                    </a:p>
                  </a:txBody>
                  <a:tcPr/>
                </a:tc>
                <a:tc>
                  <a:txBody>
                    <a:bodyPr/>
                    <a:lstStyle/>
                    <a:p>
                      <a:pPr algn="ctr"/>
                      <a:r>
                        <a:rPr lang="en-US" sz="2400" dirty="0">
                          <a:latin typeface="Times New Roman" panose="02020603050405020304" pitchFamily="18" charset="0"/>
                          <a:cs typeface="Times New Roman" panose="02020603050405020304" pitchFamily="18" charset="0"/>
                        </a:rPr>
                        <a:t>90.67%</a:t>
                      </a:r>
                    </a:p>
                  </a:txBody>
                  <a:tcPr/>
                </a:tc>
                <a:tc>
                  <a:txBody>
                    <a:bodyPr/>
                    <a:lstStyle/>
                    <a:p>
                      <a:pPr algn="ctr"/>
                      <a:r>
                        <a:rPr lang="en-US" sz="2400" dirty="0">
                          <a:latin typeface="Times New Roman" panose="02020603050405020304" pitchFamily="18" charset="0"/>
                          <a:cs typeface="Times New Roman" panose="02020603050405020304" pitchFamily="18" charset="0"/>
                        </a:rPr>
                        <a:t>28.77%</a:t>
                      </a:r>
                    </a:p>
                  </a:txBody>
                  <a:tcPr/>
                </a:tc>
                <a:tc>
                  <a:txBody>
                    <a:bodyPr/>
                    <a:lstStyle/>
                    <a:p>
                      <a:pPr algn="ctr"/>
                      <a:r>
                        <a:rPr lang="en-US" sz="2400" dirty="0">
                          <a:latin typeface="Times New Roman" panose="02020603050405020304" pitchFamily="18" charset="0"/>
                          <a:cs typeface="Times New Roman" panose="02020603050405020304" pitchFamily="18" charset="0"/>
                        </a:rPr>
                        <a:t>87.76%</a:t>
                      </a:r>
                    </a:p>
                  </a:txBody>
                  <a:tcPr/>
                </a:tc>
                <a:extLst>
                  <a:ext uri="{0D108BD9-81ED-4DB2-BD59-A6C34878D82A}">
                    <a16:rowId xmlns:a16="http://schemas.microsoft.com/office/drawing/2014/main" val="3881381436"/>
                  </a:ext>
                </a:extLst>
              </a:tr>
              <a:tr h="697243">
                <a:tc>
                  <a:txBody>
                    <a:bodyPr/>
                    <a:lstStyle/>
                    <a:p>
                      <a:pPr algn="ctr"/>
                      <a:r>
                        <a:rPr lang="en-US" sz="2400" dirty="0">
                          <a:latin typeface="Times New Roman" panose="02020603050405020304" pitchFamily="18" charset="0"/>
                          <a:cs typeface="Times New Roman" panose="02020603050405020304" pitchFamily="18" charset="0"/>
                        </a:rPr>
                        <a:t>ResNet50</a:t>
                      </a:r>
                    </a:p>
                  </a:txBody>
                  <a:tcPr/>
                </a:tc>
                <a:tc>
                  <a:txBody>
                    <a:bodyPr/>
                    <a:lstStyle/>
                    <a:p>
                      <a:pPr algn="ctr"/>
                      <a:r>
                        <a:rPr lang="en-US" sz="2400" dirty="0">
                          <a:latin typeface="Times New Roman" panose="02020603050405020304" pitchFamily="18" charset="0"/>
                          <a:cs typeface="Times New Roman" panose="02020603050405020304" pitchFamily="18" charset="0"/>
                        </a:rPr>
                        <a:t>37.77%</a:t>
                      </a:r>
                    </a:p>
                  </a:txBody>
                  <a:tcPr/>
                </a:tc>
                <a:tc>
                  <a:txBody>
                    <a:bodyPr/>
                    <a:lstStyle/>
                    <a:p>
                      <a:pPr algn="ctr"/>
                      <a:r>
                        <a:rPr lang="en-US" sz="2400" dirty="0">
                          <a:latin typeface="Times New Roman" panose="02020603050405020304" pitchFamily="18" charset="0"/>
                          <a:cs typeface="Times New Roman" panose="02020603050405020304" pitchFamily="18" charset="0"/>
                        </a:rPr>
                        <a:t>188%</a:t>
                      </a:r>
                    </a:p>
                  </a:txBody>
                  <a:tcPr/>
                </a:tc>
                <a:tc>
                  <a:txBody>
                    <a:bodyPr/>
                    <a:lstStyle/>
                    <a:p>
                      <a:pPr algn="ctr"/>
                      <a:r>
                        <a:rPr lang="en-US" sz="2400" dirty="0">
                          <a:latin typeface="Times New Roman" panose="02020603050405020304" pitchFamily="18" charset="0"/>
                          <a:cs typeface="Times New Roman" panose="02020603050405020304" pitchFamily="18" charset="0"/>
                        </a:rPr>
                        <a:t>39.37%</a:t>
                      </a:r>
                    </a:p>
                  </a:txBody>
                  <a:tcPr/>
                </a:tc>
                <a:extLst>
                  <a:ext uri="{0D108BD9-81ED-4DB2-BD59-A6C34878D82A}">
                    <a16:rowId xmlns:a16="http://schemas.microsoft.com/office/drawing/2014/main" val="1122509397"/>
                  </a:ext>
                </a:extLst>
              </a:tr>
            </a:tbl>
          </a:graphicData>
        </a:graphic>
      </p:graphicFrame>
    </p:spTree>
    <p:extLst>
      <p:ext uri="{BB962C8B-B14F-4D97-AF65-F5344CB8AC3E}">
        <p14:creationId xmlns:p14="http://schemas.microsoft.com/office/powerpoint/2010/main" val="992554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D21938-1F13-4699-8A6C-390EF71C7BE1}">
  <ds:schemaRefs>
    <ds:schemaRef ds:uri="http://schemas.microsoft.com/sharepoint/v3/contenttype/forms"/>
  </ds:schemaRefs>
</ds:datastoreItem>
</file>

<file path=customXml/itemProps2.xml><?xml version="1.0" encoding="utf-8"?>
<ds:datastoreItem xmlns:ds="http://schemas.openxmlformats.org/officeDocument/2006/customXml" ds:itemID="{9945D35E-8227-46A9-BA56-FC43209CE40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07DF88F-5EF0-4E23-AF56-043C48FFDD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Template>
  <TotalTime>0</TotalTime>
  <Words>1062</Words>
  <Application>Microsoft Office PowerPoint</Application>
  <PresentationFormat>Widescreen</PresentationFormat>
  <Paragraphs>191</Paragraphs>
  <Slides>15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PowerPoint Presentation</vt:lpstr>
      <vt:lpstr>Table of Contents</vt:lpstr>
      <vt:lpstr>Introduction</vt:lpstr>
      <vt:lpstr>Literature Survey</vt:lpstr>
      <vt:lpstr>Problem Statement</vt:lpstr>
      <vt:lpstr>Objective</vt:lpstr>
      <vt:lpstr>Proposed Model Architecture</vt:lpstr>
      <vt:lpstr>PowerPoint Presentation</vt:lpstr>
      <vt:lpstr>Results </vt:lpstr>
      <vt:lpstr>Result</vt:lpstr>
      <vt:lpstr>Results </vt:lpstr>
      <vt:lpstr>Conclusion &amp; Future Direction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2022-11-28T05:47:53Z</dcterms:created>
  <dcterms:modified xsi:type="dcterms:W3CDTF">2024-09-16T08:41:02Z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