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19"/>
  </p:notesMasterIdLst>
  <p:handoutMasterIdLst>
    <p:handoutMasterId r:id="rId20"/>
  </p:handoutMasterIdLst>
  <p:sldIdLst>
    <p:sldId id="268" r:id="rId5"/>
    <p:sldId id="279" r:id="rId6"/>
    <p:sldId id="294" r:id="rId7"/>
    <p:sldId id="257" r:id="rId8"/>
    <p:sldId id="270" r:id="rId9"/>
    <p:sldId id="269" r:id="rId10"/>
    <p:sldId id="288" r:id="rId11"/>
    <p:sldId id="293" r:id="rId12"/>
    <p:sldId id="281" r:id="rId13"/>
    <p:sldId id="292" r:id="rId14"/>
    <p:sldId id="274" r:id="rId15"/>
    <p:sldId id="275" r:id="rId16"/>
    <p:sldId id="28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1633" autoAdjust="0"/>
  </p:normalViewPr>
  <p:slideViewPr>
    <p:cSldViewPr snapToGrid="0">
      <p:cViewPr varScale="1">
        <p:scale>
          <a:sx n="58" d="100"/>
          <a:sy n="58" d="100"/>
        </p:scale>
        <p:origin x="852" y="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9/17/2024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7</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11</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html/2403.11778v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html/2403.11778v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11527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Real time detection of AI generated speech for deep-Fake voice conversion</a:t>
            </a: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683857" y="2033787"/>
            <a:ext cx="2911374" cy="341632"/>
          </a:xfrm>
          <a:prstGeom prst="rect">
            <a:avLst/>
          </a:prstGeom>
        </p:spPr>
        <p:txBody>
          <a:bodyPr wrap="none">
            <a:spAutoFit/>
          </a:bodyPr>
          <a:lstStyle/>
          <a:p>
            <a:pPr algn="ctr">
              <a:lnSpc>
                <a:spcPct val="90000"/>
              </a:lnSpc>
              <a:spcAft>
                <a:spcPts val="600"/>
              </a:spcAft>
            </a:pPr>
            <a:r>
              <a:rPr lang="en-US" b="0" i="0" dirty="0">
                <a:solidFill>
                  <a:srgbClr val="1F1F1F"/>
                </a:solidFill>
                <a:effectLst/>
                <a:latin typeface="Arial" panose="020B0604020202020204" pitchFamily="34" charset="0"/>
                <a:cs typeface="Arial" panose="020B0604020202020204" pitchFamily="34" charset="0"/>
              </a:rPr>
              <a:t>3</a:t>
            </a:r>
            <a:r>
              <a:rPr lang="en-US" b="0" i="0" baseline="30000" dirty="0">
                <a:solidFill>
                  <a:srgbClr val="1F1F1F"/>
                </a:solidFill>
                <a:effectLst/>
                <a:latin typeface="Arial" panose="020B0604020202020204" pitchFamily="34" charset="0"/>
                <a:cs typeface="Arial" panose="020B0604020202020204" pitchFamily="34" charset="0"/>
              </a:rPr>
              <a:t>rd</a:t>
            </a:r>
            <a:r>
              <a:rPr lang="en-US" b="0" i="0" dirty="0">
                <a:solidFill>
                  <a:srgbClr val="1F1F1F"/>
                </a:solidFill>
                <a:effectLst/>
                <a:latin typeface="Arial" panose="020B0604020202020204" pitchFamily="34" charset="0"/>
                <a:cs typeface="Arial" panose="020B0604020202020204" pitchFamily="34" charset="0"/>
              </a:rPr>
              <a:t> Sem Project Evaluation</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Use-case of deepfake audio detection system:</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6016975"/>
            <a:ext cx="2743200" cy="369332"/>
          </a:xfrm>
          <a:prstGeom prst="rect">
            <a:avLst/>
          </a:prstGeom>
          <a:noFill/>
        </p:spPr>
        <p:txBody>
          <a:bodyPr wrap="square">
            <a:spAutoFit/>
          </a:bodyPr>
          <a:lstStyle/>
          <a:p>
            <a:r>
              <a:rPr lang="en-US" dirty="0"/>
              <a:t>credit: </a:t>
            </a:r>
            <a:r>
              <a:rPr lang="en-US" dirty="0">
                <a:hlinkClick r:id="rId3"/>
              </a:rPr>
              <a:t>arxiv</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10</a:t>
            </a:fld>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srcRect/>
          <a:stretch/>
        </p:blipFill>
        <p:spPr bwMode="auto">
          <a:xfrm>
            <a:off x="1457944" y="1280639"/>
            <a:ext cx="927611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 &amp; Future Direction</a:t>
            </a:r>
          </a:p>
        </p:txBody>
      </p:sp>
      <p:sp>
        <p:nvSpPr>
          <p:cNvPr id="3" name="Content Placeholder 2"/>
          <p:cNvSpPr>
            <a:spLocks noGrp="1"/>
          </p:cNvSpPr>
          <p:nvPr>
            <p:ph idx="1"/>
          </p:nvPr>
        </p:nvSpPr>
        <p:spPr>
          <a:xfrm>
            <a:off x="904972" y="943469"/>
            <a:ext cx="10369485" cy="5038690"/>
          </a:xfrm>
        </p:spPr>
        <p:txBody>
          <a:bodyPr>
            <a:noAutofit/>
          </a:bodyPr>
          <a:lstStyle/>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conclusion, the "DEEP-VOICE" system demonstrates the potential of machine learning models to detect AI-generated speech effectively, especially in real-time scenarios. </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work contributes to safe guarding communication channels by improving the ability to identify synthetic voices and reducing the risks associated with DeepFake voice technology.</a:t>
            </a:r>
          </a:p>
          <a:p>
            <a:pPr marL="285750" indent="-285750" algn="just">
              <a:lnSpc>
                <a:spcPct val="100000"/>
              </a:lnSpc>
              <a:buFont typeface="Arial" panose="020B0604020202020204" pitchFamily="34" charset="0"/>
              <a:buChar char="•"/>
            </a:pPr>
            <a:r>
              <a:rPr lang="en-US" sz="2400" dirty="0"/>
              <a:t>For future work, the system can be improved by using more advanced models trained on diverse real-world audio. </a:t>
            </a:r>
          </a:p>
          <a:p>
            <a:pPr marL="285750" indent="-285750" algn="just">
              <a:lnSpc>
                <a:spcPct val="100000"/>
              </a:lnSpc>
              <a:buFont typeface="Arial" panose="020B0604020202020204" pitchFamily="34" charset="0"/>
              <a:buChar char="•"/>
            </a:pPr>
            <a:r>
              <a:rPr lang="en-US" sz="2400" dirty="0"/>
              <a:t>Expanding detection to include hybrid or partially manipulated voices will further strengthen its capabilities.</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11</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25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1088848"/>
            <a:ext cx="10631557" cy="5234835"/>
          </a:xfrm>
        </p:spPr>
        <p:txBody>
          <a:bodyPr>
            <a:noAutofit/>
          </a:bodyPr>
          <a:lstStyle/>
          <a:p>
            <a:pPr marL="0" indent="0" algn="just">
              <a:lnSpc>
                <a:spcPct val="100000"/>
              </a:lnSpc>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S.-Y. Lim, D.-K. Chae, and S.-C. Lee, “Detecting deepfake voice using explainable deep learning techniques,” Applied Sciences, vol. 12, no. 8, p. 3926, 2022.</a:t>
            </a:r>
            <a:endParaRPr lang="pt-BR" sz="24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M. Mcuba, A. Singh, R. A. Ikuesan, and H. Venter, “The effect of deep learning methods on deepfake audio detection for digital investigation,” Procedia Computer Science, vol. 219, pp. 211–219, 2023.</a:t>
            </a:r>
            <a:endParaRPr lang="pt-BR" sz="24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E. Conti, D. Salvi, C. Borrelli, B. Hosler, P. Bestagini, F. Antonacci, A. Sarti, M. C. Stamm, and S. Tubaro, “Deepfake speech detection through emotion recognition: a semantic approach,” in ICASSP 2022-2022 IEEE International Conference on Acoustics, Speech and Signal Processing (ICASSP), pp. 8962–8966, IEEE, 2022.</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[4] Jung, T., Kim, S., &amp; Kim, K. (2020). Deep Vision: Deepfakes detection using human eye blinking pattern. IEEE Access, 8, 83144–83154.</a:t>
            </a:r>
            <a:endParaRPr lang="en-US" sz="2400" b="0" i="0" u="none" strike="noStrike" baseline="0" dirty="0">
              <a:solidFill>
                <a:srgbClr val="004393"/>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12</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52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982839"/>
            <a:ext cx="10677939" cy="4878137"/>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[5] Lee, S., Tariq, S., Shin, Y., &amp; Woo, S. S. (2021). Detecting handcrafted facial image manipulations and GAN-generated facial images using shallow-Fake </a:t>
            </a:r>
            <a:r>
              <a:rPr lang="en-US" sz="2400" dirty="0" err="1">
                <a:latin typeface="Times New Roman" panose="02020603050405020304" pitchFamily="18" charset="0"/>
                <a:cs typeface="Times New Roman" panose="02020603050405020304" pitchFamily="18" charset="0"/>
              </a:rPr>
              <a:t>FaceNet</a:t>
            </a:r>
            <a:r>
              <a:rPr lang="en-US" sz="2400" dirty="0">
                <a:latin typeface="Times New Roman" panose="02020603050405020304" pitchFamily="18" charset="0"/>
                <a:cs typeface="Times New Roman" panose="02020603050405020304" pitchFamily="18" charset="0"/>
              </a:rPr>
              <a:t>. Applied Soft Computing, 105, 107256.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[6] Wijethunga, R., Matheesha, D., Al Noman, A., De Silva, K., Tissera, M., &amp; Rupasinghe, L. (2020). Deepfake audio detection: A deep learning based solution for group conversations. Paper presented at the 2020 2nd International Conference on Advancements in Computing (ICAC).</a:t>
            </a:r>
            <a:endParaRPr lang="en-IN" sz="24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13</a:t>
            </a:fld>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46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14</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Table of Contents</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2</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5AF7-C346-DD9F-3223-56508679EAAE}"/>
              </a:ext>
            </a:extLst>
          </p:cNvPr>
          <p:cNvSpPr>
            <a:spLocks noGrp="1"/>
          </p:cNvSpPr>
          <p:nvPr>
            <p:ph type="title"/>
          </p:nvPr>
        </p:nvSpPr>
        <p:spPr>
          <a:xfrm>
            <a:off x="838200" y="12582"/>
            <a:ext cx="10515600" cy="1034022"/>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1281987-4778-7F30-C297-37A2D36FBCE4}"/>
              </a:ext>
            </a:extLst>
          </p:cNvPr>
          <p:cNvSpPr>
            <a:spLocks noGrp="1"/>
          </p:cNvSpPr>
          <p:nvPr>
            <p:ph idx="1"/>
          </p:nvPr>
        </p:nvSpPr>
        <p:spPr>
          <a:xfrm>
            <a:off x="838200" y="1156774"/>
            <a:ext cx="10515600" cy="5130359"/>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rapid growth of AI and machine learning has enabled realistic DeepFake voice generation, posing risks like fraud and impersonation. Current detection methods, especially in real-time, are inadequate and this system that enhances real-time detection of AI-generated speech using advanced machine learning models. It improves the security of voice communications by distinguishing between real and synthetic voices. Future advancements, including better models and expanded detection of hybrid audio, can further strengthen defenses against the misuse of DeepFake voice technologies in industries like cybersecurity and telecommunications.</a:t>
            </a:r>
          </a:p>
        </p:txBody>
      </p:sp>
      <p:sp>
        <p:nvSpPr>
          <p:cNvPr id="4" name="Slide Number Placeholder 3">
            <a:extLst>
              <a:ext uri="{FF2B5EF4-FFF2-40B4-BE49-F238E27FC236}">
                <a16:creationId xmlns:a16="http://schemas.microsoft.com/office/drawing/2014/main" id="{91495C84-EE88-9E36-8B5E-D1FA42E5308C}"/>
              </a:ext>
            </a:extLst>
          </p:cNvPr>
          <p:cNvSpPr>
            <a:spLocks noGrp="1"/>
          </p:cNvSpPr>
          <p:nvPr>
            <p:ph type="sldNum" sz="quarter" idx="12"/>
          </p:nvPr>
        </p:nvSpPr>
        <p:spPr>
          <a:xfrm>
            <a:off x="8610600" y="647753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3</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94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With the rapid development of artificial intelligence (AI) and machine learning, voice conversion technologies have advanced significantly. Deep-fake voice techniques now allow AI systems to mimic human speech with high accuracy, making it difficult to distinguish between real and AI-generated voices. While this technology has applications in entertainment, voice assistants, and language translation, it also poses serious risks, such as misuse for fraud, impersonation, or other malicious purposes. The ability to detect AI-generated voices in real time is becoming increasingly important to combat these threats and maintain trust in audio communications.</a:t>
            </a:r>
            <a:endParaRPr lang="en-US" sz="36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4</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6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3748501320"/>
              </p:ext>
            </p:extLst>
          </p:nvPr>
        </p:nvGraphicFramePr>
        <p:xfrm>
          <a:off x="838201" y="790716"/>
          <a:ext cx="10532882" cy="5598720"/>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45044">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Model</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1287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Suk-Young et al. </a:t>
                      </a:r>
                      <a:r>
                        <a:rPr lang="en-IN"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LJSpeech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Convolutional Neural Network(CNNs) &amp; Long-Short-Term Memory</a:t>
                      </a:r>
                    </a:p>
                  </a:txBody>
                  <a:tcPr/>
                </a:tc>
                <a:tc>
                  <a:txBody>
                    <a:bodyPr/>
                    <a:lstStyle/>
                    <a:p>
                      <a:pPr algn="ctr"/>
                      <a:r>
                        <a:rPr lang="en-IN" sz="2000" dirty="0">
                          <a:latin typeface="Times New Roman" panose="02020603050405020304" pitchFamily="18" charset="0"/>
                          <a:cs typeface="Times New Roman" panose="02020603050405020304" pitchFamily="18" charset="0"/>
                        </a:rPr>
                        <a:t>97 – 99%</a:t>
                      </a:r>
                    </a:p>
                  </a:txBody>
                  <a:tcPr/>
                </a:tc>
                <a:extLst>
                  <a:ext uri="{0D108BD9-81ED-4DB2-BD59-A6C34878D82A}">
                    <a16:rowId xmlns:a16="http://schemas.microsoft.com/office/drawing/2014/main" val="3404976136"/>
                  </a:ext>
                </a:extLst>
              </a:tr>
              <a:tr h="70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Mcuba et al. </a:t>
                      </a:r>
                      <a:r>
                        <a:rPr lang="en-IN" sz="2000"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Not Mentioned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VGG-16 CNN With Adadelta Optimizer</a:t>
                      </a:r>
                    </a:p>
                  </a:txBody>
                  <a:tcPr/>
                </a:tc>
                <a:tc>
                  <a:txBody>
                    <a:bodyPr/>
                    <a:lstStyle/>
                    <a:p>
                      <a:pPr algn="ctr"/>
                      <a:r>
                        <a:rPr lang="en-IN" sz="2000" dirty="0">
                          <a:latin typeface="Times New Roman" panose="02020603050405020304" pitchFamily="18" charset="0"/>
                          <a:cs typeface="Times New Roman" panose="02020603050405020304" pitchFamily="18" charset="0"/>
                        </a:rPr>
                        <a:t>85.91%</a:t>
                      </a:r>
                    </a:p>
                  </a:txBody>
                  <a:tcPr/>
                </a:tc>
                <a:extLst>
                  <a:ext uri="{0D108BD9-81ED-4DB2-BD59-A6C34878D82A}">
                    <a16:rowId xmlns:a16="http://schemas.microsoft.com/office/drawing/2014/main" val="3192964470"/>
                  </a:ext>
                </a:extLst>
              </a:tr>
              <a:tr h="988320">
                <a:tc>
                  <a:txBody>
                    <a:bodyPr/>
                    <a:lstStyle/>
                    <a:p>
                      <a:pPr algn="ctr"/>
                      <a:r>
                        <a:rPr lang="en-US" sz="2000" dirty="0">
                          <a:latin typeface="Times New Roman" panose="02020603050405020304" pitchFamily="18" charset="0"/>
                          <a:cs typeface="Times New Roman" panose="02020603050405020304" pitchFamily="18" charset="0"/>
                        </a:rPr>
                        <a:t>Conti et al. </a:t>
                      </a:r>
                      <a:r>
                        <a:rPr lang="en-IN"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rPr>
                        <a:t>ASVSpoof 2019</a:t>
                      </a:r>
                    </a:p>
                  </a:txBody>
                  <a:tcPr/>
                </a:tc>
                <a:tc>
                  <a:txBody>
                    <a:bodyPr/>
                    <a:lstStyle/>
                    <a:p>
                      <a:pPr algn="ctr"/>
                      <a:r>
                        <a:rPr lang="en-IN" sz="2000" dirty="0">
                          <a:latin typeface="Times New Roman" panose="02020603050405020304" pitchFamily="18" charset="0"/>
                          <a:cs typeface="Times New Roman" panose="02020603050405020304" pitchFamily="18" charset="0"/>
                        </a:rPr>
                        <a:t>Speech Emotion Recognition (SER) With Transfer Learning</a:t>
                      </a:r>
                    </a:p>
                  </a:txBody>
                  <a:tcPr/>
                </a:tc>
                <a:tc>
                  <a:txBody>
                    <a:bodyPr/>
                    <a:lstStyle/>
                    <a:p>
                      <a:pPr algn="ctr"/>
                      <a:r>
                        <a:rPr lang="en-IN" sz="2000" dirty="0">
                          <a:latin typeface="Times New Roman" panose="02020603050405020304" pitchFamily="18" charset="0"/>
                          <a:cs typeface="Times New Roman" panose="02020603050405020304" pitchFamily="18" charset="0"/>
                        </a:rPr>
                        <a:t>78.66%</a:t>
                      </a:r>
                    </a:p>
                  </a:txBody>
                  <a:tcPr/>
                </a:tc>
                <a:extLst>
                  <a:ext uri="{0D108BD9-81ED-4DB2-BD59-A6C34878D82A}">
                    <a16:rowId xmlns:a16="http://schemas.microsoft.com/office/drawing/2014/main" val="2946245089"/>
                  </a:ext>
                </a:extLst>
              </a:tr>
              <a:tr h="688829">
                <a:tc>
                  <a:txBody>
                    <a:bodyPr/>
                    <a:lstStyle/>
                    <a:p>
                      <a:pPr algn="ctr"/>
                      <a:r>
                        <a:rPr lang="en-US" sz="2000" dirty="0">
                          <a:latin typeface="Times New Roman" panose="02020603050405020304" pitchFamily="18" charset="0"/>
                          <a:cs typeface="Times New Roman" panose="02020603050405020304" pitchFamily="18" charset="0"/>
                        </a:rPr>
                        <a:t>Jung et al. </a:t>
                      </a:r>
                      <a:r>
                        <a:rPr lang="en-IN" sz="2000" dirty="0">
                          <a:latin typeface="Times New Roman" panose="02020603050405020304" pitchFamily="18" charset="0"/>
                          <a:cs typeface="Times New Roman" panose="02020603050405020304" pitchFamily="18" charset="0"/>
                        </a:rPr>
                        <a:t>[4]</a:t>
                      </a:r>
                    </a:p>
                  </a:txBody>
                  <a:tcPr/>
                </a:tc>
                <a:tc>
                  <a:txBody>
                    <a:bodyPr/>
                    <a:lstStyle/>
                    <a:p>
                      <a:pPr algn="ctr"/>
                      <a:r>
                        <a:rPr lang="en-IN" sz="2000" dirty="0">
                          <a:latin typeface="Times New Roman" panose="02020603050405020304" pitchFamily="18" charset="0"/>
                          <a:cs typeface="Times New Roman" panose="02020603050405020304" pitchFamily="18" charset="0"/>
                        </a:rPr>
                        <a:t>Their Deepfake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GAN (Generative Adversarial Network)</a:t>
                      </a:r>
                    </a:p>
                  </a:txBody>
                  <a:tcPr/>
                </a:tc>
                <a:tc>
                  <a:txBody>
                    <a:bodyPr/>
                    <a:lstStyle/>
                    <a:p>
                      <a:pPr algn="ctr"/>
                      <a:r>
                        <a:rPr lang="en-IN" sz="2000" dirty="0">
                          <a:latin typeface="Times New Roman" panose="02020603050405020304" pitchFamily="18" charset="0"/>
                          <a:cs typeface="Times New Roman" panose="02020603050405020304" pitchFamily="18" charset="0"/>
                        </a:rPr>
                        <a:t>87.5%</a:t>
                      </a:r>
                    </a:p>
                  </a:txBody>
                  <a:tcPr/>
                </a:tc>
                <a:extLst>
                  <a:ext uri="{0D108BD9-81ED-4DB2-BD59-A6C34878D82A}">
                    <a16:rowId xmlns:a16="http://schemas.microsoft.com/office/drawing/2014/main" val="1096695661"/>
                  </a:ext>
                </a:extLst>
              </a:tr>
              <a:tr h="732138">
                <a:tc>
                  <a:txBody>
                    <a:bodyPr/>
                    <a:lstStyle/>
                    <a:p>
                      <a:pPr algn="ctr"/>
                      <a:r>
                        <a:rPr lang="en-US" sz="2000" dirty="0">
                          <a:latin typeface="Times New Roman" panose="02020603050405020304" pitchFamily="18" charset="0"/>
                          <a:cs typeface="Times New Roman" panose="02020603050405020304" pitchFamily="18" charset="0"/>
                        </a:rPr>
                        <a:t>Lee et al. </a:t>
                      </a:r>
                      <a:r>
                        <a:rPr lang="en-IN" sz="2000" dirty="0">
                          <a:latin typeface="Times New Roman" panose="02020603050405020304" pitchFamily="18" charset="0"/>
                          <a:cs typeface="Times New Roman" panose="02020603050405020304" pitchFamily="18" charset="0"/>
                        </a:rPr>
                        <a:t>[5]</a:t>
                      </a:r>
                    </a:p>
                  </a:txBody>
                  <a:tcPr/>
                </a:tc>
                <a:tc>
                  <a:txBody>
                    <a:bodyPr/>
                    <a:lstStyle/>
                    <a:p>
                      <a:pPr algn="ctr"/>
                      <a:r>
                        <a:rPr lang="en-IN" sz="2000" dirty="0">
                          <a:latin typeface="Times New Roman" panose="02020603050405020304" pitchFamily="18" charset="0"/>
                          <a:cs typeface="Times New Roman" panose="02020603050405020304" pitchFamily="18" charset="0"/>
                        </a:rPr>
                        <a:t>HFM dataset</a:t>
                      </a:r>
                    </a:p>
                  </a:txBody>
                  <a:tcPr/>
                </a:tc>
                <a:tc>
                  <a:txBody>
                    <a:bodyPr/>
                    <a:lstStyle/>
                    <a:p>
                      <a:pPr algn="ctr"/>
                      <a:r>
                        <a:rPr lang="en-IN" sz="2000" dirty="0">
                          <a:latin typeface="Times New Roman" panose="02020603050405020304" pitchFamily="18" charset="0"/>
                          <a:cs typeface="Times New Roman" panose="02020603050405020304" pitchFamily="18" charset="0"/>
                        </a:rPr>
                        <a:t>GAN (Generative Adversarial Network)</a:t>
                      </a:r>
                    </a:p>
                  </a:txBody>
                  <a:tcPr/>
                </a:tc>
                <a:tc>
                  <a:txBody>
                    <a:bodyPr/>
                    <a:lstStyle/>
                    <a:p>
                      <a:pPr algn="ctr"/>
                      <a:r>
                        <a:rPr lang="en-IN" sz="2000" dirty="0">
                          <a:latin typeface="Times New Roman" panose="02020603050405020304" pitchFamily="18" charset="0"/>
                          <a:cs typeface="Times New Roman" panose="02020603050405020304" pitchFamily="18" charset="0"/>
                        </a:rPr>
                        <a:t>93.99%</a:t>
                      </a:r>
                    </a:p>
                  </a:txBody>
                  <a:tcPr/>
                </a:tc>
                <a:extLst>
                  <a:ext uri="{0D108BD9-81ED-4DB2-BD59-A6C34878D82A}">
                    <a16:rowId xmlns:a16="http://schemas.microsoft.com/office/drawing/2014/main" val="991285649"/>
                  </a:ext>
                </a:extLst>
              </a:tr>
              <a:tr h="688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Wijethunga et al. </a:t>
                      </a:r>
                      <a:r>
                        <a:rPr lang="en-IN" sz="2000" dirty="0">
                          <a:latin typeface="Times New Roman" panose="02020603050405020304" pitchFamily="18" charset="0"/>
                          <a:cs typeface="Times New Roman" panose="02020603050405020304" pitchFamily="18" charset="0"/>
                        </a:rPr>
                        <a:t>[6]</a:t>
                      </a:r>
                    </a:p>
                  </a:txBody>
                  <a:tcPr/>
                </a:tc>
                <a:tc>
                  <a:txBody>
                    <a:bodyPr/>
                    <a:lstStyle/>
                    <a:p>
                      <a:pPr algn="ctr"/>
                      <a:r>
                        <a:rPr lang="en-IN" sz="2000" dirty="0">
                          <a:latin typeface="Times New Roman" panose="02020603050405020304" pitchFamily="18" charset="0"/>
                          <a:cs typeface="Times New Roman" panose="02020603050405020304" pitchFamily="18" charset="0"/>
                        </a:rPr>
                        <a:t>Fake or real dataset + AMI corpus dataset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CNN &amp; RNN</a:t>
                      </a:r>
                    </a:p>
                  </a:txBody>
                  <a:tcPr/>
                </a:tc>
                <a:tc>
                  <a:txBody>
                    <a:bodyPr/>
                    <a:lstStyle/>
                    <a:p>
                      <a:pPr algn="ctr"/>
                      <a:r>
                        <a:rPr lang="en-IN" sz="2000"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5</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66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6</a:t>
            </a:fld>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307481"/>
            <a:ext cx="10512972"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detecting AI-generated or Deep-fake voices are often inadequate, particularly in real-time applications. The increasing sophistication of voice conversion techniques makes it harder to distinguish between genuine and synthetic speech. This presents a significant risk to security, privacy, and the integrity of voice communications. An effective, real-time solution for detecting AI-generated speech is crucial to mitigate these risks and prevent the misuse of voice conversion technologies.</a:t>
            </a:r>
            <a:endParaRPr kumimoji="0" lang="en-US" altLang="en-US" sz="6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primary objective of "DEEP-VOICE" is to develop a real-time detection system for AI-generated speech, focusing on DeepFake voice conversion.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aims to improve accuracy and speed in differentiating between real and synthetic voices, enhancing the security and integrity of voice communications.</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leveraging advanced machine learning models, the project will address the growing risks posed by the misuse of AI-driven voice conversion technologies in areas like fraud and impersonation.</a:t>
            </a:r>
            <a:endParaRPr lang="en-US" sz="4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7</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173E-5FB5-D7FA-DA14-8B8457841478}"/>
              </a:ext>
            </a:extLst>
          </p:cNvPr>
          <p:cNvSpPr>
            <a:spLocks noGrp="1"/>
          </p:cNvSpPr>
          <p:nvPr>
            <p:ph type="title"/>
          </p:nvPr>
        </p:nvSpPr>
        <p:spPr>
          <a:xfrm>
            <a:off x="838200" y="45636"/>
            <a:ext cx="10515600" cy="890798"/>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994FCCB9-21F2-1ABA-ABED-733E8E9C4D70}"/>
              </a:ext>
            </a:extLst>
          </p:cNvPr>
          <p:cNvSpPr>
            <a:spLocks noGrp="1"/>
          </p:cNvSpPr>
          <p:nvPr>
            <p:ph idx="1"/>
          </p:nvPr>
        </p:nvSpPr>
        <p:spPr>
          <a:xfrm>
            <a:off x="838200" y="1079653"/>
            <a:ext cx="10515600" cy="509731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dataset is available in two forms:</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Raw Audio Files:</a:t>
            </a:r>
            <a:r>
              <a:rPr lang="en-US" dirty="0">
                <a:latin typeface="Times New Roman" panose="02020603050405020304" pitchFamily="18" charset="0"/>
                <a:cs typeface="Times New Roman" panose="02020603050405020304" pitchFamily="18" charset="0"/>
              </a:rPr>
              <a:t> Found in the "AUDIO" folder, divided into "REAL" and "FAKE" directories. 	</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Extracted Features:</a:t>
            </a:r>
            <a:r>
              <a:rPr lang="en-US" dirty="0">
                <a:latin typeface="Times New Roman" panose="02020603050405020304" pitchFamily="18" charset="0"/>
                <a:cs typeface="Times New Roman" panose="02020603050405020304" pitchFamily="18" charset="0"/>
              </a:rPr>
              <a:t> Found in the "DATASET-balanced.csv" file, containing features extracted from one-second audio windows. The dataset is balanced through random sampling.</a:t>
            </a:r>
          </a:p>
          <a:p>
            <a:pPr algn="just">
              <a:lnSpc>
                <a:spcPct val="150000"/>
              </a:lnSpc>
            </a:pPr>
            <a:r>
              <a:rPr lang="en-US" sz="2400" dirty="0">
                <a:latin typeface="Times New Roman" panose="02020603050405020304" pitchFamily="18" charset="0"/>
                <a:cs typeface="Times New Roman" panose="02020603050405020304" pitchFamily="18" charset="0"/>
              </a:rPr>
              <a:t>The total dataset size is about 4 GB.</a:t>
            </a:r>
          </a:p>
        </p:txBody>
      </p:sp>
      <p:sp>
        <p:nvSpPr>
          <p:cNvPr id="4" name="Slide Number Placeholder 3">
            <a:extLst>
              <a:ext uri="{FF2B5EF4-FFF2-40B4-BE49-F238E27FC236}">
                <a16:creationId xmlns:a16="http://schemas.microsoft.com/office/drawing/2014/main" id="{EAF68E56-197F-B302-CAC4-B43E5EBBBBD4}"/>
              </a:ext>
            </a:extLst>
          </p:cNvPr>
          <p:cNvSpPr>
            <a:spLocks noGrp="1"/>
          </p:cNvSpPr>
          <p:nvPr>
            <p:ph type="sldNum" sz="quarter" idx="12"/>
          </p:nvPr>
        </p:nvSpPr>
        <p:spPr>
          <a:xfrm>
            <a:off x="8610600" y="647753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8</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47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Block diagram of deepfake audio detection systems: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9</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Block Diagram </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arxiv</a:t>
            </a:r>
            <a:endParaRPr lang="en-IN" dirty="0"/>
          </a:p>
        </p:txBody>
      </p:sp>
      <p:pic>
        <p:nvPicPr>
          <p:cNvPr id="1026" name="Picture 2">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srcRect/>
          <a:stretch/>
        </p:blipFill>
        <p:spPr bwMode="auto">
          <a:xfrm>
            <a:off x="838200" y="2027105"/>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2.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1064</Words>
  <Application>Microsoft Office PowerPoint</Application>
  <PresentationFormat>Widescreen</PresentationFormat>
  <Paragraphs>106</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Table of Contents</vt:lpstr>
      <vt:lpstr>Abstract</vt:lpstr>
      <vt:lpstr>Introduction</vt:lpstr>
      <vt:lpstr>Literature Survey</vt:lpstr>
      <vt:lpstr>Problem Statement</vt:lpstr>
      <vt:lpstr>Objective</vt:lpstr>
      <vt:lpstr>Dataset</vt:lpstr>
      <vt:lpstr>Block Diagram </vt:lpstr>
      <vt:lpstr>PowerPoint Presentation</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2024-09-17T06:43:43Z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