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257" r:id="rId3"/>
    <p:sldId id="307" r:id="rId4"/>
    <p:sldId id="258" r:id="rId5"/>
    <p:sldId id="260" r:id="rId6"/>
    <p:sldId id="327" r:id="rId7"/>
    <p:sldId id="278" r:id="rId8"/>
    <p:sldId id="281" r:id="rId9"/>
    <p:sldId id="328" r:id="rId10"/>
    <p:sldId id="329" r:id="rId11"/>
    <p:sldId id="330" r:id="rId12"/>
    <p:sldId id="331" r:id="rId13"/>
    <p:sldId id="332" r:id="rId14"/>
    <p:sldId id="333" r:id="rId15"/>
    <p:sldId id="334" r:id="rId16"/>
    <p:sldId id="263" r:id="rId17"/>
    <p:sldId id="264" r:id="rId18"/>
    <p:sldId id="265" r:id="rId19"/>
    <p:sldId id="325"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A54E6-2B09-4E9A-81C4-DE64D00C8B28}"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8E3AE-C035-4EE7-9F58-3CD9FF96198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8C53D-0397-42C9-A2C4-8D5F960D53C0}" type="datetime1">
              <a:rPr lang="en-US" smtClean="0"/>
              <a:t>11/26/2024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35794-F2BA-450B-8061-BD3242FEAD7D}" type="datetime1">
              <a:rPr lang="en-US" smtClean="0"/>
              <a:t>11/26/2024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E4160-2BFE-4558-B870-00510EECAC11}" type="datetime1">
              <a:rPr lang="en-US" smtClean="0"/>
              <a:t>11/26/2024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3F0BD-090A-400A-A474-BF306731B21A}" type="datetime1">
              <a:rPr lang="en-US" smtClean="0"/>
              <a:t>11/26/2024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81C79-DFF7-4630-8059-F67E2379C76A}" type="datetime1">
              <a:rPr lang="en-US" smtClean="0"/>
              <a:t>11/26/2024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D2B0C-FFE4-4540-8465-57912EA6DB1D}" type="datetime1">
              <a:rPr lang="en-US" smtClean="0"/>
              <a:t>11/26/2024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C5B83-2BE4-4DCB-AEF8-C8C177588A20}" type="datetime1">
              <a:rPr lang="en-US" smtClean="0"/>
              <a:t>11/26/2024</a:t>
            </a:fld>
            <a:endParaRPr lang="en-US" dirty="0"/>
          </a:p>
        </p:txBody>
      </p:sp>
      <p:sp>
        <p:nvSpPr>
          <p:cNvPr id="8" name="Footer Placeholder 7"/>
          <p:cNvSpPr>
            <a:spLocks noGrp="1"/>
          </p:cNvSpPr>
          <p:nvPr>
            <p:ph type="ftr" sz="quarter" idx="11"/>
          </p:nvPr>
        </p:nvSpPr>
        <p:spPr/>
        <p:txBody>
          <a:body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AB0CEA-0F33-465F-8B25-237B67DF228C}" type="datetime1">
              <a:rPr lang="en-US" smtClean="0"/>
              <a:t>11/26/2024</a:t>
            </a:fld>
            <a:endParaRPr lang="en-US" dirty="0"/>
          </a:p>
        </p:txBody>
      </p:sp>
      <p:sp>
        <p:nvSpPr>
          <p:cNvPr id="4" name="Footer Placeholder 3"/>
          <p:cNvSpPr>
            <a:spLocks noGrp="1"/>
          </p:cNvSpPr>
          <p:nvPr>
            <p:ph type="ftr" sz="quarter" idx="11"/>
          </p:nvPr>
        </p:nvSpPr>
        <p:spPr/>
        <p:txBody>
          <a:bodyPr/>
          <a:lstStyle/>
          <a:p>
            <a:r>
              <a:rPr lang="en-US"/>
              <a:t>M.Tech Data Science Mid Term presentation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43E64A-4301-4687-ACC5-CABE28C45753}" type="datetime1">
              <a:rPr lang="en-US" smtClean="0"/>
              <a:t>11/26/2024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74147F-5A53-4BF4-BFC1-1BEE170AF421}" type="datetime1">
              <a:rPr lang="en-US" smtClean="0"/>
              <a:t>11/26/2024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CC151-F0B1-4A76-B5CF-291643C5CC69}" type="datetime1">
              <a:rPr lang="en-US" smtClean="0"/>
              <a:t>11/26/2024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F3C914-FE37-4F1C-93F3-62FB9E40AA94}" type="datetime1">
              <a:rPr lang="en-US" smtClean="0"/>
              <a:t>11/26/2024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M.Tech Data Science Mid Term presentation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09/ACCESS.2017.2766758" TargetMode="External"/><Relationship Id="rId2" Type="http://schemas.openxmlformats.org/officeDocument/2006/relationships/hyperlink" Target="https://doi.org/10.1109/JBHI.2019.295838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r>
              <a:rPr lang="en-US" altLang="en-IN" sz="6000" dirty="0">
                <a:solidFill>
                  <a:schemeClr val="tx1"/>
                </a:solidFill>
                <a:latin typeface="Times New Roman" panose="02020603050405020304" pitchFamily="18" charset="0"/>
                <a:cs typeface="Times New Roman" panose="02020603050405020304" pitchFamily="18" charset="0"/>
              </a:rPr>
              <a:t>Metaverse in Healthcare</a:t>
            </a:r>
          </a:p>
        </p:txBody>
      </p:sp>
      <p:sp>
        <p:nvSpPr>
          <p:cNvPr id="3" name="Subtitle 2"/>
          <p:cNvSpPr>
            <a:spLocks noGrp="1"/>
          </p:cNvSpPr>
          <p:nvPr>
            <p:ph type="subTitle" idx="1"/>
          </p:nvPr>
        </p:nvSpPr>
        <p:spPr>
          <a:xfrm>
            <a:off x="1097280" y="4482514"/>
            <a:ext cx="10058400" cy="1247726"/>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By – Dev Jethva (23MDS003 - mtech Data Science)</a:t>
            </a:r>
          </a:p>
          <a:p>
            <a:r>
              <a:rPr lang="en-US" altLang="en-IN" sz="2000" dirty="0">
                <a:solidFill>
                  <a:schemeClr val="tx1"/>
                </a:solidFill>
                <a:latin typeface="Times New Roman" panose="02020603050405020304" pitchFamily="18" charset="0"/>
                <a:cs typeface="Times New Roman" panose="02020603050405020304" pitchFamily="18" charset="0"/>
              </a:rPr>
              <a:t>date of presentation-12/12/2024</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Under guidance of – Dr Yogesh Kumar &amp; Dr Aditya shastri</a:t>
            </a:r>
            <a:endParaRPr lang="en-US" alt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46" y="190321"/>
            <a:ext cx="1843947" cy="1940272"/>
          </a:xfrm>
          <a:prstGeom prst="rect">
            <a:avLst/>
          </a:prstGeom>
        </p:spPr>
      </p:pic>
      <p:sp>
        <p:nvSpPr>
          <p:cNvPr id="6" name="TextBox 5"/>
          <p:cNvSpPr txBox="1"/>
          <p:nvPr/>
        </p:nvSpPr>
        <p:spPr>
          <a:xfrm>
            <a:off x="2299109" y="699197"/>
            <a:ext cx="8062857" cy="1577868"/>
          </a:xfrm>
          <a:prstGeom prst="rect">
            <a:avLst/>
          </a:prstGeom>
          <a:noFill/>
        </p:spPr>
        <p:txBody>
          <a:bodyPr wrap="square" rtlCol="0">
            <a:spAutoFit/>
          </a:bodyPr>
          <a:lstStyle/>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PANDIT DEENDAYAL ENERGY UNIVERSITY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r>
              <a:rPr lang="en-US" altLang="en-IN" b="1" dirty="0"/>
              <a:t>                </a:t>
            </a:r>
          </a:p>
          <a:p>
            <a:endParaRPr lang="en-US" altLang="en-IN" b="1" dirty="0"/>
          </a:p>
          <a:p>
            <a:pPr algn="ctr"/>
            <a:r>
              <a:rPr lang="en-US" altLang="en-IN" b="1" dirty="0"/>
              <a:t>  </a:t>
            </a:r>
            <a:r>
              <a:rPr lang="en-US" altLang="en-IN" sz="2000" b="1" dirty="0"/>
              <a:t>Seminar</a:t>
            </a:r>
            <a:r>
              <a:rPr lang="en-IN" sz="2000" b="1" dirty="0"/>
              <a: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7FD6D-D66B-CA10-41BE-E6FE6F925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36BBD-6966-82F9-082E-2CE8FA949713}"/>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 </a:t>
            </a:r>
            <a:endParaRPr lang="en-US" sz="3600" dirty="0">
              <a:solidFill>
                <a:schemeClr val="tx1"/>
              </a:solidFill>
            </a:endParaRPr>
          </a:p>
        </p:txBody>
      </p:sp>
      <p:sp>
        <p:nvSpPr>
          <p:cNvPr id="4" name="TextBox 3">
            <a:extLst>
              <a:ext uri="{FF2B5EF4-FFF2-40B4-BE49-F238E27FC236}">
                <a16:creationId xmlns:a16="http://schemas.microsoft.com/office/drawing/2014/main" id="{BDE1AFB9-5D3F-2D16-E598-5D66DF1043A3}"/>
              </a:ext>
            </a:extLst>
          </p:cNvPr>
          <p:cNvSpPr txBox="1"/>
          <p:nvPr/>
        </p:nvSpPr>
        <p:spPr>
          <a:xfrm>
            <a:off x="1066800" y="797351"/>
            <a:ext cx="10058400" cy="579967"/>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1</a:t>
            </a:r>
            <a:r>
              <a:rPr kumimoji="0" lang="en-US" altLang="en-US" sz="2400" b="1" i="0" u="none" strike="noStrike" cap="none" normalizeH="0" baseline="30000" dirty="0">
                <a:ln>
                  <a:noFill/>
                </a:ln>
                <a:effectLst/>
                <a:latin typeface="Times New Roman" panose="02020603050405020304" pitchFamily="18" charset="0"/>
                <a:cs typeface="Times New Roman" panose="02020603050405020304" pitchFamily="18" charset="0"/>
              </a:rPr>
              <a:t>st</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odel: Me</a:t>
            </a:r>
            <a:r>
              <a:rPr lang="en-US" sz="2400" b="1" dirty="0">
                <a:latin typeface="Times New Roman" panose="02020603050405020304" pitchFamily="18" charset="0"/>
                <a:cs typeface="Times New Roman" panose="02020603050405020304" pitchFamily="18" charset="0"/>
              </a:rPr>
              <a:t>taverse health connection model:</a:t>
            </a:r>
          </a:p>
        </p:txBody>
      </p:sp>
      <p:sp>
        <p:nvSpPr>
          <p:cNvPr id="5" name="Slide Number Placeholder 4">
            <a:extLst>
              <a:ext uri="{FF2B5EF4-FFF2-40B4-BE49-F238E27FC236}">
                <a16:creationId xmlns:a16="http://schemas.microsoft.com/office/drawing/2014/main" id="{8A211CB5-64A8-4335-6563-FA58B50AC8D9}"/>
              </a:ext>
            </a:extLst>
          </p:cNvPr>
          <p:cNvSpPr>
            <a:spLocks noGrp="1"/>
          </p:cNvSpPr>
          <p:nvPr>
            <p:ph type="sldNum" sz="quarter" idx="12"/>
          </p:nvPr>
        </p:nvSpPr>
        <p:spPr/>
        <p:txBody>
          <a:bodyPr/>
          <a:lstStyle/>
          <a:p>
            <a:fld id="{D57F1E4F-1CFF-5643-939E-217C01CDF565}" type="slidenum">
              <a:rPr lang="en-US" smtClean="0"/>
              <a:t>10</a:t>
            </a:fld>
            <a:endParaRPr lang="en-US" dirty="0"/>
          </a:p>
        </p:txBody>
      </p:sp>
      <p:sp>
        <p:nvSpPr>
          <p:cNvPr id="7" name="TextBox 6">
            <a:extLst>
              <a:ext uri="{FF2B5EF4-FFF2-40B4-BE49-F238E27FC236}">
                <a16:creationId xmlns:a16="http://schemas.microsoft.com/office/drawing/2014/main" id="{8FF2FFF2-9ED4-6FB2-112C-7388DECD2B39}"/>
              </a:ext>
            </a:extLst>
          </p:cNvPr>
          <p:cNvSpPr txBox="1"/>
          <p:nvPr/>
        </p:nvSpPr>
        <p:spPr>
          <a:xfrm>
            <a:off x="1442720" y="1416883"/>
            <a:ext cx="9682478" cy="1687963"/>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Uses VR and AR,</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Improve Access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Enhance communication patients and doctors</a:t>
            </a:r>
          </a:p>
        </p:txBody>
      </p:sp>
      <p:sp>
        <p:nvSpPr>
          <p:cNvPr id="9" name="TextBox 8">
            <a:extLst>
              <a:ext uri="{FF2B5EF4-FFF2-40B4-BE49-F238E27FC236}">
                <a16:creationId xmlns:a16="http://schemas.microsoft.com/office/drawing/2014/main" id="{4E7C36B7-EF29-F8CC-BDCA-7DD60C3A6956}"/>
              </a:ext>
            </a:extLst>
          </p:cNvPr>
          <p:cNvSpPr txBox="1"/>
          <p:nvPr/>
        </p:nvSpPr>
        <p:spPr>
          <a:xfrm>
            <a:off x="1066799" y="3170518"/>
            <a:ext cx="10058399" cy="2985433"/>
          </a:xfrm>
          <a:prstGeom prst="rect">
            <a:avLst/>
          </a:prstGeom>
          <a:noFill/>
        </p:spPr>
        <p:txBody>
          <a:bodyPr wrap="square">
            <a:spAutoFit/>
          </a:bodyPr>
          <a:lstStyle/>
          <a:p>
            <a:pPr marL="342900" indent="-342900" algn="just">
              <a:spcAft>
                <a:spcPts val="80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Steps to improves model:</a:t>
            </a:r>
          </a:p>
          <a:p>
            <a:pPr marL="800100" lvl="1" indent="-342900" algn="just">
              <a:spcAft>
                <a:spcPts val="80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Step 1</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Virtual healthcare spaces are created to simulate real-life medical settings.</a:t>
            </a:r>
          </a:p>
          <a:p>
            <a:pPr marL="800100" lvl="1" indent="-342900" algn="just">
              <a:spcAft>
                <a:spcPts val="80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Patients and providers connect through immersive platforms for consultations and treatments.</a:t>
            </a:r>
          </a:p>
          <a:p>
            <a:pPr marL="800100" lvl="1" indent="-342900" algn="just">
              <a:spcAft>
                <a:spcPts val="80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Real-time interactions allow for accurate diagnostics and patient care.</a:t>
            </a:r>
          </a:p>
        </p:txBody>
      </p:sp>
    </p:spTree>
    <p:extLst>
      <p:ext uri="{BB962C8B-B14F-4D97-AF65-F5344CB8AC3E}">
        <p14:creationId xmlns:p14="http://schemas.microsoft.com/office/powerpoint/2010/main" val="155356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DA6B7-B2A8-AA5A-1D84-030F6D576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7353A-977C-B011-3B61-F1FA1743803A}"/>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11147C2D-E101-567D-5240-5080D274241D}"/>
              </a:ext>
            </a:extLst>
          </p:cNvPr>
          <p:cNvSpPr txBox="1"/>
          <p:nvPr/>
        </p:nvSpPr>
        <p:spPr>
          <a:xfrm>
            <a:off x="1066800" y="797351"/>
            <a:ext cx="10058400" cy="22419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Benefit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Enhanced patient </a:t>
            </a:r>
            <a:r>
              <a:rPr lang="en-US" altLang="en-US" sz="2400" dirty="0">
                <a:latin typeface="Times New Roman" panose="02020603050405020304" pitchFamily="18" charset="0"/>
                <a:cs typeface="Times New Roman" panose="02020603050405020304" pitchFamily="18" charset="0"/>
              </a:rPr>
              <a:t>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ngagement</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Efficient use of resources </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Improved access to healthcare</a:t>
            </a:r>
          </a:p>
        </p:txBody>
      </p:sp>
      <p:sp>
        <p:nvSpPr>
          <p:cNvPr id="5" name="Slide Number Placeholder 4">
            <a:extLst>
              <a:ext uri="{FF2B5EF4-FFF2-40B4-BE49-F238E27FC236}">
                <a16:creationId xmlns:a16="http://schemas.microsoft.com/office/drawing/2014/main" id="{64820556-EF8C-0724-8E2C-E3ECEF4C4311}"/>
              </a:ext>
            </a:extLst>
          </p:cNvPr>
          <p:cNvSpPr>
            <a:spLocks noGrp="1"/>
          </p:cNvSpPr>
          <p:nvPr>
            <p:ph type="sldNum" sz="quarter" idx="12"/>
          </p:nvPr>
        </p:nvSpPr>
        <p:spPr/>
        <p:txBody>
          <a:bodyPr/>
          <a:lstStyle/>
          <a:p>
            <a:fld id="{D57F1E4F-1CFF-5643-939E-217C01CDF565}" type="slidenum">
              <a:rPr lang="en-US" smtClean="0"/>
              <a:t>11</a:t>
            </a:fld>
            <a:endParaRPr lang="en-US" dirty="0"/>
          </a:p>
        </p:txBody>
      </p:sp>
      <p:sp>
        <p:nvSpPr>
          <p:cNvPr id="6" name="TextBox 5">
            <a:extLst>
              <a:ext uri="{FF2B5EF4-FFF2-40B4-BE49-F238E27FC236}">
                <a16:creationId xmlns:a16="http://schemas.microsoft.com/office/drawing/2014/main" id="{72DE9BE2-5344-736A-B45C-0329771367B7}"/>
              </a:ext>
            </a:extLst>
          </p:cNvPr>
          <p:cNvSpPr txBox="1"/>
          <p:nvPr/>
        </p:nvSpPr>
        <p:spPr>
          <a:xfrm>
            <a:off x="1066800" y="3007147"/>
            <a:ext cx="10058400" cy="1687963"/>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Challenges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Technological barriers</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Data privacy and security</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34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CAE20-9946-2729-2D01-A84353CE6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527BA-E50A-69D4-DA2A-9235E2B162DE}"/>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 </a:t>
            </a:r>
            <a:endParaRPr lang="en-US" sz="3600" dirty="0">
              <a:solidFill>
                <a:schemeClr val="tx1"/>
              </a:solidFill>
            </a:endParaRPr>
          </a:p>
        </p:txBody>
      </p:sp>
      <p:sp>
        <p:nvSpPr>
          <p:cNvPr id="4" name="TextBox 3">
            <a:extLst>
              <a:ext uri="{FF2B5EF4-FFF2-40B4-BE49-F238E27FC236}">
                <a16:creationId xmlns:a16="http://schemas.microsoft.com/office/drawing/2014/main" id="{25B6D55E-929F-5E67-16FA-503B28170E4D}"/>
              </a:ext>
            </a:extLst>
          </p:cNvPr>
          <p:cNvSpPr txBox="1"/>
          <p:nvPr/>
        </p:nvSpPr>
        <p:spPr>
          <a:xfrm>
            <a:off x="1066800" y="766871"/>
            <a:ext cx="10058400" cy="579967"/>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400" b="1" dirty="0">
                <a:latin typeface="Times New Roman" panose="02020603050405020304" pitchFamily="18" charset="0"/>
                <a:cs typeface="Times New Roman" panose="02020603050405020304" pitchFamily="18" charset="0"/>
              </a:rPr>
              <a:t>2</a:t>
            </a:r>
            <a:r>
              <a:rPr lang="en-US" altLang="en-US" sz="2400" b="1" baseline="30000" dirty="0">
                <a:latin typeface="Times New Roman" panose="02020603050405020304" pitchFamily="18" charset="0"/>
                <a:cs typeface="Times New Roman" panose="02020603050405020304" pitchFamily="18" charset="0"/>
              </a:rPr>
              <a:t>nd</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odel: Virtual care system</a:t>
            </a:r>
            <a:r>
              <a:rPr lang="en-US" sz="2400" b="1" dirty="0">
                <a:latin typeface="Times New Roman" panose="02020603050405020304" pitchFamily="18" charset="0"/>
                <a:cs typeface="Times New Roman" panose="02020603050405020304" pitchFamily="18" charset="0"/>
              </a:rPr>
              <a:t> model:</a:t>
            </a:r>
          </a:p>
        </p:txBody>
      </p:sp>
      <p:sp>
        <p:nvSpPr>
          <p:cNvPr id="5" name="Slide Number Placeholder 4">
            <a:extLst>
              <a:ext uri="{FF2B5EF4-FFF2-40B4-BE49-F238E27FC236}">
                <a16:creationId xmlns:a16="http://schemas.microsoft.com/office/drawing/2014/main" id="{F2A3671B-98C3-37FD-5CF6-6D9231E70E8D}"/>
              </a:ext>
            </a:extLst>
          </p:cNvPr>
          <p:cNvSpPr>
            <a:spLocks noGrp="1"/>
          </p:cNvSpPr>
          <p:nvPr>
            <p:ph type="sldNum" sz="quarter" idx="12"/>
          </p:nvPr>
        </p:nvSpPr>
        <p:spPr/>
        <p:txBody>
          <a:bodyPr/>
          <a:lstStyle/>
          <a:p>
            <a:fld id="{D57F1E4F-1CFF-5643-939E-217C01CDF565}" type="slidenum">
              <a:rPr lang="en-US" smtClean="0"/>
              <a:t>12</a:t>
            </a:fld>
            <a:endParaRPr lang="en-US" dirty="0"/>
          </a:p>
        </p:txBody>
      </p:sp>
      <p:sp>
        <p:nvSpPr>
          <p:cNvPr id="7" name="TextBox 6">
            <a:extLst>
              <a:ext uri="{FF2B5EF4-FFF2-40B4-BE49-F238E27FC236}">
                <a16:creationId xmlns:a16="http://schemas.microsoft.com/office/drawing/2014/main" id="{9234B737-B679-13CE-64EB-E5CA79BBB5D4}"/>
              </a:ext>
            </a:extLst>
          </p:cNvPr>
          <p:cNvSpPr txBox="1"/>
          <p:nvPr/>
        </p:nvSpPr>
        <p:spPr>
          <a:xfrm>
            <a:off x="1442720" y="1162883"/>
            <a:ext cx="9682478" cy="22419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Remote healthcare</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Used advanced technologies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Virtual consultations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Efficient care</a:t>
            </a:r>
          </a:p>
        </p:txBody>
      </p:sp>
      <p:sp>
        <p:nvSpPr>
          <p:cNvPr id="9" name="TextBox 8">
            <a:extLst>
              <a:ext uri="{FF2B5EF4-FFF2-40B4-BE49-F238E27FC236}">
                <a16:creationId xmlns:a16="http://schemas.microsoft.com/office/drawing/2014/main" id="{70C35650-B2D4-6590-7114-0A2295B5E414}"/>
              </a:ext>
            </a:extLst>
          </p:cNvPr>
          <p:cNvSpPr txBox="1"/>
          <p:nvPr/>
        </p:nvSpPr>
        <p:spPr>
          <a:xfrm>
            <a:off x="1066799" y="3353398"/>
            <a:ext cx="10058399" cy="2985433"/>
          </a:xfrm>
          <a:prstGeom prst="rect">
            <a:avLst/>
          </a:prstGeom>
          <a:noFill/>
        </p:spPr>
        <p:txBody>
          <a:bodyPr wrap="square">
            <a:spAutoFit/>
          </a:bodyPr>
          <a:lstStyle/>
          <a:p>
            <a:pPr marL="342900" indent="-342900" algn="just">
              <a:spcAft>
                <a:spcPts val="80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Steps to improves model:</a:t>
            </a:r>
          </a:p>
          <a:p>
            <a:pPr marL="800100" lvl="1" indent="-342900" algn="just">
              <a:spcAft>
                <a:spcPts val="80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Step 1</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Develop a virtual platform where healthcare services are accessible from anywhere</a:t>
            </a:r>
          </a:p>
          <a:p>
            <a:pPr marL="800100" lvl="1" indent="-342900" algn="just">
              <a:spcAft>
                <a:spcPts val="80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Step 2</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AI tools assist healthcare providers in diagnosing and treating patients more effectively.</a:t>
            </a:r>
          </a:p>
          <a:p>
            <a:pPr marL="800100" lvl="1" indent="-342900" algn="just">
              <a:spcAft>
                <a:spcPts val="800"/>
              </a:spcAft>
              <a:buFont typeface="Wingdings" panose="05000000000000000000" pitchFamily="2" charset="2"/>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Step 3</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Secure communication tools ensure safe and private interactions between patients and providers.</a:t>
            </a:r>
          </a:p>
        </p:txBody>
      </p:sp>
    </p:spTree>
    <p:extLst>
      <p:ext uri="{BB962C8B-B14F-4D97-AF65-F5344CB8AC3E}">
        <p14:creationId xmlns:p14="http://schemas.microsoft.com/office/powerpoint/2010/main" val="185429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9FD52-5D6E-A9CC-9EB3-FA300A244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B2B71-1370-0B71-945B-A87CFF849FB9}"/>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9EFAEAB0-7AC2-7107-A1A1-D52DC36386C3}"/>
              </a:ext>
            </a:extLst>
          </p:cNvPr>
          <p:cNvSpPr txBox="1"/>
          <p:nvPr/>
        </p:nvSpPr>
        <p:spPr>
          <a:xfrm>
            <a:off x="1066800" y="797351"/>
            <a:ext cx="10058400" cy="22419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Benefit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Increased accessibility</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Cost efficiency</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Reduced healthcare overload</a:t>
            </a:r>
          </a:p>
        </p:txBody>
      </p:sp>
      <p:sp>
        <p:nvSpPr>
          <p:cNvPr id="5" name="Slide Number Placeholder 4">
            <a:extLst>
              <a:ext uri="{FF2B5EF4-FFF2-40B4-BE49-F238E27FC236}">
                <a16:creationId xmlns:a16="http://schemas.microsoft.com/office/drawing/2014/main" id="{D8C4FF79-20CF-A277-0626-CE46E8624F34}"/>
              </a:ext>
            </a:extLst>
          </p:cNvPr>
          <p:cNvSpPr>
            <a:spLocks noGrp="1"/>
          </p:cNvSpPr>
          <p:nvPr>
            <p:ph type="sldNum" sz="quarter" idx="12"/>
          </p:nvPr>
        </p:nvSpPr>
        <p:spPr/>
        <p:txBody>
          <a:bodyPr/>
          <a:lstStyle/>
          <a:p>
            <a:fld id="{D57F1E4F-1CFF-5643-939E-217C01CDF565}" type="slidenum">
              <a:rPr lang="en-US" smtClean="0"/>
              <a:t>13</a:t>
            </a:fld>
            <a:endParaRPr lang="en-US" dirty="0"/>
          </a:p>
        </p:txBody>
      </p:sp>
      <p:sp>
        <p:nvSpPr>
          <p:cNvPr id="6" name="TextBox 5">
            <a:extLst>
              <a:ext uri="{FF2B5EF4-FFF2-40B4-BE49-F238E27FC236}">
                <a16:creationId xmlns:a16="http://schemas.microsoft.com/office/drawing/2014/main" id="{D3CD98D5-DD1C-954C-04BE-F732FDDECE4B}"/>
              </a:ext>
            </a:extLst>
          </p:cNvPr>
          <p:cNvSpPr txBox="1"/>
          <p:nvPr/>
        </p:nvSpPr>
        <p:spPr>
          <a:xfrm>
            <a:off x="1066800" y="3007147"/>
            <a:ext cx="10058400" cy="22419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Challenges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Digital </a:t>
            </a:r>
            <a:r>
              <a:rPr lang="en-US" altLang="en-US" sz="2400" dirty="0">
                <a:latin typeface="Times New Roman" panose="02020603050405020304" pitchFamily="18" charset="0"/>
                <a:cs typeface="Times New Roman" panose="02020603050405020304" pitchFamily="18" charset="0"/>
              </a:rPr>
              <a:t>divide</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Technology adoption </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Regulatory </a:t>
            </a:r>
            <a:r>
              <a:rPr lang="en-US" altLang="en-US" sz="2400" dirty="0">
                <a:latin typeface="Times New Roman" panose="02020603050405020304" pitchFamily="18" charset="0"/>
                <a:cs typeface="Times New Roman" panose="02020603050405020304" pitchFamily="18" charset="0"/>
              </a:rPr>
              <a:t>compliance</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16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4727F-EFCF-192F-17EF-4CE202FBA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B857CE-4288-970F-9978-5219CF28F2D0}"/>
              </a:ext>
            </a:extLst>
          </p:cNvPr>
          <p:cNvSpPr>
            <a:spLocks noGrp="1"/>
          </p:cNvSpPr>
          <p:nvPr>
            <p:ph type="title" idx="4294967295"/>
          </p:nvPr>
        </p:nvSpPr>
        <p:spPr>
          <a:xfrm>
            <a:off x="1066800" y="-48450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 </a:t>
            </a:r>
            <a:endParaRPr lang="en-US" sz="3600" dirty="0">
              <a:solidFill>
                <a:schemeClr val="tx1"/>
              </a:solidFill>
            </a:endParaRPr>
          </a:p>
        </p:txBody>
      </p:sp>
      <p:sp>
        <p:nvSpPr>
          <p:cNvPr id="4" name="TextBox 3">
            <a:extLst>
              <a:ext uri="{FF2B5EF4-FFF2-40B4-BE49-F238E27FC236}">
                <a16:creationId xmlns:a16="http://schemas.microsoft.com/office/drawing/2014/main" id="{CA3FFFC2-82C9-1ED8-A18F-B8E562DBA985}"/>
              </a:ext>
            </a:extLst>
          </p:cNvPr>
          <p:cNvSpPr txBox="1"/>
          <p:nvPr/>
        </p:nvSpPr>
        <p:spPr>
          <a:xfrm>
            <a:off x="1066800" y="502711"/>
            <a:ext cx="10058400" cy="579967"/>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400" b="1" dirty="0">
                <a:latin typeface="Times New Roman" panose="02020603050405020304" pitchFamily="18" charset="0"/>
                <a:cs typeface="Times New Roman" panose="02020603050405020304" pitchFamily="18" charset="0"/>
              </a:rPr>
              <a:t>3</a:t>
            </a:r>
            <a:r>
              <a:rPr lang="en-US" altLang="en-US" sz="2400" b="1" baseline="30000" dirty="0">
                <a:latin typeface="Times New Roman" panose="02020603050405020304" pitchFamily="18" charset="0"/>
                <a:cs typeface="Times New Roman" panose="02020603050405020304" pitchFamily="18" charset="0"/>
              </a:rPr>
              <a:t>rd</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odel: Digital health unity </a:t>
            </a:r>
            <a:r>
              <a:rPr lang="en-US" sz="2400" b="1" dirty="0">
                <a:latin typeface="Times New Roman" panose="02020603050405020304" pitchFamily="18" charset="0"/>
                <a:cs typeface="Times New Roman" panose="02020603050405020304" pitchFamily="18" charset="0"/>
              </a:rPr>
              <a:t>model:</a:t>
            </a:r>
          </a:p>
        </p:txBody>
      </p:sp>
      <p:sp>
        <p:nvSpPr>
          <p:cNvPr id="5" name="Slide Number Placeholder 4">
            <a:extLst>
              <a:ext uri="{FF2B5EF4-FFF2-40B4-BE49-F238E27FC236}">
                <a16:creationId xmlns:a16="http://schemas.microsoft.com/office/drawing/2014/main" id="{1C940B14-94E6-ECC6-A335-D44BB9F61CDC}"/>
              </a:ext>
            </a:extLst>
          </p:cNvPr>
          <p:cNvSpPr>
            <a:spLocks noGrp="1"/>
          </p:cNvSpPr>
          <p:nvPr>
            <p:ph type="sldNum" sz="quarter" idx="12"/>
          </p:nvPr>
        </p:nvSpPr>
        <p:spPr/>
        <p:txBody>
          <a:bodyPr/>
          <a:lstStyle/>
          <a:p>
            <a:fld id="{D57F1E4F-1CFF-5643-939E-217C01CDF565}" type="slidenum">
              <a:rPr lang="en-US" smtClean="0"/>
              <a:t>14</a:t>
            </a:fld>
            <a:endParaRPr lang="en-US" dirty="0"/>
          </a:p>
        </p:txBody>
      </p:sp>
      <p:sp>
        <p:nvSpPr>
          <p:cNvPr id="7" name="TextBox 6">
            <a:extLst>
              <a:ext uri="{FF2B5EF4-FFF2-40B4-BE49-F238E27FC236}">
                <a16:creationId xmlns:a16="http://schemas.microsoft.com/office/drawing/2014/main" id="{C468A3B4-9206-2EDA-6186-254B720477B3}"/>
              </a:ext>
            </a:extLst>
          </p:cNvPr>
          <p:cNvSpPr txBox="1"/>
          <p:nvPr/>
        </p:nvSpPr>
        <p:spPr>
          <a:xfrm>
            <a:off x="1442720" y="817443"/>
            <a:ext cx="9682478" cy="22419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Integrated </a:t>
            </a:r>
            <a:r>
              <a:rPr lang="en-US" altLang="en-US" sz="2400" dirty="0">
                <a:latin typeface="Times New Roman" panose="02020603050405020304" pitchFamily="18" charset="0"/>
                <a:cs typeface="Times New Roman" panose="02020603050405020304" pitchFamily="18" charset="0"/>
              </a:rPr>
              <a:t>technologies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Data connection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Security and privacy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Better healthcare</a:t>
            </a:r>
          </a:p>
        </p:txBody>
      </p:sp>
      <p:sp>
        <p:nvSpPr>
          <p:cNvPr id="9" name="TextBox 8">
            <a:extLst>
              <a:ext uri="{FF2B5EF4-FFF2-40B4-BE49-F238E27FC236}">
                <a16:creationId xmlns:a16="http://schemas.microsoft.com/office/drawing/2014/main" id="{D21CAC03-8657-F4D0-8C4A-7BAF2C5965CF}"/>
              </a:ext>
            </a:extLst>
          </p:cNvPr>
          <p:cNvSpPr txBox="1"/>
          <p:nvPr/>
        </p:nvSpPr>
        <p:spPr>
          <a:xfrm>
            <a:off x="1066799" y="2916518"/>
            <a:ext cx="10058399" cy="3457357"/>
          </a:xfrm>
          <a:prstGeom prst="rect">
            <a:avLst/>
          </a:prstGeom>
          <a:noFill/>
        </p:spPr>
        <p:txBody>
          <a:bodyPr wrap="square">
            <a:spAutoFit/>
          </a:bodyPr>
          <a:lstStyle/>
          <a:p>
            <a:pPr marL="342900" indent="-342900" algn="just">
              <a:spcAft>
                <a:spcPts val="80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Steps to improves model:</a:t>
            </a:r>
          </a:p>
          <a:p>
            <a:pPr marL="800100" lvl="1" indent="-342900" algn="just">
              <a:spcAft>
                <a:spcPts val="80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Step 1: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Integrate digital health technologies into one connected platform.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spcAft>
                <a:spcPts val="80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Step 2: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AI and IoT devices work together to collect and analyze patient data for better decision-making.</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spcAft>
                <a:spcPts val="80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Step 3: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Blockchain ensures the security and privacy of patient data while enabling safe information sharing.</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spcAft>
                <a:spcPts val="800"/>
              </a:spcAft>
              <a:buFont typeface="Wingdings" panose="05000000000000000000" pitchFamily="2" charset="2"/>
              <a:buChar char="§"/>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Step 4: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Healthcare providers, patients, and other stakeholders collaborate seamlessly to improve health outcomes and access to care.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966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7FC20-6806-715F-8BF7-893B8107C8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B35366-321E-DB98-CADE-2A1A3AA5BA3A}"/>
              </a:ext>
            </a:extLst>
          </p:cNvPr>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1A63E4C3-2E32-776B-47E1-F07BA7BA77A1}"/>
              </a:ext>
            </a:extLst>
          </p:cNvPr>
          <p:cNvSpPr txBox="1"/>
          <p:nvPr/>
        </p:nvSpPr>
        <p:spPr>
          <a:xfrm>
            <a:off x="1066800" y="797351"/>
            <a:ext cx="10058400" cy="22419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Benefit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Improved access to healthcare</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Enhanced security and privacy</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Increased </a:t>
            </a:r>
            <a:r>
              <a:rPr lang="en-US" altLang="en-US" sz="2400" dirty="0">
                <a:latin typeface="Times New Roman" panose="02020603050405020304" pitchFamily="18" charset="0"/>
                <a:cs typeface="Times New Roman" panose="02020603050405020304" pitchFamily="18" charset="0"/>
              </a:rPr>
              <a:t>efficiency and cost savings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2B9C99B-4101-6EFA-CEA5-E1B273AA769D}"/>
              </a:ext>
            </a:extLst>
          </p:cNvPr>
          <p:cNvSpPr>
            <a:spLocks noGrp="1"/>
          </p:cNvSpPr>
          <p:nvPr>
            <p:ph type="sldNum" sz="quarter" idx="12"/>
          </p:nvPr>
        </p:nvSpPr>
        <p:spPr/>
        <p:txBody>
          <a:bodyPr/>
          <a:lstStyle/>
          <a:p>
            <a:fld id="{D57F1E4F-1CFF-5643-939E-217C01CDF565}" type="slidenum">
              <a:rPr lang="en-US" smtClean="0"/>
              <a:t>15</a:t>
            </a:fld>
            <a:endParaRPr lang="en-US" dirty="0"/>
          </a:p>
        </p:txBody>
      </p:sp>
      <p:sp>
        <p:nvSpPr>
          <p:cNvPr id="6" name="TextBox 5">
            <a:extLst>
              <a:ext uri="{FF2B5EF4-FFF2-40B4-BE49-F238E27FC236}">
                <a16:creationId xmlns:a16="http://schemas.microsoft.com/office/drawing/2014/main" id="{0F5DDFC2-649E-821D-39AD-DDFA27CBC01B}"/>
              </a:ext>
            </a:extLst>
          </p:cNvPr>
          <p:cNvSpPr txBox="1"/>
          <p:nvPr/>
        </p:nvSpPr>
        <p:spPr>
          <a:xfrm>
            <a:off x="1066800" y="3007147"/>
            <a:ext cx="10058400" cy="2241960"/>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Challenges :</a:t>
            </a:r>
            <a:endParaRPr 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Data privacy concerns</a:t>
            </a:r>
            <a:endParaRPr lang="en-US" altLang="en-US" sz="2400" dirty="0">
              <a:latin typeface="Times New Roman" panose="02020603050405020304" pitchFamily="18" charset="0"/>
              <a:cs typeface="Times New Roman" panose="02020603050405020304" pitchFamily="18" charset="0"/>
            </a:endParaRPr>
          </a:p>
          <a:p>
            <a:pPr marL="800100" lvl="1" indent="-342900" algn="just" eaLnBrk="0" fontAlgn="base" hangingPunct="0">
              <a:lnSpc>
                <a:spcPct val="150000"/>
              </a:lnSpc>
              <a:spcBef>
                <a:spcPct val="0"/>
              </a:spcBef>
              <a:spcAft>
                <a:spcPct val="0"/>
              </a:spcAf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Technology access </a:t>
            </a:r>
          </a:p>
          <a:p>
            <a:pPr marL="800100" lvl="1" indent="-342900" algn="just" eaLnBrk="0" fontAlgn="base" hangingPunct="0">
              <a:lnSpc>
                <a:spcPct val="150000"/>
              </a:lnSpc>
              <a:spcBef>
                <a:spcPct val="0"/>
              </a:spcBef>
              <a:spcAft>
                <a:spcPct val="0"/>
              </a:spcAft>
              <a:buFont typeface="Wingdings" panose="05000000000000000000" pitchFamily="2" charset="2"/>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Regulatory </a:t>
            </a:r>
            <a:r>
              <a:rPr lang="en-US" altLang="en-US" sz="2400" dirty="0">
                <a:latin typeface="Times New Roman" panose="02020603050405020304" pitchFamily="18" charset="0"/>
                <a:cs typeface="Times New Roman" panose="02020603050405020304" pitchFamily="18" charset="0"/>
              </a:rPr>
              <a:t>compliance</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02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44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Discussions</a:t>
            </a:r>
          </a:p>
        </p:txBody>
      </p:sp>
      <p:sp>
        <p:nvSpPr>
          <p:cNvPr id="6" name="Slide Number Placeholder 5"/>
          <p:cNvSpPr>
            <a:spLocks noGrp="1"/>
          </p:cNvSpPr>
          <p:nvPr>
            <p:ph type="sldNum" sz="quarter" idx="12"/>
          </p:nvPr>
        </p:nvSpPr>
        <p:spPr/>
        <p:txBody>
          <a:bodyPr/>
          <a:lstStyle/>
          <a:p>
            <a:fld id="{E97799C9-84D9-46D2-A11E-BCF8A720529D}" type="slidenum">
              <a:rPr lang="en-US" smtClean="0"/>
              <a:t>16</a:t>
            </a:fld>
            <a:endParaRPr lang="en-US" dirty="0"/>
          </a:p>
        </p:txBody>
      </p:sp>
      <p:sp>
        <p:nvSpPr>
          <p:cNvPr id="9" name="TextBox 8"/>
          <p:cNvSpPr txBox="1"/>
          <p:nvPr/>
        </p:nvSpPr>
        <p:spPr>
          <a:xfrm>
            <a:off x="1097280" y="1612899"/>
            <a:ext cx="9963785" cy="3060701"/>
          </a:xfrm>
          <a:prstGeom prst="rect">
            <a:avLst/>
          </a:prstGeom>
          <a:noFill/>
        </p:spPr>
        <p:txBody>
          <a:bodyPr wrap="square"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can revolutionize healthcare with VR, AR, AI, and blockchain, improving accessibility, patient control, and medical training. It enables remote care and virtual simulations for doctors, but challenges like data privacy and access need to be addressed. Future advancements may include virtual health assistants and better global healthcare.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97280" y="1723813"/>
            <a:ext cx="10114915" cy="4614051"/>
          </a:xfrm>
        </p:spPr>
        <p:txBody>
          <a:bodyPr>
            <a:noAutofit/>
          </a:bodyPr>
          <a:lstStyle/>
          <a:p>
            <a:pPr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Healthcare in the metaverse uses VR, AR, AI, and blockchain to improve patient care, medical training, and virtual doctor visits. While it shows great potential, challenges like data privacy, regulations, and access need to be addressed.</a:t>
            </a:r>
          </a:p>
          <a:p>
            <a:pPr algn="just">
              <a:buFont typeface="Wingdings" panose="05000000000000000000" pitchFamily="2" charset="2"/>
              <a:buChar char="§"/>
            </a:pPr>
            <a:r>
              <a:rPr lang="en-IN" sz="2400" b="1" dirty="0">
                <a:solidFill>
                  <a:schemeClr val="tx1"/>
                </a:solidFill>
                <a:latin typeface="Times New Roman" panose="02020603050405020304" pitchFamily="18" charset="0"/>
                <a:cs typeface="Times New Roman" panose="02020603050405020304" pitchFamily="18" charset="0"/>
              </a:rPr>
              <a:t> Future Scope:</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AI health assistants</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Virtual rehabilitation programs</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Wearable tech</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Global healthcare access</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Decentralized healthcare</a:t>
            </a:r>
          </a:p>
          <a:p>
            <a:pPr lvl="3"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Better connectivity</a:t>
            </a:r>
          </a:p>
        </p:txBody>
      </p:sp>
      <p:sp>
        <p:nvSpPr>
          <p:cNvPr id="6" name="Slide Number Placeholder 5"/>
          <p:cNvSpPr>
            <a:spLocks noGrp="1"/>
          </p:cNvSpPr>
          <p:nvPr>
            <p:ph type="sldNum" sz="quarter" idx="12"/>
          </p:nvPr>
        </p:nvSpPr>
        <p:spPr/>
        <p:txBody>
          <a:bodyPr/>
          <a:lstStyle/>
          <a:p>
            <a:fld id="{E97799C9-84D9-46D2-A11E-BCF8A720529D}" type="slidenum">
              <a:rPr lang="en-US" smtClean="0"/>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80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717040"/>
            <a:ext cx="10115203" cy="4429760"/>
          </a:xfrm>
        </p:spPr>
        <p:txBody>
          <a:bodyPr>
            <a:noAutofit/>
          </a:bodyPr>
          <a:lstStyle/>
          <a:p>
            <a:pPr marL="0" indent="0" algn="just">
              <a:lnSpc>
                <a:spcPct val="100000"/>
              </a:lnSpc>
              <a:buFont typeface="+mj-lt"/>
              <a:buNone/>
            </a:pPr>
            <a:r>
              <a:rPr lang="en-US" altLang="en-IN" sz="2200" dirty="0">
                <a:solidFill>
                  <a:schemeClr val="tx1"/>
                </a:solidFill>
                <a:latin typeface="Times New Roman" panose="02020603050405020304" pitchFamily="18" charset="0"/>
                <a:cs typeface="Times New Roman" panose="02020603050405020304" pitchFamily="18" charset="0"/>
              </a:rPr>
              <a:t>[1] Lu C, Yang M, Li M, Li Y, Wu F-X, Wang J. Predicting Human lncRNA-Disease Associations Based on Geometric Matrix Completion. IEEE J Biomed Health Informatics.2020;24(8):2420-2429. </a:t>
            </a:r>
            <a:r>
              <a:rPr lang="en-US" altLang="en-IN" sz="22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https://doi.org/10.1109/JBHI.2019.2958389</a:t>
            </a:r>
            <a:endParaRPr lang="en-US" altLang="en-IN" sz="2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Font typeface="+mj-lt"/>
              <a:buNone/>
            </a:pPr>
            <a:r>
              <a:rPr lang="en-US" altLang="en-IN" sz="2200" dirty="0">
                <a:solidFill>
                  <a:schemeClr val="tx1"/>
                </a:solidFill>
                <a:latin typeface="Times New Roman" panose="02020603050405020304" pitchFamily="18" charset="0"/>
                <a:cs typeface="Times New Roman" panose="02020603050405020304" pitchFamily="18" charset="0"/>
              </a:rPr>
              <a:t>[2] Li G, Luo J, Xiao Q, Liang C, Ding P, Cao B. Predicting MicroRNA-Disease Associations Using Network Topological Similarity Based on Deep Walk. IEEE Access. 2017;5:24032–24039. </a:t>
            </a:r>
            <a:r>
              <a:rPr lang="en-US" altLang="en-IN" sz="2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https://doi.org/10.1109/ACCESS.2017.2766758</a:t>
            </a:r>
            <a:r>
              <a:rPr lang="en-US" altLang="en-IN" sz="2200" dirty="0">
                <a:solidFill>
                  <a:schemeClr val="tx1"/>
                </a:solidFill>
                <a:latin typeface="Times New Roman" panose="02020603050405020304" pitchFamily="18" charset="0"/>
                <a:cs typeface="Times New Roman" panose="02020603050405020304" pitchFamily="18" charset="0"/>
              </a:rPr>
              <a:t>.</a:t>
            </a:r>
          </a:p>
          <a:p>
            <a:pPr marL="0" indent="0" algn="just">
              <a:lnSpc>
                <a:spcPct val="100000"/>
              </a:lnSpc>
              <a:buFont typeface="+mj-lt"/>
              <a:buNone/>
            </a:pPr>
            <a:r>
              <a:rPr lang="en-US" altLang="en-IN" sz="2200" dirty="0">
                <a:solidFill>
                  <a:schemeClr val="tx1"/>
                </a:solidFill>
                <a:latin typeface="Times New Roman" panose="02020603050405020304" pitchFamily="18" charset="0"/>
                <a:cs typeface="Times New Roman" panose="02020603050405020304" pitchFamily="18" charset="0"/>
              </a:rPr>
              <a:t>[3] Wickrama Singh N, Jayaraman PP, Zelcer J, Furkan ARM, Ulapane N, Kaul R, Vaughan S. A vision for leveraging the concept of digital twins to support the provision of personalized cancer care. IEEE Internet Compute. 2021;26:17–24.</a:t>
            </a:r>
          </a:p>
          <a:p>
            <a:pPr marL="0" indent="0" algn="just">
              <a:lnSpc>
                <a:spcPct val="100000"/>
              </a:lnSpc>
              <a:buFont typeface="+mj-lt"/>
              <a:buNone/>
            </a:pPr>
            <a:r>
              <a:rPr lang="en-US" altLang="en-IN" sz="2200" dirty="0">
                <a:solidFill>
                  <a:schemeClr val="tx1"/>
                </a:solidFill>
                <a:latin typeface="Times New Roman" panose="02020603050405020304" pitchFamily="18" charset="0"/>
                <a:cs typeface="Times New Roman" panose="02020603050405020304" pitchFamily="18" charset="0"/>
              </a:rPr>
              <a:t>[4] Zhang, G., Dai, Y., Wu, J. et al. Swarm Learning-based Secure and Fair Model Sharing For Metaverse Healthcare. Mobile Net Appl 28, 1498–1509 (2023). https://doi.org/10.1007/s11036-023-02236-1.</a:t>
            </a:r>
          </a:p>
        </p:txBody>
      </p:sp>
      <p:sp>
        <p:nvSpPr>
          <p:cNvPr id="6" name="Slide Number Placeholder 5"/>
          <p:cNvSpPr>
            <a:spLocks noGrp="1"/>
          </p:cNvSpPr>
          <p:nvPr>
            <p:ph type="sldNum" sz="quarter" idx="12"/>
          </p:nvPr>
        </p:nvSpPr>
        <p:spPr/>
        <p:txBody>
          <a:bodyPr/>
          <a:lstStyle/>
          <a:p>
            <a:fld id="{E97799C9-84D9-46D2-A11E-BCF8A720529D}"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lnSpc>
                <a:spcPct val="100000"/>
              </a:lnSpc>
            </a:pPr>
            <a:r>
              <a:rPr lang="en-US" sz="2200" dirty="0">
                <a:solidFill>
                  <a:schemeClr val="tx1"/>
                </a:solidFill>
                <a:latin typeface="Times New Roman" panose="02020603050405020304" pitchFamily="18" charset="0"/>
                <a:cs typeface="Times New Roman" panose="02020603050405020304" pitchFamily="18" charset="0"/>
              </a:rPr>
              <a:t>[5] W. López-Ojeda, R.A. Hurley The medical Metaverse, part 1: introduction, definitions, and new horizons for neuropsychiatry J. Neuropsychiatry Clin. Neurosis., 35 (1) (2023).</a:t>
            </a:r>
          </a:p>
          <a:p>
            <a:pPr algn="just">
              <a:lnSpc>
                <a:spcPct val="100000"/>
              </a:lnSpc>
            </a:pPr>
            <a:r>
              <a:rPr lang="en-US" sz="2200" dirty="0">
                <a:solidFill>
                  <a:schemeClr val="tx1"/>
                </a:solidFill>
                <a:latin typeface="Times New Roman" panose="02020603050405020304" pitchFamily="18" charset="0"/>
                <a:cs typeface="Times New Roman" panose="02020603050405020304" pitchFamily="18" charset="0"/>
              </a:rPr>
              <a:t>[6] S. Ali, Abdullah, T.P.T. Armand, et al. Metaverse in healthcare integrated with explainable ai and blockchain: enabling immersive Ness, ensuring trust, and providing patient data security Sensors, 23 (2) (2023), p. 565.</a:t>
            </a:r>
          </a:p>
        </p:txBody>
      </p:sp>
      <p:sp>
        <p:nvSpPr>
          <p:cNvPr id="6" name="Slide Number Placeholder 5"/>
          <p:cNvSpPr>
            <a:spLocks noGrp="1"/>
          </p:cNvSpPr>
          <p:nvPr>
            <p:ph type="sldNum" sz="quarter" idx="12"/>
          </p:nvPr>
        </p:nvSpPr>
        <p:spPr/>
        <p:txBody>
          <a:bodyPr/>
          <a:lstStyle/>
          <a:p>
            <a:fld id="{E97799C9-84D9-46D2-A11E-BCF8A720529D}"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97280" y="1729740"/>
            <a:ext cx="9601200" cy="4001770"/>
          </a:xfrm>
        </p:spPr>
        <p:txBody>
          <a:bodyPr>
            <a:noAutofit/>
          </a:bodyPr>
          <a:lstStyle/>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Abstract</a:t>
            </a: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Introduction</a:t>
            </a:r>
            <a:endParaRPr lang="en-IN" sz="22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sym typeface="+mn-ea"/>
              </a:rPr>
              <a:t> Literature Survey</a:t>
            </a:r>
            <a:endParaRPr lang="en-IN" sz="22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Objective</a:t>
            </a: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Methodology</a:t>
            </a: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Models</a:t>
            </a:r>
          </a:p>
          <a:p>
            <a:pPr>
              <a:lnSpc>
                <a:spcPct val="100000"/>
              </a:lnSpc>
              <a:buFont typeface="Wingdings" panose="05000000000000000000" pitchFamily="2" charset="2"/>
              <a:buChar char="Ø"/>
            </a:pPr>
            <a:r>
              <a:rPr lang="en-US" altLang="en-IN" sz="2200" dirty="0">
                <a:solidFill>
                  <a:schemeClr val="tx1"/>
                </a:solidFill>
                <a:latin typeface="Times New Roman" panose="02020603050405020304" pitchFamily="18" charset="0"/>
                <a:cs typeface="Times New Roman" panose="02020603050405020304" pitchFamily="18" charset="0"/>
              </a:rPr>
              <a:t> Discussion</a:t>
            </a:r>
            <a:endParaRPr lang="en-IN" sz="22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 Conclusion</a:t>
            </a:r>
          </a:p>
          <a:p>
            <a:pPr>
              <a:lnSpc>
                <a:spcPct val="100000"/>
              </a:lnSpc>
              <a:buFont typeface="Wingdings" panose="05000000000000000000" pitchFamily="2" charset="2"/>
              <a:buChar char="Ø"/>
            </a:pPr>
            <a:r>
              <a:rPr lang="en-IN" sz="2200" dirty="0">
                <a:solidFill>
                  <a:schemeClr val="tx1"/>
                </a:solidFill>
                <a:latin typeface="Times New Roman" panose="02020603050405020304" pitchFamily="18" charset="0"/>
                <a:cs typeface="Times New Roman" panose="02020603050405020304" pitchFamily="18" charset="0"/>
              </a:rPr>
              <a:t> References</a:t>
            </a:r>
          </a:p>
        </p:txBody>
      </p:sp>
      <p:sp>
        <p:nvSpPr>
          <p:cNvPr id="6" name="Slide Number Placeholder 5"/>
          <p:cNvSpPr>
            <a:spLocks noGrp="1"/>
          </p:cNvSpPr>
          <p:nvPr>
            <p:ph type="sldNum" sz="quarter" idx="12"/>
          </p:nvPr>
        </p:nvSpPr>
        <p:spPr/>
        <p:txBody>
          <a:bodyPr/>
          <a:lstStyle/>
          <a:p>
            <a:fld id="{E97799C9-84D9-46D2-A11E-BCF8A720529D}"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7799C9-84D9-46D2-A11E-BCF8A720529D}" type="slidenum">
              <a:rPr lang="en-US" smtClean="0"/>
              <a:t>20</a:t>
            </a:fld>
            <a:endParaRPr lang="en-US" dirty="0"/>
          </a:p>
        </p:txBody>
      </p:sp>
      <p:sp>
        <p:nvSpPr>
          <p:cNvPr id="7" name="TextBox 6"/>
          <p:cNvSpPr txBox="1"/>
          <p:nvPr/>
        </p:nvSpPr>
        <p:spPr>
          <a:xfrm>
            <a:off x="4141694" y="2598003"/>
            <a:ext cx="2904565"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can improve healthcare with virtual reality (VR) and augmented reality (AR). These technologies can enhance patient care, medical training, and access to services. Tools like AI, blockchain, and IoT can make training realistic and introduce new treatments. However, challenges like data privacy, regulations, and equal access need to be addressed. In the future, we might see better health diagnostics, virtual health assistants, and easier access to healthcare globally, making the system more connected and patient-focused.</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84910" y="1845944"/>
            <a:ext cx="10260965" cy="4392295"/>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metaverse will change healthcare by creating virtual spaces. With augmented reality (AR) and virtual reality (VR), doctors can do online checkups, making it easier for patients to get care from anywhere. Doctors and nurses can also practice their skills safely in virtual simulations. Patients can use virtual programs for personalized and fun therapy sessions.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97799C9-84D9-46D2-A11E-BCF8A720529D}"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005" y="38735"/>
            <a:ext cx="9991725" cy="892175"/>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sp>
        <p:nvSpPr>
          <p:cNvPr id="4" name="Text Box 3"/>
          <p:cNvSpPr txBox="1"/>
          <p:nvPr/>
        </p:nvSpPr>
        <p:spPr>
          <a:xfrm>
            <a:off x="5160010" y="982980"/>
            <a:ext cx="4064000" cy="368300"/>
          </a:xfrm>
          <a:prstGeom prst="rect">
            <a:avLst/>
          </a:prstGeom>
          <a:noFill/>
        </p:spPr>
        <p:txBody>
          <a:bodyPr wrap="square" rtlCol="0">
            <a:spAutoFit/>
          </a:bodyPr>
          <a:lstStyle/>
          <a:p>
            <a:endParaRPr lang="en-US" dirty="0"/>
          </a:p>
        </p:txBody>
      </p:sp>
      <p:graphicFrame>
        <p:nvGraphicFramePr>
          <p:cNvPr id="5" name="Table 4">
            <a:extLst>
              <a:ext uri="{FF2B5EF4-FFF2-40B4-BE49-F238E27FC236}">
                <a16:creationId xmlns:a16="http://schemas.microsoft.com/office/drawing/2014/main" id="{B1C19A7C-5F60-502F-A7CC-55360B768C90}"/>
              </a:ext>
            </a:extLst>
          </p:cNvPr>
          <p:cNvGraphicFramePr>
            <a:graphicFrameLocks noGrp="1"/>
          </p:cNvGraphicFramePr>
          <p:nvPr>
            <p:extLst>
              <p:ext uri="{D42A27DB-BD31-4B8C-83A1-F6EECF244321}">
                <p14:modId xmlns:p14="http://schemas.microsoft.com/office/powerpoint/2010/main" val="3660719932"/>
              </p:ext>
            </p:extLst>
          </p:nvPr>
        </p:nvGraphicFramePr>
        <p:xfrm>
          <a:off x="1183005" y="994410"/>
          <a:ext cx="9991724" cy="5193594"/>
        </p:xfrm>
        <a:graphic>
          <a:graphicData uri="http://schemas.openxmlformats.org/drawingml/2006/table">
            <a:tbl>
              <a:tblPr firstRow="1" bandRow="1">
                <a:tableStyleId>{5C22544A-7EE6-4342-B048-85BDC9FD1C3A}</a:tableStyleId>
              </a:tblPr>
              <a:tblGrid>
                <a:gridCol w="2497931">
                  <a:extLst>
                    <a:ext uri="{9D8B030D-6E8A-4147-A177-3AD203B41FA5}">
                      <a16:colId xmlns:a16="http://schemas.microsoft.com/office/drawing/2014/main" val="862388075"/>
                    </a:ext>
                  </a:extLst>
                </a:gridCol>
                <a:gridCol w="2497931">
                  <a:extLst>
                    <a:ext uri="{9D8B030D-6E8A-4147-A177-3AD203B41FA5}">
                      <a16:colId xmlns:a16="http://schemas.microsoft.com/office/drawing/2014/main" val="115451295"/>
                    </a:ext>
                  </a:extLst>
                </a:gridCol>
                <a:gridCol w="2497931">
                  <a:extLst>
                    <a:ext uri="{9D8B030D-6E8A-4147-A177-3AD203B41FA5}">
                      <a16:colId xmlns:a16="http://schemas.microsoft.com/office/drawing/2014/main" val="2308599678"/>
                    </a:ext>
                  </a:extLst>
                </a:gridCol>
                <a:gridCol w="2497931">
                  <a:extLst>
                    <a:ext uri="{9D8B030D-6E8A-4147-A177-3AD203B41FA5}">
                      <a16:colId xmlns:a16="http://schemas.microsoft.com/office/drawing/2014/main" val="4182724821"/>
                    </a:ext>
                  </a:extLst>
                </a:gridCol>
              </a:tblGrid>
              <a:tr h="523068">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Research </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Methodology</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Purpose</a:t>
                      </a:r>
                    </a:p>
                  </a:txBody>
                  <a:tcPr/>
                </a:tc>
                <a:extLst>
                  <a:ext uri="{0D108BD9-81ED-4DB2-BD59-A6C34878D82A}">
                    <a16:rowId xmlns:a16="http://schemas.microsoft.com/office/drawing/2014/main" val="2790680076"/>
                  </a:ext>
                </a:extLst>
              </a:tr>
              <a:tr h="1408602">
                <a:tc>
                  <a:txBody>
                    <a:bodyPr/>
                    <a:lstStyle/>
                    <a:p>
                      <a:pPr algn="ctr"/>
                      <a:r>
                        <a:rPr lang="en-US" altLang="en-IN" sz="1800" b="0" dirty="0">
                          <a:solidFill>
                            <a:schemeClr val="tx1"/>
                          </a:solidFill>
                          <a:latin typeface="Times New Roman" panose="02020603050405020304" pitchFamily="18" charset="0"/>
                          <a:cs typeface="Times New Roman" panose="02020603050405020304" pitchFamily="18" charset="0"/>
                        </a:rPr>
                        <a:t>     </a:t>
                      </a:r>
                    </a:p>
                    <a:p>
                      <a:pPr algn="ctr"/>
                      <a:r>
                        <a:rPr lang="en-US" altLang="en-IN" sz="1800" b="0" dirty="0">
                          <a:solidFill>
                            <a:schemeClr val="tx1"/>
                          </a:solidFill>
                          <a:latin typeface="Times New Roman" panose="02020603050405020304" pitchFamily="18" charset="0"/>
                          <a:cs typeface="Times New Roman" panose="02020603050405020304" pitchFamily="18" charset="0"/>
                        </a:rPr>
                        <a:t>       Lu C et al. [1]</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Denoising Autoencoder (DAE) and Bidirectional Recurrent Neural Network(RNN)</a:t>
                      </a:r>
                    </a:p>
                  </a:txBody>
                  <a:tcPr/>
                </a:tc>
                <a:tc>
                  <a:txBody>
                    <a:bodyPr/>
                    <a:lstStyle/>
                    <a:p>
                      <a:pPr algn="ctr"/>
                      <a:r>
                        <a:rPr lang="en-US" dirty="0">
                          <a:latin typeface="Times New Roman" panose="02020603050405020304" pitchFamily="18" charset="0"/>
                          <a:cs typeface="Times New Roman" panose="02020603050405020304" pitchFamily="18" charset="0"/>
                        </a:rPr>
                        <a:t>DAE improves feature extraction, RNN predicts risks.</a:t>
                      </a:r>
                    </a:p>
                  </a:txBody>
                  <a:tcPr/>
                </a:tc>
                <a:tc>
                  <a:txBody>
                    <a:bodyPr/>
                    <a:lstStyle/>
                    <a:p>
                      <a:pPr algn="ctr"/>
                      <a:r>
                        <a:rPr lang="en-US" dirty="0">
                          <a:latin typeface="Times New Roman" panose="02020603050405020304" pitchFamily="18" charset="0"/>
                          <a:cs typeface="Times New Roman" panose="02020603050405020304" pitchFamily="18" charset="0"/>
                        </a:rPr>
                        <a:t>Hereditary disease prediction, accuracy improvement.</a:t>
                      </a:r>
                    </a:p>
                  </a:txBody>
                  <a:tcPr/>
                </a:tc>
                <a:extLst>
                  <a:ext uri="{0D108BD9-81ED-4DB2-BD59-A6C34878D82A}">
                    <a16:rowId xmlns:a16="http://schemas.microsoft.com/office/drawing/2014/main" val="3985945953"/>
                  </a:ext>
                </a:extLst>
              </a:tr>
              <a:tr h="74168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Li G et al. </a:t>
                      </a:r>
                      <a:r>
                        <a:rPr lang="en-US" sz="1800" b="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Autoencoder</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 Autoencoders</a:t>
                      </a:r>
                    </a:p>
                  </a:txBody>
                  <a:tcPr/>
                </a:tc>
                <a:tc>
                  <a:txBody>
                    <a:bodyPr/>
                    <a:lstStyle/>
                    <a:p>
                      <a:pPr marL="0" indent="0" algn="ctr">
                        <a:buFont typeface="Arial" panose="020B0604020202020204" pitchFamily="34" charset="0"/>
                        <a:buNone/>
                      </a:pPr>
                      <a:r>
                        <a:rPr lang="en-US" altLang="en-IN" sz="1800" dirty="0">
                          <a:solidFill>
                            <a:schemeClr val="tx1"/>
                          </a:solidFill>
                          <a:latin typeface="Times New Roman" panose="02020603050405020304" pitchFamily="18" charset="0"/>
                          <a:cs typeface="Times New Roman" panose="02020603050405020304" pitchFamily="18" charset="0"/>
                        </a:rPr>
                        <a:t>Learn Significance Features</a:t>
                      </a:r>
                    </a:p>
                  </a:txBody>
                  <a:tcPr/>
                </a:tc>
                <a:extLst>
                  <a:ext uri="{0D108BD9-81ED-4DB2-BD59-A6C34878D82A}">
                    <a16:rowId xmlns:a16="http://schemas.microsoft.com/office/drawing/2014/main" val="2933726289"/>
                  </a:ext>
                </a:extLst>
              </a:tr>
              <a:tr h="124968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Wickrama 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et al. </a:t>
                      </a:r>
                      <a:r>
                        <a:rPr lang="en-US" sz="1800" b="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Incremental Learning and Autoencoder</a:t>
                      </a:r>
                    </a:p>
                  </a:txBody>
                  <a:tcPr/>
                </a:tc>
                <a:tc>
                  <a:txBody>
                    <a:bodyPr/>
                    <a:lstStyle/>
                    <a:p>
                      <a:pPr algn="ctr"/>
                      <a:r>
                        <a:rPr lang="en-US" dirty="0">
                          <a:latin typeface="Times New Roman" panose="02020603050405020304" pitchFamily="18" charset="0"/>
                          <a:cs typeface="Times New Roman" panose="02020603050405020304" pitchFamily="18" charset="0"/>
                        </a:rPr>
                        <a:t>Autoencoders extract, incremental learning updates.</a:t>
                      </a:r>
                    </a:p>
                  </a:txBody>
                  <a:tcPr/>
                </a:tc>
                <a:tc>
                  <a:txBody>
                    <a:bodyPr/>
                    <a:lstStyle/>
                    <a:p>
                      <a:pPr algn="ctr"/>
                      <a:r>
                        <a:rPr lang="en-US" dirty="0">
                          <a:latin typeface="Times New Roman" panose="02020603050405020304" pitchFamily="18" charset="0"/>
                          <a:cs typeface="Times New Roman" panose="02020603050405020304" pitchFamily="18" charset="0"/>
                        </a:rPr>
                        <a:t>Feature extraction, continuous adaptation.</a:t>
                      </a:r>
                    </a:p>
                  </a:txBody>
                  <a:tcPr/>
                </a:tc>
                <a:extLst>
                  <a:ext uri="{0D108BD9-81ED-4DB2-BD59-A6C34878D82A}">
                    <a16:rowId xmlns:a16="http://schemas.microsoft.com/office/drawing/2014/main" val="3149619294"/>
                  </a:ext>
                </a:extLst>
              </a:tr>
              <a:tr h="1270564">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Zhang et al. </a:t>
                      </a:r>
                      <a:r>
                        <a:rPr lang="en-US" sz="1800" b="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buNone/>
                      </a:pPr>
                      <a:r>
                        <a:rPr lang="en-US" sz="1800" dirty="0">
                          <a:solidFill>
                            <a:schemeClr val="tx1"/>
                          </a:solidFill>
                          <a:latin typeface="Times New Roman" panose="02020603050405020304" pitchFamily="18" charset="0"/>
                          <a:cs typeface="Times New Roman" panose="02020603050405020304" pitchFamily="18" charset="0"/>
                        </a:rPr>
                        <a:t>Decentralized Autonomous Organization (DAO) Blockchain Network</a:t>
                      </a:r>
                    </a:p>
                  </a:txBody>
                  <a:tcPr/>
                </a:tc>
                <a:tc>
                  <a:txBody>
                    <a:bodyPr/>
                    <a:lstStyle/>
                    <a:p>
                      <a:pPr algn="ctr">
                        <a:buNone/>
                      </a:pPr>
                      <a:r>
                        <a:rPr lang="en-US" sz="1800" dirty="0">
                          <a:solidFill>
                            <a:schemeClr val="tx1"/>
                          </a:solidFill>
                          <a:latin typeface="Times New Roman" panose="02020603050405020304" pitchFamily="18" charset="0"/>
                          <a:cs typeface="Times New Roman" panose="02020603050405020304" pitchFamily="18" charset="0"/>
                        </a:rPr>
                        <a:t>DAO blockchain ensures fairness</a:t>
                      </a:r>
                    </a:p>
                  </a:txBody>
                  <a:tcPr/>
                </a:tc>
                <a:tc>
                  <a:txBody>
                    <a:bodyPr/>
                    <a:lstStyle/>
                    <a:p>
                      <a:pPr algn="ctr">
                        <a:buNone/>
                      </a:pPr>
                      <a:r>
                        <a:rPr lang="en-US" sz="1800" dirty="0">
                          <a:solidFill>
                            <a:schemeClr val="tx1"/>
                          </a:solidFill>
                          <a:latin typeface="Times New Roman" panose="02020603050405020304" pitchFamily="18" charset="0"/>
                          <a:cs typeface="Times New Roman" panose="02020603050405020304" pitchFamily="18" charset="0"/>
                        </a:rPr>
                        <a:t>To improve the fairness of model-sharing</a:t>
                      </a:r>
                    </a:p>
                  </a:txBody>
                  <a:tcPr/>
                </a:tc>
                <a:extLst>
                  <a:ext uri="{0D108BD9-81ED-4DB2-BD59-A6C34878D82A}">
                    <a16:rowId xmlns:a16="http://schemas.microsoft.com/office/drawing/2014/main" val="343168664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t>6</a:t>
            </a:fld>
            <a:endParaRPr lang="en-US" dirty="0"/>
          </a:p>
        </p:txBody>
      </p:sp>
      <p:graphicFrame>
        <p:nvGraphicFramePr>
          <p:cNvPr id="6" name="Table 5"/>
          <p:cNvGraphicFramePr/>
          <p:nvPr>
            <p:custDataLst>
              <p:tags r:id="rId1"/>
            </p:custDataLst>
            <p:extLst>
              <p:ext uri="{D42A27DB-BD31-4B8C-83A1-F6EECF244321}">
                <p14:modId xmlns:p14="http://schemas.microsoft.com/office/powerpoint/2010/main" val="3850792325"/>
              </p:ext>
            </p:extLst>
          </p:nvPr>
        </p:nvGraphicFramePr>
        <p:xfrm>
          <a:off x="652780" y="335280"/>
          <a:ext cx="11096625" cy="2723404"/>
        </p:xfrm>
        <a:graphic>
          <a:graphicData uri="http://schemas.openxmlformats.org/drawingml/2006/table">
            <a:tbl>
              <a:tblPr firstRow="1" bandRow="1">
                <a:tableStyleId>{5C22544A-7EE6-4342-B048-85BDC9FD1C3A}</a:tableStyleId>
              </a:tblPr>
              <a:tblGrid>
                <a:gridCol w="2764790">
                  <a:extLst>
                    <a:ext uri="{9D8B030D-6E8A-4147-A177-3AD203B41FA5}">
                      <a16:colId xmlns:a16="http://schemas.microsoft.com/office/drawing/2014/main" val="20000"/>
                    </a:ext>
                  </a:extLst>
                </a:gridCol>
                <a:gridCol w="3080385">
                  <a:extLst>
                    <a:ext uri="{9D8B030D-6E8A-4147-A177-3AD203B41FA5}">
                      <a16:colId xmlns:a16="http://schemas.microsoft.com/office/drawing/2014/main" val="20001"/>
                    </a:ext>
                  </a:extLst>
                </a:gridCol>
                <a:gridCol w="2795905">
                  <a:extLst>
                    <a:ext uri="{9D8B030D-6E8A-4147-A177-3AD203B41FA5}">
                      <a16:colId xmlns:a16="http://schemas.microsoft.com/office/drawing/2014/main" val="20002"/>
                    </a:ext>
                  </a:extLst>
                </a:gridCol>
                <a:gridCol w="2455545">
                  <a:extLst>
                    <a:ext uri="{9D8B030D-6E8A-4147-A177-3AD203B41FA5}">
                      <a16:colId xmlns:a16="http://schemas.microsoft.com/office/drawing/2014/main" val="20003"/>
                    </a:ext>
                  </a:extLst>
                </a:gridCol>
              </a:tblGrid>
              <a:tr h="516543">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IN" sz="1800" dirty="0">
                          <a:solidFill>
                            <a:schemeClr val="tx1"/>
                          </a:solidFill>
                          <a:latin typeface="Times New Roman" panose="02020603050405020304" pitchFamily="18" charset="0"/>
                          <a:cs typeface="Times New Roman" panose="02020603050405020304" pitchFamily="18" charset="0"/>
                          <a:sym typeface="+mn-ea"/>
                        </a:rPr>
                        <a:t>Research</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Methodology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 Purpose</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55057">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W. Lopez-Ojeda et al. </a:t>
                      </a:r>
                      <a:r>
                        <a:rPr lang="en-US"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Metaverse Technology in Healthcare</a:t>
                      </a:r>
                    </a:p>
                  </a:txBody>
                  <a:tcPr/>
                </a:tc>
                <a:tc>
                  <a:txBody>
                    <a:bodyPr/>
                    <a:lstStyle/>
                    <a:p>
                      <a:pPr algn="ctr"/>
                      <a:r>
                        <a:rPr lang="en-US" dirty="0">
                          <a:latin typeface="Times New Roman" panose="02020603050405020304" pitchFamily="18" charset="0"/>
                          <a:cs typeface="Times New Roman" panose="02020603050405020304" pitchFamily="18" charset="0"/>
                        </a:rPr>
                        <a:t>Enhancing patient-centered care.</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Improved patient care,</a:t>
                      </a:r>
                    </a:p>
                    <a:p>
                      <a:pPr algn="ctr">
                        <a:buNone/>
                      </a:pPr>
                      <a:r>
                        <a:rPr lang="en-US" dirty="0">
                          <a:solidFill>
                            <a:schemeClr val="tx1"/>
                          </a:solidFill>
                          <a:latin typeface="Times New Roman" panose="02020603050405020304" pitchFamily="18" charset="0"/>
                          <a:cs typeface="Times New Roman" panose="02020603050405020304" pitchFamily="18" charset="0"/>
                        </a:rPr>
                        <a:t>Improving accessibility</a:t>
                      </a:r>
                    </a:p>
                  </a:txBody>
                  <a:tcPr/>
                </a:tc>
                <a:extLst>
                  <a:ext uri="{0D108BD9-81ED-4DB2-BD59-A6C34878D82A}">
                    <a16:rowId xmlns:a16="http://schemas.microsoft.com/office/drawing/2014/main" val="10002"/>
                  </a:ext>
                </a:extLst>
              </a:tr>
              <a:tr h="1351804">
                <a:tc>
                  <a:txBody>
                    <a:bodyPr/>
                    <a:lstStyle/>
                    <a:p>
                      <a:pPr algn="ctr">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Ali et al. </a:t>
                      </a:r>
                      <a:r>
                        <a:rPr lang="en-US"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Metaverse Environments with Blockchain Technology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Secure patient-provider communication.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Strengthening healthcare data privacy.</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6283"/>
            <a:ext cx="10058400" cy="1450757"/>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
        <p:nvSpPr>
          <p:cNvPr id="5" name="Rectangle 2">
            <a:extLst>
              <a:ext uri="{FF2B5EF4-FFF2-40B4-BE49-F238E27FC236}">
                <a16:creationId xmlns:a16="http://schemas.microsoft.com/office/drawing/2014/main" id="{920E2FEB-32AE-768C-91B7-A2218111C19D}"/>
              </a:ext>
            </a:extLst>
          </p:cNvPr>
          <p:cNvSpPr>
            <a:spLocks noGrp="1" noChangeArrowheads="1"/>
          </p:cNvSpPr>
          <p:nvPr>
            <p:ph idx="1"/>
          </p:nvPr>
        </p:nvSpPr>
        <p:spPr bwMode="auto">
          <a:xfrm>
            <a:off x="1097280" y="1766088"/>
            <a:ext cx="10115203"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None/>
            </a:pPr>
            <a:r>
              <a:rPr lang="en-US" sz="2400" dirty="0">
                <a:latin typeface="Times New Roman" panose="02020603050405020304" pitchFamily="18" charset="0"/>
                <a:cs typeface="Times New Roman" panose="02020603050405020304" pitchFamily="18" charset="0"/>
              </a:rPr>
              <a:t>The main goal of integrating the metaverse into healthcare is to improve patient care, medical training, and accessibility using VR, AR, AI, and blockchain. Key objectives include enhancing patient experiences through virtual consultations, advancing medical training with realistic simulations, increasing healthcare accessibility remotely, ensuring data security with blockchain, and promoting collaboration among healthcare providers to improve outcomes.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Methodology</a:t>
            </a:r>
          </a:p>
        </p:txBody>
      </p:sp>
      <p:sp>
        <p:nvSpPr>
          <p:cNvPr id="5" name="Slide Number Placeholder 4"/>
          <p:cNvSpPr>
            <a:spLocks noGrp="1"/>
          </p:cNvSpPr>
          <p:nvPr>
            <p:ph type="sldNum" sz="quarter" idx="12"/>
          </p:nvPr>
        </p:nvSpPr>
        <p:spPr>
          <a:xfrm>
            <a:off x="9900458" y="6459785"/>
            <a:ext cx="1312025" cy="365125"/>
          </a:xfrm>
        </p:spPr>
        <p:txBody>
          <a:bodyPr/>
          <a:lstStyle/>
          <a:p>
            <a:fld id="{D57F1E4F-1CFF-5643-939E-217C01CDF565}" type="slidenum">
              <a:rPr lang="en-US" smtClean="0"/>
              <a:pPr/>
              <a:t>8</a:t>
            </a:fld>
            <a:endParaRPr lang="en-US" dirty="0"/>
          </a:p>
        </p:txBody>
      </p:sp>
      <p:sp>
        <p:nvSpPr>
          <p:cNvPr id="6" name="Text Box 5"/>
          <p:cNvSpPr txBox="1"/>
          <p:nvPr/>
        </p:nvSpPr>
        <p:spPr>
          <a:xfrm>
            <a:off x="1183005" y="1758950"/>
            <a:ext cx="9973310" cy="4548188"/>
          </a:xfrm>
          <a:prstGeom prst="rect">
            <a:avLst/>
          </a:prstGeom>
          <a:noFill/>
        </p:spPr>
        <p:txBody>
          <a:bodyPr wrap="square" rtlCol="0">
            <a:no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metaverse in healthcare uses advanced technologies like VR, AR, AI, blockchain, and IoT to create interactive and secure healthcare experiences.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Here are some key aspects:</a:t>
            </a: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Virtual Environments</a:t>
            </a:r>
            <a:r>
              <a:rPr lang="en-US" sz="2400" dirty="0">
                <a:latin typeface="Times New Roman" panose="02020603050405020304" pitchFamily="18" charset="0"/>
                <a:cs typeface="Times New Roman" panose="02020603050405020304" pitchFamily="18" charset="0"/>
              </a:rPr>
              <a:t>: Online spaces for healthcare interactions.</a:t>
            </a: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Intelligent Systems</a:t>
            </a:r>
            <a:r>
              <a:rPr lang="en-US" sz="2400" dirty="0">
                <a:latin typeface="Times New Roman" panose="02020603050405020304" pitchFamily="18" charset="0"/>
                <a:cs typeface="Times New Roman" panose="02020603050405020304" pitchFamily="18" charset="0"/>
              </a:rPr>
              <a:t>: Smart technologies that assist in decision-making.</a:t>
            </a: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Real-Time Data Collection</a:t>
            </a:r>
            <a:r>
              <a:rPr lang="en-US" sz="2400" dirty="0">
                <a:latin typeface="Times New Roman" panose="02020603050405020304" pitchFamily="18" charset="0"/>
                <a:cs typeface="Times New Roman" panose="02020603050405020304" pitchFamily="18" charset="0"/>
              </a:rPr>
              <a:t>: Gathering data instantly for better care.</a:t>
            </a: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Patient-Centered Care</a:t>
            </a:r>
            <a:r>
              <a:rPr lang="en-US" sz="2400" dirty="0">
                <a:latin typeface="Times New Roman" panose="02020603050405020304" pitchFamily="18" charset="0"/>
                <a:cs typeface="Times New Roman" panose="02020603050405020304" pitchFamily="18" charset="0"/>
              </a:rPr>
              <a:t>: Focusing on the patient's needs.</a:t>
            </a: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Data Security</a:t>
            </a:r>
            <a:r>
              <a:rPr lang="en-US" sz="2400" dirty="0">
                <a:latin typeface="Times New Roman" panose="02020603050405020304" pitchFamily="18" charset="0"/>
                <a:cs typeface="Times New Roman" panose="02020603050405020304" pitchFamily="18" charset="0"/>
              </a:rPr>
              <a:t>: Keeping healthcare data safe.</a:t>
            </a: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Telemedicine and Remote Procedures</a:t>
            </a:r>
            <a:r>
              <a:rPr lang="en-US" sz="2400" dirty="0">
                <a:latin typeface="Times New Roman" panose="02020603050405020304" pitchFamily="18" charset="0"/>
                <a:cs typeface="Times New Roman" panose="02020603050405020304" pitchFamily="18" charset="0"/>
              </a:rPr>
              <a:t>: Remote consultations and treatments.</a:t>
            </a:r>
          </a:p>
          <a:p>
            <a:pPr marL="800100" lvl="1"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Medical Training</a:t>
            </a:r>
            <a:r>
              <a:rPr lang="en-US" sz="2400" dirty="0">
                <a:latin typeface="Times New Roman" panose="02020603050405020304" pitchFamily="18" charset="0"/>
                <a:cs typeface="Times New Roman" panose="02020603050405020304" pitchFamily="18" charset="0"/>
              </a:rPr>
              <a:t>: Virtual training for healthcare professionals.</a:t>
            </a:r>
          </a:p>
        </p:txBody>
      </p:sp>
      <p:sp>
        <p:nvSpPr>
          <p:cNvPr id="3" name="Text Box 2"/>
          <p:cNvSpPr txBox="1"/>
          <p:nvPr/>
        </p:nvSpPr>
        <p:spPr>
          <a:xfrm>
            <a:off x="4466590" y="-56515"/>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D7F5F70E-0121-43B4-BA93-AF3D3C3EFCDA}"/>
              </a:ext>
            </a:extLst>
          </p:cNvPr>
          <p:cNvSpPr txBox="1"/>
          <p:nvPr/>
        </p:nvSpPr>
        <p:spPr>
          <a:xfrm>
            <a:off x="1066800" y="797351"/>
            <a:ext cx="10058400" cy="6119945"/>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Here are some potential names for models using the metaverse into healthcare:</a:t>
            </a:r>
          </a:p>
          <a:p>
            <a:pPr marL="800100" lvl="1"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Metaverse Health Connection Model</a:t>
            </a:r>
          </a:p>
          <a:p>
            <a:pPr marL="800100" lvl="1"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Virtual Care System Model</a:t>
            </a:r>
          </a:p>
          <a:p>
            <a:pPr marL="800100" lvl="1"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Immersive Healthcare Plan</a:t>
            </a:r>
          </a:p>
          <a:p>
            <a:pPr marL="800100" lvl="1"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Augmented Medical Interface Model</a:t>
            </a:r>
          </a:p>
          <a:p>
            <a:pPr marL="800100" lvl="1"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Digital Health Unity Model</a:t>
            </a:r>
          </a:p>
          <a:p>
            <a:pPr marL="800100" lvl="1"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Metaverse Medical Integration Model</a:t>
            </a:r>
          </a:p>
          <a:p>
            <a:pPr marL="800100" lvl="1"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Virtual Health Innovation Plan</a:t>
            </a:r>
          </a:p>
          <a:p>
            <a:pPr marL="800100" lvl="1"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Interactive Health Metaverse Model</a:t>
            </a:r>
          </a:p>
          <a:p>
            <a:pPr marL="800100" lvl="1" indent="-342900" algn="just" eaLnBrk="0" fontAlgn="base" hangingPunct="0">
              <a:lnSpc>
                <a:spcPct val="150000"/>
              </a:lnSpc>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871D34B-BB51-BB5E-F02F-AE400A3BEF46}"/>
              </a:ext>
            </a:extLst>
          </p:cNvPr>
          <p:cNvSpPr>
            <a:spLocks noGrp="1"/>
          </p:cNvSpPr>
          <p:nvPr>
            <p:ph type="sldNum" sz="quarter" idx="12"/>
          </p:nvPr>
        </p:nvSpPr>
        <p:spPr/>
        <p:txBody>
          <a:bodyPr/>
          <a:lstStyle/>
          <a:p>
            <a:fld id="{D57F1E4F-1CFF-5643-939E-217C01CDF565}"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3*310"/>
  <p:tag name="TABLE_ENDDRAG_RECT" val="51*115*873*31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821</TotalTime>
  <Words>1342</Words>
  <Application>Microsoft Office PowerPoint</Application>
  <PresentationFormat>Widescreen</PresentationFormat>
  <Paragraphs>176</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Retrospect</vt:lpstr>
      <vt:lpstr>Metaverse in Healthcare</vt:lpstr>
      <vt:lpstr>Content</vt:lpstr>
      <vt:lpstr>Abstract</vt:lpstr>
      <vt:lpstr>Introduction</vt:lpstr>
      <vt:lpstr>Literature Review</vt:lpstr>
      <vt:lpstr>PowerPoint Presentation</vt:lpstr>
      <vt:lpstr>Objective</vt:lpstr>
      <vt:lpstr>Methodology</vt:lpstr>
      <vt:lpstr>Models</vt:lpstr>
      <vt:lpstr>Models </vt:lpstr>
      <vt:lpstr>Models</vt:lpstr>
      <vt:lpstr>Models </vt:lpstr>
      <vt:lpstr>Models</vt:lpstr>
      <vt:lpstr>Models </vt:lpstr>
      <vt:lpstr>Models</vt:lpstr>
      <vt:lpstr>Discussions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Project/Thesis Title</dc:title>
  <dc:creator>Amitava Choudhury</dc:creator>
  <cp:lastModifiedBy>Dev Jethva</cp:lastModifiedBy>
  <cp:revision>266</cp:revision>
  <dcterms:created xsi:type="dcterms:W3CDTF">2022-09-23T12:37:00Z</dcterms:created>
  <dcterms:modified xsi:type="dcterms:W3CDTF">2024-11-26T18:28:45Z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6C50C039D54144C0BDE7E87C324A354D_12</vt:lpwstr>
  </property>
  <property fmtid="{D5CDD505-2E9C-101B-9397-08002B2CF9AE}" pid="3" name="KSOProductBuildVer">
    <vt:lpwstr>1033-12.2.0.18165</vt:lpwstr>
  </property>
</Properties>
</file>