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57" r:id="rId3"/>
    <p:sldId id="307" r:id="rId4"/>
    <p:sldId id="258" r:id="rId5"/>
    <p:sldId id="260" r:id="rId6"/>
    <p:sldId id="327" r:id="rId7"/>
    <p:sldId id="278" r:id="rId8"/>
    <p:sldId id="281" r:id="rId9"/>
    <p:sldId id="328" r:id="rId10"/>
    <p:sldId id="329" r:id="rId11"/>
    <p:sldId id="330" r:id="rId12"/>
    <p:sldId id="331" r:id="rId13"/>
    <p:sldId id="332" r:id="rId14"/>
    <p:sldId id="333" r:id="rId15"/>
    <p:sldId id="334" r:id="rId16"/>
    <p:sldId id="263" r:id="rId17"/>
    <p:sldId id="264" r:id="rId18"/>
    <p:sldId id="335" r:id="rId19"/>
    <p:sldId id="265" r:id="rId20"/>
    <p:sldId id="325"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12-12-2024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8C53D-0397-42C9-A2C4-8D5F960D53C0}" type="datetime1">
              <a:rPr lang="en-US" smtClean="0"/>
              <a:t>12/12/2024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35794-F2BA-450B-8061-BD3242FEAD7D}" type="datetime1">
              <a:rPr lang="en-US" smtClean="0"/>
              <a:t>12/12/2024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E4160-2BFE-4558-B870-00510EECAC11}" type="datetime1">
              <a:rPr lang="en-US" smtClean="0"/>
              <a:t>12/12/2024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3F0BD-090A-400A-A474-BF306731B21A}" type="datetime1">
              <a:rPr lang="en-US" smtClean="0"/>
              <a:t>12/12/2024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81C79-DFF7-4630-8059-F67E2379C76A}" type="datetime1">
              <a:rPr lang="en-US" smtClean="0"/>
              <a:t>12/12/2024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D2B0C-FFE4-4540-8465-57912EA6DB1D}" type="datetime1">
              <a:rPr lang="en-US" smtClean="0"/>
              <a:t>12/12/2024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C5B83-2BE4-4DCB-AEF8-C8C177588A20}" type="datetime1">
              <a:rPr lang="en-US" smtClean="0"/>
              <a:t>12/12/2024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B0CEA-0F33-465F-8B25-237B67DF228C}" type="datetime1">
              <a:rPr lang="en-US" smtClean="0"/>
              <a:t>12/12/2024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43E64A-4301-4687-ACC5-CABE28C45753}" type="datetime1">
              <a:rPr lang="en-US" smtClean="0"/>
              <a:t>12/12/2024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74147F-5A53-4BF4-BFC1-1BEE170AF421}" type="datetime1">
              <a:rPr lang="en-US" smtClean="0"/>
              <a:t>12/12/2024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CC151-F0B1-4A76-B5CF-291643C5CC69}" type="datetime1">
              <a:rPr lang="en-US" smtClean="0"/>
              <a:t>12/12/2024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F3C914-FE37-4F1C-93F3-62FB9E40AA94}" type="datetime1">
              <a:rPr lang="en-US" smtClean="0"/>
              <a:t>12/12/2024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presentation-12/12/2024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7FD6D-D66B-CA10-41BE-E6FE6F925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36BBD-6966-82F9-082E-2CE8FA949713}"/>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 </a:t>
            </a:r>
            <a:endParaRPr lang="en-US" sz="3600" dirty="0">
              <a:solidFill>
                <a:schemeClr val="tx1"/>
              </a:solidFill>
            </a:endParaRPr>
          </a:p>
        </p:txBody>
      </p:sp>
      <p:sp>
        <p:nvSpPr>
          <p:cNvPr id="4" name="TextBox 3">
            <a:extLst>
              <a:ext uri="{FF2B5EF4-FFF2-40B4-BE49-F238E27FC236}">
                <a16:creationId xmlns:a16="http://schemas.microsoft.com/office/drawing/2014/main" id="{BDE1AFB9-5D3F-2D16-E598-5D66DF1043A3}"/>
              </a:ext>
            </a:extLst>
          </p:cNvPr>
          <p:cNvSpPr txBox="1"/>
          <p:nvPr/>
        </p:nvSpPr>
        <p:spPr>
          <a:xfrm>
            <a:off x="1066800" y="959911"/>
            <a:ext cx="10058400" cy="57996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1</a:t>
            </a:r>
            <a:r>
              <a:rPr kumimoji="0" lang="en-US" altLang="en-US" sz="2400" b="1" i="0" u="none" strike="noStrike" cap="none" normalizeH="0" baseline="30000" dirty="0">
                <a:ln>
                  <a:noFill/>
                </a:ln>
                <a:effectLst/>
                <a:latin typeface="Times New Roman" panose="02020603050405020304" pitchFamily="18" charset="0"/>
                <a:cs typeface="Times New Roman" panose="02020603050405020304" pitchFamily="18" charset="0"/>
              </a:rPr>
              <a:t>st</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odel: Me</a:t>
            </a:r>
            <a:r>
              <a:rPr lang="en-US" sz="2400" b="1" dirty="0">
                <a:latin typeface="Times New Roman" panose="02020603050405020304" pitchFamily="18" charset="0"/>
                <a:cs typeface="Times New Roman" panose="02020603050405020304" pitchFamily="18" charset="0"/>
              </a:rPr>
              <a:t>taverse health connection model:</a:t>
            </a:r>
          </a:p>
        </p:txBody>
      </p:sp>
      <p:sp>
        <p:nvSpPr>
          <p:cNvPr id="5" name="Slide Number Placeholder 4">
            <a:extLst>
              <a:ext uri="{FF2B5EF4-FFF2-40B4-BE49-F238E27FC236}">
                <a16:creationId xmlns:a16="http://schemas.microsoft.com/office/drawing/2014/main" id="{8A211CB5-64A8-4335-6563-FA58B50AC8D9}"/>
              </a:ext>
            </a:extLst>
          </p:cNvPr>
          <p:cNvSpPr>
            <a:spLocks noGrp="1"/>
          </p:cNvSpPr>
          <p:nvPr>
            <p:ph type="sldNum" sz="quarter" idx="12"/>
          </p:nvPr>
        </p:nvSpPr>
        <p:spPr/>
        <p:txBody>
          <a:bodyPr/>
          <a:lstStyle/>
          <a:p>
            <a:fld id="{D57F1E4F-1CFF-5643-939E-217C01CDF565}" type="slidenum">
              <a:rPr lang="en-US" smtClean="0"/>
              <a:t>10</a:t>
            </a:fld>
            <a:endParaRPr lang="en-US" dirty="0"/>
          </a:p>
        </p:txBody>
      </p:sp>
      <p:sp>
        <p:nvSpPr>
          <p:cNvPr id="7" name="TextBox 6">
            <a:extLst>
              <a:ext uri="{FF2B5EF4-FFF2-40B4-BE49-F238E27FC236}">
                <a16:creationId xmlns:a16="http://schemas.microsoft.com/office/drawing/2014/main" id="{8FF2FFF2-9ED4-6FB2-112C-7388DECD2B39}"/>
              </a:ext>
            </a:extLst>
          </p:cNvPr>
          <p:cNvSpPr txBox="1"/>
          <p:nvPr/>
        </p:nvSpPr>
        <p:spPr>
          <a:xfrm>
            <a:off x="1442720" y="1670883"/>
            <a:ext cx="9682478" cy="1200329"/>
          </a:xfrm>
          <a:prstGeom prst="rect">
            <a:avLst/>
          </a:prstGeom>
          <a:noFill/>
        </p:spPr>
        <p:txBody>
          <a:bodyPr wrap="square">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Uses </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virtual reality</a:t>
            </a:r>
            <a:r>
              <a:rPr kumimoji="0" lang="en-US" altLang="en-US" sz="24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 and </a:t>
            </a:r>
            <a:r>
              <a:rPr lang="en-US" altLang="en-US" sz="2400" dirty="0">
                <a:latin typeface="Times New Roman" panose="02020603050405020304" pitchFamily="18" charset="0"/>
                <a:ea typeface="Tahoma" panose="020B0604030504040204" pitchFamily="34" charset="0"/>
                <a:cs typeface="Times New Roman" panose="02020603050405020304" pitchFamily="18" charset="0"/>
              </a:rPr>
              <a:t>augmented reality</a:t>
            </a:r>
            <a:endParaRPr kumimoji="0" lang="en-US" altLang="en-US" sz="24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ea typeface="Tahoma" panose="020B0604030504040204" pitchFamily="34" charset="0"/>
                <a:cs typeface="Times New Roman" panose="02020603050405020304" pitchFamily="18" charset="0"/>
              </a:rPr>
              <a:t>Improve access</a:t>
            </a: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ea typeface="Tahoma" panose="020B0604030504040204" pitchFamily="34" charset="0"/>
                <a:cs typeface="Times New Roman" panose="02020603050405020304" pitchFamily="18" charset="0"/>
              </a:rPr>
              <a:t>Enhance communication patients and doctors</a:t>
            </a:r>
          </a:p>
        </p:txBody>
      </p:sp>
      <p:sp>
        <p:nvSpPr>
          <p:cNvPr id="9" name="TextBox 8">
            <a:extLst>
              <a:ext uri="{FF2B5EF4-FFF2-40B4-BE49-F238E27FC236}">
                <a16:creationId xmlns:a16="http://schemas.microsoft.com/office/drawing/2014/main" id="{4E7C36B7-EF29-F8CC-BDCA-7DD60C3A6956}"/>
              </a:ext>
            </a:extLst>
          </p:cNvPr>
          <p:cNvSpPr txBox="1"/>
          <p:nvPr/>
        </p:nvSpPr>
        <p:spPr>
          <a:xfrm>
            <a:off x="1066799" y="2875878"/>
            <a:ext cx="10058399" cy="2878480"/>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Steps to improves model:</a:t>
            </a:r>
          </a:p>
          <a:p>
            <a:pPr marL="800100" lvl="1" indent="-342900" algn="just">
              <a:lnSpc>
                <a:spcPct val="150000"/>
              </a:lnSpc>
              <a:spcAft>
                <a:spcPts val="800"/>
              </a:spcAft>
              <a:buFont typeface="Wingdings" panose="05000000000000000000" pitchFamily="2" charset="2"/>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Virtual healthcare spaces: Simulate environments for medical settings.</a:t>
            </a:r>
          </a:p>
          <a:p>
            <a:pPr marL="800100" lvl="1" indent="-342900" algn="just">
              <a:lnSpc>
                <a:spcPct val="150000"/>
              </a:lnSpc>
              <a:spcAft>
                <a:spcPts val="800"/>
              </a:spcAft>
              <a:buFont typeface="Wingdings" panose="05000000000000000000" pitchFamily="2" charset="2"/>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Patients and providers connect through immersive platforms for consultations and treatments.</a:t>
            </a:r>
          </a:p>
          <a:p>
            <a:pPr marL="800100" lvl="1" indent="-342900" algn="just">
              <a:lnSpc>
                <a:spcPct val="150000"/>
              </a:lnSpc>
              <a:spcAft>
                <a:spcPts val="800"/>
              </a:spcAft>
              <a:buFont typeface="Wingdings" panose="05000000000000000000" pitchFamily="2" charset="2"/>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Real-time interactions allow for accurate diagnostics and patient care.</a:t>
            </a:r>
          </a:p>
        </p:txBody>
      </p:sp>
    </p:spTree>
    <p:extLst>
      <p:ext uri="{BB962C8B-B14F-4D97-AF65-F5344CB8AC3E}">
        <p14:creationId xmlns:p14="http://schemas.microsoft.com/office/powerpoint/2010/main" val="155356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DA6B7-B2A8-AA5A-1D84-030F6D576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7353A-977C-B011-3B61-F1FA1743803A}"/>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11147C2D-E101-567D-5240-5080D274241D}"/>
              </a:ext>
            </a:extLst>
          </p:cNvPr>
          <p:cNvSpPr txBox="1"/>
          <p:nvPr/>
        </p:nvSpPr>
        <p:spPr>
          <a:xfrm>
            <a:off x="1066800" y="949751"/>
            <a:ext cx="10058400"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Benefit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Enhanced patient </a:t>
            </a:r>
            <a:r>
              <a:rPr lang="en-US" altLang="en-US" sz="2400" dirty="0">
                <a:latin typeface="Times New Roman" panose="02020603050405020304" pitchFamily="18" charset="0"/>
                <a:cs typeface="Times New Roman" panose="02020603050405020304" pitchFamily="18" charset="0"/>
              </a:rPr>
              <a:t>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ngagement</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Efficient use of resources </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Improved access to healthcare</a:t>
            </a:r>
          </a:p>
        </p:txBody>
      </p:sp>
      <p:sp>
        <p:nvSpPr>
          <p:cNvPr id="5" name="Slide Number Placeholder 4">
            <a:extLst>
              <a:ext uri="{FF2B5EF4-FFF2-40B4-BE49-F238E27FC236}">
                <a16:creationId xmlns:a16="http://schemas.microsoft.com/office/drawing/2014/main" id="{64820556-EF8C-0724-8E2C-E3ECEF4C4311}"/>
              </a:ext>
            </a:extLst>
          </p:cNvPr>
          <p:cNvSpPr>
            <a:spLocks noGrp="1"/>
          </p:cNvSpPr>
          <p:nvPr>
            <p:ph type="sldNum" sz="quarter" idx="12"/>
          </p:nvPr>
        </p:nvSpPr>
        <p:spPr/>
        <p:txBody>
          <a:bodyPr/>
          <a:lstStyle/>
          <a:p>
            <a:fld id="{D57F1E4F-1CFF-5643-939E-217C01CDF565}" type="slidenum">
              <a:rPr lang="en-US" smtClean="0"/>
              <a:t>11</a:t>
            </a:fld>
            <a:endParaRPr lang="en-US" dirty="0"/>
          </a:p>
        </p:txBody>
      </p:sp>
      <p:sp>
        <p:nvSpPr>
          <p:cNvPr id="6" name="TextBox 5">
            <a:extLst>
              <a:ext uri="{FF2B5EF4-FFF2-40B4-BE49-F238E27FC236}">
                <a16:creationId xmlns:a16="http://schemas.microsoft.com/office/drawing/2014/main" id="{72DE9BE2-5344-736A-B45C-0329771367B7}"/>
              </a:ext>
            </a:extLst>
          </p:cNvPr>
          <p:cNvSpPr txBox="1"/>
          <p:nvPr/>
        </p:nvSpPr>
        <p:spPr>
          <a:xfrm>
            <a:off x="1066800" y="3383067"/>
            <a:ext cx="10058400" cy="2308324"/>
          </a:xfrm>
          <a:prstGeom prst="rect">
            <a:avLst/>
          </a:prstGeom>
          <a:noFill/>
        </p:spPr>
        <p:txBody>
          <a:bodyPr wrap="square">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Challenges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Technological barriers</a:t>
            </a:r>
          </a:p>
          <a:p>
            <a:pPr marL="1257300" lvl="2" indent="-342900" algn="just" eaLnBrk="0" fontAlgn="base" hangingPunct="0">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Ex: </a:t>
            </a:r>
            <a:r>
              <a:rPr lang="en-US" sz="2400" dirty="0">
                <a:latin typeface="Times New Roman" panose="02020603050405020304" pitchFamily="18" charset="0"/>
                <a:cs typeface="Times New Roman" panose="02020603050405020304" pitchFamily="18" charset="0"/>
              </a:rPr>
              <a:t>Limited access to high-speed internet for remote areas.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lvl="1" indent="-342900" algn="just" eaLnBrk="0" fontAlgn="base" hangingPunct="0">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Data privacy and security</a:t>
            </a:r>
          </a:p>
          <a:p>
            <a:pPr marL="1257300" lvl="2" indent="-342900" algn="just" eaLnBrk="0" fontAlgn="base" hangingPunct="0">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Ex: </a:t>
            </a:r>
            <a:r>
              <a:rPr lang="en-US" sz="2400" dirty="0">
                <a:latin typeface="Times New Roman" panose="02020603050405020304" pitchFamily="18" charset="0"/>
                <a:cs typeface="Times New Roman" panose="02020603050405020304" pitchFamily="18" charset="0"/>
              </a:rPr>
              <a:t>Ensuring patient data protection in virtual environments using encryption and blockchain.</a:t>
            </a:r>
            <a:r>
              <a:rPr lang="en-US" altLang="en-US" sz="2400" dirty="0">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34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CAE20-9946-2729-2D01-A84353CE6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527BA-E50A-69D4-DA2A-9235E2B162DE}"/>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 </a:t>
            </a:r>
            <a:endParaRPr lang="en-US" sz="3600" dirty="0">
              <a:solidFill>
                <a:schemeClr val="tx1"/>
              </a:solidFill>
            </a:endParaRPr>
          </a:p>
        </p:txBody>
      </p:sp>
      <p:sp>
        <p:nvSpPr>
          <p:cNvPr id="4" name="TextBox 3">
            <a:extLst>
              <a:ext uri="{FF2B5EF4-FFF2-40B4-BE49-F238E27FC236}">
                <a16:creationId xmlns:a16="http://schemas.microsoft.com/office/drawing/2014/main" id="{25B6D55E-929F-5E67-16FA-503B28170E4D}"/>
              </a:ext>
            </a:extLst>
          </p:cNvPr>
          <p:cNvSpPr txBox="1"/>
          <p:nvPr/>
        </p:nvSpPr>
        <p:spPr>
          <a:xfrm>
            <a:off x="1066800" y="827831"/>
            <a:ext cx="10058400" cy="57996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400" b="1" dirty="0">
                <a:latin typeface="Times New Roman" panose="02020603050405020304" pitchFamily="18" charset="0"/>
                <a:cs typeface="Times New Roman" panose="02020603050405020304" pitchFamily="18" charset="0"/>
              </a:rPr>
              <a:t>2</a:t>
            </a:r>
            <a:r>
              <a:rPr lang="en-US" altLang="en-US" sz="2400" b="1" baseline="30000" dirty="0">
                <a:latin typeface="Times New Roman" panose="02020603050405020304" pitchFamily="18" charset="0"/>
                <a:cs typeface="Times New Roman" panose="02020603050405020304" pitchFamily="18" charset="0"/>
              </a:rPr>
              <a:t>nd</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odel: Virtual care system</a:t>
            </a:r>
            <a:r>
              <a:rPr lang="en-US" sz="2400" b="1" dirty="0">
                <a:latin typeface="Times New Roman" panose="02020603050405020304" pitchFamily="18" charset="0"/>
                <a:cs typeface="Times New Roman" panose="02020603050405020304" pitchFamily="18" charset="0"/>
              </a:rPr>
              <a:t> model:</a:t>
            </a:r>
          </a:p>
        </p:txBody>
      </p:sp>
      <p:sp>
        <p:nvSpPr>
          <p:cNvPr id="5" name="Slide Number Placeholder 4">
            <a:extLst>
              <a:ext uri="{FF2B5EF4-FFF2-40B4-BE49-F238E27FC236}">
                <a16:creationId xmlns:a16="http://schemas.microsoft.com/office/drawing/2014/main" id="{F2A3671B-98C3-37FD-5CF6-6D9231E70E8D}"/>
              </a:ext>
            </a:extLst>
          </p:cNvPr>
          <p:cNvSpPr>
            <a:spLocks noGrp="1"/>
          </p:cNvSpPr>
          <p:nvPr>
            <p:ph type="sldNum" sz="quarter" idx="12"/>
          </p:nvPr>
        </p:nvSpPr>
        <p:spPr/>
        <p:txBody>
          <a:bodyPr/>
          <a:lstStyle/>
          <a:p>
            <a:fld id="{D57F1E4F-1CFF-5643-939E-217C01CDF565}" type="slidenum">
              <a:rPr lang="en-US" smtClean="0"/>
              <a:t>12</a:t>
            </a:fld>
            <a:endParaRPr lang="en-US" dirty="0"/>
          </a:p>
        </p:txBody>
      </p:sp>
      <p:sp>
        <p:nvSpPr>
          <p:cNvPr id="7" name="TextBox 6">
            <a:extLst>
              <a:ext uri="{FF2B5EF4-FFF2-40B4-BE49-F238E27FC236}">
                <a16:creationId xmlns:a16="http://schemas.microsoft.com/office/drawing/2014/main" id="{9234B737-B679-13CE-64EB-E5CA79BBB5D4}"/>
              </a:ext>
            </a:extLst>
          </p:cNvPr>
          <p:cNvSpPr txBox="1"/>
          <p:nvPr/>
        </p:nvSpPr>
        <p:spPr>
          <a:xfrm>
            <a:off x="1442720" y="1366083"/>
            <a:ext cx="9682478" cy="2123658"/>
          </a:xfrm>
          <a:prstGeom prst="rect">
            <a:avLst/>
          </a:prstGeom>
          <a:noFill/>
        </p:spPr>
        <p:txBody>
          <a:bodyPr wrap="square">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Remote healthcare</a:t>
            </a:r>
          </a:p>
          <a:p>
            <a:pPr marL="800100" lvl="1" indent="-342900" algn="just" defTabSz="914400" eaLnBrk="0" fontAlgn="base" hangingPunct="0">
              <a:spcBef>
                <a:spcPct val="0"/>
              </a:spcBef>
              <a:spcAft>
                <a:spcPct val="0"/>
              </a:spcAft>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Ex: </a:t>
            </a:r>
            <a:r>
              <a:rPr lang="en-US" sz="2200" dirty="0">
                <a:latin typeface="Times New Roman" panose="02020603050405020304" pitchFamily="18" charset="0"/>
                <a:cs typeface="Times New Roman" panose="02020603050405020304" pitchFamily="18" charset="0"/>
              </a:rPr>
              <a:t>Patients receive health check-ups via telemedicine apps.</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lang="en-US" sz="2200" dirty="0">
                <a:latin typeface="Times New Roman" panose="02020603050405020304" pitchFamily="18" charset="0"/>
                <a:cs typeface="Times New Roman" panose="02020603050405020304" pitchFamily="18" charset="0"/>
              </a:rPr>
              <a:t>Used advanced technologies</a:t>
            </a:r>
          </a:p>
          <a:p>
            <a:pPr marL="800100" lvl="1" indent="-342900" algn="just" defTabSz="914400" eaLnBrk="0" fontAlgn="base" hangingPunct="0">
              <a:spcBef>
                <a:spcPct val="0"/>
              </a:spcBef>
              <a:spcAft>
                <a:spcPct val="0"/>
              </a:spcAf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Ex: AI-driven tools analyze patient data for diagnosis.</a:t>
            </a: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lang="en-US" sz="2200" dirty="0">
                <a:latin typeface="Times New Roman" panose="02020603050405020304" pitchFamily="18" charset="0"/>
                <a:cs typeface="Times New Roman" panose="02020603050405020304" pitchFamily="18" charset="0"/>
              </a:rPr>
              <a:t>Virtual consultations</a:t>
            </a:r>
          </a:p>
          <a:p>
            <a:pPr marL="800100" lvl="1" indent="-342900" algn="just" defTabSz="914400" eaLnBrk="0" fontAlgn="base" hangingPunct="0">
              <a:spcBef>
                <a:spcPct val="0"/>
              </a:spcBef>
              <a:spcAft>
                <a:spcPct val="0"/>
              </a:spcAf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Ex: Doctors conduct video calls for routine consultations.</a:t>
            </a:r>
          </a:p>
        </p:txBody>
      </p:sp>
      <p:sp>
        <p:nvSpPr>
          <p:cNvPr id="9" name="TextBox 8">
            <a:extLst>
              <a:ext uri="{FF2B5EF4-FFF2-40B4-BE49-F238E27FC236}">
                <a16:creationId xmlns:a16="http://schemas.microsoft.com/office/drawing/2014/main" id="{70C35650-B2D4-6590-7114-0A2295B5E414}"/>
              </a:ext>
            </a:extLst>
          </p:cNvPr>
          <p:cNvSpPr txBox="1"/>
          <p:nvPr/>
        </p:nvSpPr>
        <p:spPr>
          <a:xfrm>
            <a:off x="1066799" y="3495638"/>
            <a:ext cx="10058399" cy="2431435"/>
          </a:xfrm>
          <a:prstGeom prst="rect">
            <a:avLst/>
          </a:prstGeom>
          <a:noFill/>
        </p:spPr>
        <p:txBody>
          <a:bodyPr wrap="square">
            <a:spAutoFit/>
          </a:bodyPr>
          <a:lstStyle/>
          <a:p>
            <a:pPr marL="342900" indent="-342900" algn="just">
              <a:spcAft>
                <a:spcPts val="800"/>
              </a:spcAft>
              <a:buFont typeface="Wingdings" panose="05000000000000000000" pitchFamily="2" charset="2"/>
              <a:buChar char="§"/>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Steps to improves model:</a:t>
            </a:r>
          </a:p>
          <a:p>
            <a:pPr marL="800100" lvl="1" indent="-342900" algn="just">
              <a:spcAft>
                <a:spcPts val="800"/>
              </a:spcAft>
              <a:buFont typeface="Wingdings" panose="05000000000000000000" pitchFamily="2" charset="2"/>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a:latin typeface="Times New Roman" panose="02020603050405020304" pitchFamily="18" charset="0"/>
                <a:ea typeface="Calibri" panose="020F0502020204030204" pitchFamily="34" charset="0"/>
                <a:cs typeface="Times New Roman" panose="02020603050405020304" pitchFamily="18" charset="0"/>
              </a:rPr>
              <a:t>V</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irtual platform:</a:t>
            </a:r>
            <a:r>
              <a:rPr lang="en-US" sz="2200" kern="100" dirty="0">
                <a:latin typeface="Times New Roman" panose="02020603050405020304" pitchFamily="18" charset="0"/>
                <a:ea typeface="Calibri" panose="020F0502020204030204" pitchFamily="34" charset="0"/>
                <a:cs typeface="Times New Roman" panose="02020603050405020304" pitchFamily="18" charset="0"/>
              </a:rPr>
              <a:t> H</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ealthcare services are accessible from anywhere</a:t>
            </a:r>
          </a:p>
          <a:p>
            <a:pPr marL="800100" lvl="1" indent="-342900" algn="just">
              <a:spcAft>
                <a:spcPts val="800"/>
              </a:spcAft>
              <a:buFont typeface="Wingdings" panose="05000000000000000000" pitchFamily="2" charset="2"/>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AI assistant: healthcare providers in diagnosing and treating patients more effectively.</a:t>
            </a:r>
          </a:p>
          <a:p>
            <a:pPr marL="800100" lvl="1" indent="-342900" algn="just">
              <a:spcAft>
                <a:spcPts val="800"/>
              </a:spcAft>
              <a:buFont typeface="Wingdings" panose="05000000000000000000" pitchFamily="2" charset="2"/>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Secure communication tools ensure safe and private interactions between patients and providers.</a:t>
            </a:r>
          </a:p>
        </p:txBody>
      </p:sp>
    </p:spTree>
    <p:extLst>
      <p:ext uri="{BB962C8B-B14F-4D97-AF65-F5344CB8AC3E}">
        <p14:creationId xmlns:p14="http://schemas.microsoft.com/office/powerpoint/2010/main" val="185429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9FD52-5D6E-A9CC-9EB3-FA300A244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B2B71-1370-0B71-945B-A87CFF849FB9}"/>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9EFAEAB0-7AC2-7107-A1A1-D52DC36386C3}"/>
              </a:ext>
            </a:extLst>
          </p:cNvPr>
          <p:cNvSpPr txBox="1"/>
          <p:nvPr/>
        </p:nvSpPr>
        <p:spPr>
          <a:xfrm>
            <a:off x="1066800" y="797351"/>
            <a:ext cx="10058400"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Benefit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Increased accessibility</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Cost efficiency</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Reduced healthcare overload</a:t>
            </a:r>
          </a:p>
        </p:txBody>
      </p:sp>
      <p:sp>
        <p:nvSpPr>
          <p:cNvPr id="5" name="Slide Number Placeholder 4">
            <a:extLst>
              <a:ext uri="{FF2B5EF4-FFF2-40B4-BE49-F238E27FC236}">
                <a16:creationId xmlns:a16="http://schemas.microsoft.com/office/drawing/2014/main" id="{D8C4FF79-20CF-A277-0626-CE46E8624F34}"/>
              </a:ext>
            </a:extLst>
          </p:cNvPr>
          <p:cNvSpPr>
            <a:spLocks noGrp="1"/>
          </p:cNvSpPr>
          <p:nvPr>
            <p:ph type="sldNum" sz="quarter" idx="12"/>
          </p:nvPr>
        </p:nvSpPr>
        <p:spPr/>
        <p:txBody>
          <a:bodyPr/>
          <a:lstStyle/>
          <a:p>
            <a:fld id="{D57F1E4F-1CFF-5643-939E-217C01CDF565}" type="slidenum">
              <a:rPr lang="en-US" smtClean="0"/>
              <a:t>13</a:t>
            </a:fld>
            <a:endParaRPr lang="en-US" dirty="0"/>
          </a:p>
        </p:txBody>
      </p:sp>
      <p:sp>
        <p:nvSpPr>
          <p:cNvPr id="6" name="TextBox 5">
            <a:extLst>
              <a:ext uri="{FF2B5EF4-FFF2-40B4-BE49-F238E27FC236}">
                <a16:creationId xmlns:a16="http://schemas.microsoft.com/office/drawing/2014/main" id="{D3CD98D5-DD1C-954C-04BE-F732FDDECE4B}"/>
              </a:ext>
            </a:extLst>
          </p:cNvPr>
          <p:cNvSpPr txBox="1"/>
          <p:nvPr/>
        </p:nvSpPr>
        <p:spPr>
          <a:xfrm>
            <a:off x="1066800" y="3230667"/>
            <a:ext cx="10058400" cy="1687963"/>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Challenges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Technology adoption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Digital Divide</a:t>
            </a:r>
          </a:p>
        </p:txBody>
      </p:sp>
    </p:spTree>
    <p:extLst>
      <p:ext uri="{BB962C8B-B14F-4D97-AF65-F5344CB8AC3E}">
        <p14:creationId xmlns:p14="http://schemas.microsoft.com/office/powerpoint/2010/main" val="337216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4727F-EFCF-192F-17EF-4CE202FBA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B857CE-4288-970F-9978-5219CF28F2D0}"/>
              </a:ext>
            </a:extLst>
          </p:cNvPr>
          <p:cNvSpPr>
            <a:spLocks noGrp="1"/>
          </p:cNvSpPr>
          <p:nvPr>
            <p:ph type="title" idx="4294967295"/>
          </p:nvPr>
        </p:nvSpPr>
        <p:spPr>
          <a:xfrm>
            <a:off x="1066800" y="-48450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 </a:t>
            </a:r>
            <a:endParaRPr lang="en-US" sz="3600" dirty="0">
              <a:solidFill>
                <a:schemeClr val="tx1"/>
              </a:solidFill>
            </a:endParaRPr>
          </a:p>
        </p:txBody>
      </p:sp>
      <p:sp>
        <p:nvSpPr>
          <p:cNvPr id="4" name="TextBox 3">
            <a:extLst>
              <a:ext uri="{FF2B5EF4-FFF2-40B4-BE49-F238E27FC236}">
                <a16:creationId xmlns:a16="http://schemas.microsoft.com/office/drawing/2014/main" id="{CA3FFFC2-82C9-1ED8-A18F-B8E562DBA985}"/>
              </a:ext>
            </a:extLst>
          </p:cNvPr>
          <p:cNvSpPr txBox="1"/>
          <p:nvPr/>
        </p:nvSpPr>
        <p:spPr>
          <a:xfrm>
            <a:off x="1066800" y="695751"/>
            <a:ext cx="10058400" cy="539378"/>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200" b="1" dirty="0">
                <a:latin typeface="Times New Roman" panose="02020603050405020304" pitchFamily="18" charset="0"/>
                <a:cs typeface="Times New Roman" panose="02020603050405020304" pitchFamily="18" charset="0"/>
              </a:rPr>
              <a:t>3</a:t>
            </a:r>
            <a:r>
              <a:rPr lang="en-US" altLang="en-US" sz="2200" b="1" baseline="30000" dirty="0">
                <a:latin typeface="Times New Roman" panose="02020603050405020304" pitchFamily="18" charset="0"/>
                <a:cs typeface="Times New Roman" panose="02020603050405020304" pitchFamily="18" charset="0"/>
              </a:rPr>
              <a:t>rd</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M</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odel: Digital health unity </a:t>
            </a:r>
            <a:r>
              <a:rPr lang="en-US" sz="2200" b="1" dirty="0">
                <a:latin typeface="Times New Roman" panose="02020603050405020304" pitchFamily="18" charset="0"/>
                <a:cs typeface="Times New Roman" panose="02020603050405020304" pitchFamily="18" charset="0"/>
              </a:rPr>
              <a:t>model:</a:t>
            </a:r>
          </a:p>
        </p:txBody>
      </p:sp>
      <p:sp>
        <p:nvSpPr>
          <p:cNvPr id="5" name="Slide Number Placeholder 4">
            <a:extLst>
              <a:ext uri="{FF2B5EF4-FFF2-40B4-BE49-F238E27FC236}">
                <a16:creationId xmlns:a16="http://schemas.microsoft.com/office/drawing/2014/main" id="{1C940B14-94E6-ECC6-A335-D44BB9F61CDC}"/>
              </a:ext>
            </a:extLst>
          </p:cNvPr>
          <p:cNvSpPr>
            <a:spLocks noGrp="1"/>
          </p:cNvSpPr>
          <p:nvPr>
            <p:ph type="sldNum" sz="quarter" idx="12"/>
          </p:nvPr>
        </p:nvSpPr>
        <p:spPr/>
        <p:txBody>
          <a:bodyPr/>
          <a:lstStyle/>
          <a:p>
            <a:fld id="{D57F1E4F-1CFF-5643-939E-217C01CDF565}" type="slidenum">
              <a:rPr lang="en-US" smtClean="0"/>
              <a:t>14</a:t>
            </a:fld>
            <a:endParaRPr lang="en-US" dirty="0"/>
          </a:p>
        </p:txBody>
      </p:sp>
      <p:sp>
        <p:nvSpPr>
          <p:cNvPr id="7" name="TextBox 6">
            <a:extLst>
              <a:ext uri="{FF2B5EF4-FFF2-40B4-BE49-F238E27FC236}">
                <a16:creationId xmlns:a16="http://schemas.microsoft.com/office/drawing/2014/main" id="{C468A3B4-9206-2EDA-6186-254B720477B3}"/>
              </a:ext>
            </a:extLst>
          </p:cNvPr>
          <p:cNvSpPr txBox="1"/>
          <p:nvPr/>
        </p:nvSpPr>
        <p:spPr>
          <a:xfrm>
            <a:off x="1442720" y="1274643"/>
            <a:ext cx="9682478" cy="2062872"/>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Integrated </a:t>
            </a:r>
            <a:r>
              <a:rPr lang="en-US" altLang="en-US" sz="2200" dirty="0">
                <a:latin typeface="Times New Roman" panose="02020603050405020304" pitchFamily="18" charset="0"/>
                <a:cs typeface="Times New Roman" panose="02020603050405020304" pitchFamily="18" charset="0"/>
              </a:rPr>
              <a:t>technologies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200" dirty="0">
                <a:latin typeface="Times New Roman" panose="02020603050405020304" pitchFamily="18" charset="0"/>
                <a:cs typeface="Times New Roman" panose="02020603050405020304" pitchFamily="18" charset="0"/>
              </a:rPr>
              <a:t>Data connection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200" dirty="0">
                <a:latin typeface="Times New Roman" panose="02020603050405020304" pitchFamily="18" charset="0"/>
                <a:cs typeface="Times New Roman" panose="02020603050405020304" pitchFamily="18" charset="0"/>
              </a:rPr>
              <a:t>Security and privacy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200" dirty="0">
                <a:latin typeface="Times New Roman" panose="02020603050405020304" pitchFamily="18" charset="0"/>
                <a:cs typeface="Times New Roman" panose="02020603050405020304" pitchFamily="18" charset="0"/>
              </a:rPr>
              <a:t>Better healthcare</a:t>
            </a:r>
          </a:p>
        </p:txBody>
      </p:sp>
      <p:sp>
        <p:nvSpPr>
          <p:cNvPr id="9" name="TextBox 8">
            <a:extLst>
              <a:ext uri="{FF2B5EF4-FFF2-40B4-BE49-F238E27FC236}">
                <a16:creationId xmlns:a16="http://schemas.microsoft.com/office/drawing/2014/main" id="{D21CAC03-8657-F4D0-8C4A-7BAF2C5965CF}"/>
              </a:ext>
            </a:extLst>
          </p:cNvPr>
          <p:cNvSpPr txBox="1"/>
          <p:nvPr/>
        </p:nvSpPr>
        <p:spPr>
          <a:xfrm>
            <a:off x="1066799" y="3353398"/>
            <a:ext cx="10058399" cy="2878480"/>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Steps to improves model:</a:t>
            </a:r>
          </a:p>
          <a:p>
            <a:pPr marL="800100" lvl="1" indent="-342900" algn="just">
              <a:lnSpc>
                <a:spcPct val="150000"/>
              </a:lnSpc>
              <a:spcAft>
                <a:spcPts val="800"/>
              </a:spcAft>
              <a:buFont typeface="Wingdings" panose="05000000000000000000" pitchFamily="2" charset="2"/>
              <a:buChar char="§"/>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Step 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Integrate digital health technologies into one connected platform.</a:t>
            </a:r>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Wingdings" panose="05000000000000000000" pitchFamily="2" charset="2"/>
              <a:buChar char="§"/>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Step 2: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AI and IoT devices work together to collect and analyze patient data for better decision-making.</a:t>
            </a:r>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Wingdings" panose="05000000000000000000" pitchFamily="2" charset="2"/>
              <a:buChar char="§"/>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Step 3: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Blockchain ensures the security and privacy of patient data</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966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FC20-6806-715F-8BF7-893B8107C8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35366-321E-DB98-CADE-2A1A3AA5BA3A}"/>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1A63E4C3-2E32-776B-47E1-F07BA7BA77A1}"/>
              </a:ext>
            </a:extLst>
          </p:cNvPr>
          <p:cNvSpPr txBox="1"/>
          <p:nvPr/>
        </p:nvSpPr>
        <p:spPr>
          <a:xfrm>
            <a:off x="1066800" y="797351"/>
            <a:ext cx="10058400" cy="2062872"/>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Benefit :</a:t>
            </a:r>
            <a:endParaRPr lang="en-US" sz="22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Improved access to healthcare</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Enhanced security and privacy</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Increased </a:t>
            </a:r>
            <a:r>
              <a:rPr lang="en-US" altLang="en-US" sz="2200" dirty="0">
                <a:latin typeface="Times New Roman" panose="02020603050405020304" pitchFamily="18" charset="0"/>
                <a:cs typeface="Times New Roman" panose="02020603050405020304" pitchFamily="18" charset="0"/>
              </a:rPr>
              <a:t>efficiency and cost savings</a:t>
            </a:r>
          </a:p>
        </p:txBody>
      </p:sp>
      <p:sp>
        <p:nvSpPr>
          <p:cNvPr id="5" name="Slide Number Placeholder 4">
            <a:extLst>
              <a:ext uri="{FF2B5EF4-FFF2-40B4-BE49-F238E27FC236}">
                <a16:creationId xmlns:a16="http://schemas.microsoft.com/office/drawing/2014/main" id="{A2B9C99B-4101-6EFA-CEA5-E1B273AA769D}"/>
              </a:ext>
            </a:extLst>
          </p:cNvPr>
          <p:cNvSpPr>
            <a:spLocks noGrp="1"/>
          </p:cNvSpPr>
          <p:nvPr>
            <p:ph type="sldNum" sz="quarter" idx="12"/>
          </p:nvPr>
        </p:nvSpPr>
        <p:spPr/>
        <p:txBody>
          <a:bodyPr/>
          <a:lstStyle/>
          <a:p>
            <a:fld id="{D57F1E4F-1CFF-5643-939E-217C01CDF565}" type="slidenum">
              <a:rPr lang="en-US" smtClean="0"/>
              <a:t>15</a:t>
            </a:fld>
            <a:endParaRPr lang="en-US" dirty="0"/>
          </a:p>
        </p:txBody>
      </p:sp>
      <p:sp>
        <p:nvSpPr>
          <p:cNvPr id="6" name="TextBox 5">
            <a:extLst>
              <a:ext uri="{FF2B5EF4-FFF2-40B4-BE49-F238E27FC236}">
                <a16:creationId xmlns:a16="http://schemas.microsoft.com/office/drawing/2014/main" id="{0F5DDFC2-649E-821D-39AD-DDFA27CBC01B}"/>
              </a:ext>
            </a:extLst>
          </p:cNvPr>
          <p:cNvSpPr txBox="1"/>
          <p:nvPr/>
        </p:nvSpPr>
        <p:spPr>
          <a:xfrm>
            <a:off x="1066800" y="3047787"/>
            <a:ext cx="10058400" cy="1555041"/>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Challenges :</a:t>
            </a:r>
            <a:endParaRPr lang="en-US" sz="22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Data privacy concerns</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Regulatory </a:t>
            </a:r>
            <a:r>
              <a:rPr lang="en-US" altLang="en-US" sz="2200" dirty="0">
                <a:latin typeface="Times New Roman" panose="02020603050405020304" pitchFamily="18" charset="0"/>
                <a:cs typeface="Times New Roman" panose="02020603050405020304" pitchFamily="18" charset="0"/>
              </a:rPr>
              <a:t>compliance</a:t>
            </a:r>
          </a:p>
        </p:txBody>
      </p:sp>
    </p:spTree>
    <p:extLst>
      <p:ext uri="{BB962C8B-B14F-4D97-AF65-F5344CB8AC3E}">
        <p14:creationId xmlns:p14="http://schemas.microsoft.com/office/powerpoint/2010/main" val="80502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16</a:t>
            </a:fld>
            <a:endParaRPr lang="en-US" dirty="0"/>
          </a:p>
        </p:txBody>
      </p:sp>
      <p:sp>
        <p:nvSpPr>
          <p:cNvPr id="9" name="TextBox 8"/>
          <p:cNvSpPr txBox="1"/>
          <p:nvPr/>
        </p:nvSpPr>
        <p:spPr>
          <a:xfrm>
            <a:off x="1097280" y="1612899"/>
            <a:ext cx="9963785" cy="3060701"/>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can revolutionize healthcare with VR, AR, AI, and blockchain, improving accessibility, patient control, and medical training. It enables remote care and virtual simulations for doctors, but challenges like data privacy and access need to be addressed. Future advancements may include virtual health assistants and better global healthcare.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 &amp; Future Direction</a:t>
            </a:r>
          </a:p>
        </p:txBody>
      </p:sp>
      <p:sp>
        <p:nvSpPr>
          <p:cNvPr id="3" name="Content Placeholder 2"/>
          <p:cNvSpPr>
            <a:spLocks noGrp="1"/>
          </p:cNvSpPr>
          <p:nvPr>
            <p:ph idx="1"/>
          </p:nvPr>
        </p:nvSpPr>
        <p:spPr>
          <a:xfrm>
            <a:off x="1097280" y="1774613"/>
            <a:ext cx="10114915" cy="4219787"/>
          </a:xfrm>
        </p:spPr>
        <p:txBody>
          <a:bodyPr>
            <a:noAutofit/>
          </a:bodyPr>
          <a:lstStyle/>
          <a:p>
            <a:pPr algn="just">
              <a:lnSpc>
                <a:spcPct val="10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Integrating technologies like VR, AR, AI, and blockchain into healthcare can improve patient care, medical training, and accessibility. </a:t>
            </a:r>
          </a:p>
          <a:p>
            <a:pPr algn="just">
              <a:lnSpc>
                <a:spcPct val="10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The Digital Health Unity Model, Virtual Care System Model, and Metaverse Health Connection Model offer seamless data integration, remote services, and better collaboration among healthcare professionals. </a:t>
            </a:r>
          </a:p>
          <a:p>
            <a:pPr algn="just">
              <a:lnSpc>
                <a:spcPct val="10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However, challenges like data privacy, regulations, and technology access must be addressed. Overcoming these issues can unlock the full potential of the metaverse in healthcare, offering personalized, secure, and cost-effective care to patients globally. These advancements have the power to revolutionize healthcare delivery.</a:t>
            </a:r>
          </a:p>
        </p:txBody>
      </p:sp>
      <p:sp>
        <p:nvSpPr>
          <p:cNvPr id="6" name="Slide Number Placeholder 5"/>
          <p:cNvSpPr>
            <a:spLocks noGrp="1"/>
          </p:cNvSpPr>
          <p:nvPr>
            <p:ph type="sldNum" sz="quarter" idx="12"/>
          </p:nvPr>
        </p:nvSpPr>
        <p:spPr/>
        <p:txBody>
          <a:bodyPr/>
          <a:lstStyle/>
          <a:p>
            <a:fld id="{E97799C9-84D9-46D2-A11E-BCF8A720529D}"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129BF-7DBE-97A5-D364-2C6BEF100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D58BE-D1D5-28A1-E6C5-6B7B214A4A77}"/>
              </a:ext>
            </a:extLst>
          </p:cNvPr>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 &amp; Future Direction</a:t>
            </a:r>
          </a:p>
        </p:txBody>
      </p:sp>
      <p:sp>
        <p:nvSpPr>
          <p:cNvPr id="3" name="Content Placeholder 2">
            <a:extLst>
              <a:ext uri="{FF2B5EF4-FFF2-40B4-BE49-F238E27FC236}">
                <a16:creationId xmlns:a16="http://schemas.microsoft.com/office/drawing/2014/main" id="{D8EC96E5-AE25-18E7-B068-27764E8FD721}"/>
              </a:ext>
            </a:extLst>
          </p:cNvPr>
          <p:cNvSpPr>
            <a:spLocks noGrp="1"/>
          </p:cNvSpPr>
          <p:nvPr>
            <p:ph idx="1"/>
          </p:nvPr>
        </p:nvSpPr>
        <p:spPr>
          <a:xfrm>
            <a:off x="1097280" y="1794933"/>
            <a:ext cx="10114915" cy="2888827"/>
          </a:xfrm>
        </p:spPr>
        <p:txBody>
          <a:bodyPr>
            <a:noAutofit/>
          </a:bodyPr>
          <a:lstStyle/>
          <a:p>
            <a:pPr algn="just">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 Future Scope:</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AI health assistants</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Wearable tech</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Better connectivity</a:t>
            </a:r>
          </a:p>
        </p:txBody>
      </p:sp>
      <p:sp>
        <p:nvSpPr>
          <p:cNvPr id="6" name="Slide Number Placeholder 5">
            <a:extLst>
              <a:ext uri="{FF2B5EF4-FFF2-40B4-BE49-F238E27FC236}">
                <a16:creationId xmlns:a16="http://schemas.microsoft.com/office/drawing/2014/main" id="{FB66DE83-E833-9A8F-E4FB-8F9A787E3379}"/>
              </a:ext>
            </a:extLst>
          </p:cNvPr>
          <p:cNvSpPr>
            <a:spLocks noGrp="1"/>
          </p:cNvSpPr>
          <p:nvPr>
            <p:ph type="sldNum" sz="quarter" idx="12"/>
          </p:nvPr>
        </p:nvSpPr>
        <p:spPr/>
        <p:txBody>
          <a:bodyPr/>
          <a:lstStyle/>
          <a:p>
            <a:fld id="{E97799C9-84D9-46D2-A11E-BCF8A720529D}" type="slidenum">
              <a:rPr lang="en-US" smtClean="0"/>
              <a:t>18</a:t>
            </a:fld>
            <a:endParaRPr lang="en-US" dirty="0"/>
          </a:p>
        </p:txBody>
      </p:sp>
    </p:spTree>
    <p:extLst>
      <p:ext uri="{BB962C8B-B14F-4D97-AF65-F5344CB8AC3E}">
        <p14:creationId xmlns:p14="http://schemas.microsoft.com/office/powerpoint/2010/main" val="33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17039"/>
            <a:ext cx="10115203" cy="4742745"/>
          </a:xfrm>
        </p:spPr>
        <p:txBody>
          <a:bodyPr>
            <a:noAutofit/>
          </a:bodyPr>
          <a:lstStyle/>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sz="22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sz="2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sz="2200"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[4] Zhang, G., Dai, Y., Wu, J. et al. Swarm Learning-based Secure and Fair Model Sharing For Metaverse Healthcare. Mobile Net Appl 28, 1498–1509 (2023). https://doi.org/10.1007/s11036-023-02236-1.</a:t>
            </a:r>
          </a:p>
        </p:txBody>
      </p:sp>
      <p:sp>
        <p:nvSpPr>
          <p:cNvPr id="6" name="Slide Number Placeholder 5"/>
          <p:cNvSpPr>
            <a:spLocks noGrp="1"/>
          </p:cNvSpPr>
          <p:nvPr>
            <p:ph type="sldNum" sz="quarter" idx="12"/>
          </p:nvPr>
        </p:nvSpPr>
        <p:spPr/>
        <p:txBody>
          <a:bodyPr/>
          <a:lstStyle/>
          <a:p>
            <a:fld id="{E97799C9-84D9-46D2-A11E-BCF8A720529D}"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729740"/>
            <a:ext cx="9601200" cy="4538980"/>
          </a:xfrm>
        </p:spPr>
        <p:txBody>
          <a:bodyPr>
            <a:noAutofit/>
          </a:bodyPr>
          <a:lstStyle/>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Abstract</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Introduction</a:t>
            </a:r>
            <a:endParaRPr lang="en-IN" sz="22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sym typeface="+mn-ea"/>
              </a:rPr>
              <a:t> Literature Survey</a:t>
            </a:r>
            <a:endParaRPr lang="en-IN" sz="22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Objective</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Methodology</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Models</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Discussion</a:t>
            </a:r>
            <a:endParaRPr lang="en-IN" sz="22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 Conclusion &amp; Future Direction</a:t>
            </a:r>
          </a:p>
          <a:p>
            <a:pPr>
              <a:lnSpc>
                <a:spcPct val="100000"/>
              </a:lnSpc>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 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sz="22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2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21</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can improve healthcare with virtual reality (VR) and augmented reality (AR). These technologies can enhance patient care, medical training, and access to services. Tools like AI, blockchain, and IoT can make training realistic and introduce new treatments. However, challenges like data privacy, regulations, and equal access need to be addressed. In the future, we might see better health diagnostics, virtual health assistants, and easier access to healthcare globally, making the system more connected and patient-focused.</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metaverse will change healthcare by creating virtual spaces. With augmented reality (AR) and virtual reality (VR), doctors can do online checkups, making it easier for patients to get care from anywhere. Doctors and nurses can also practice their skills safely in virtual simulations. Patients can use virtual programs for personalized and fun therapy sessions.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id="{B1C19A7C-5F60-502F-A7CC-55360B768C90}"/>
              </a:ext>
            </a:extLst>
          </p:cNvPr>
          <p:cNvGraphicFramePr>
            <a:graphicFrameLocks noGrp="1"/>
          </p:cNvGraphicFramePr>
          <p:nvPr>
            <p:extLst>
              <p:ext uri="{D42A27DB-BD31-4B8C-83A1-F6EECF244321}">
                <p14:modId xmlns:p14="http://schemas.microsoft.com/office/powerpoint/2010/main" val="3899421741"/>
              </p:ext>
            </p:extLst>
          </p:nvPr>
        </p:nvGraphicFramePr>
        <p:xfrm>
          <a:off x="1183005" y="994410"/>
          <a:ext cx="9991724" cy="5193594"/>
        </p:xfrm>
        <a:graphic>
          <a:graphicData uri="http://schemas.openxmlformats.org/drawingml/2006/table">
            <a:tbl>
              <a:tblPr firstRow="1" bandRow="1">
                <a:tableStyleId>{5C22544A-7EE6-4342-B048-85BDC9FD1C3A}</a:tableStyleId>
              </a:tblPr>
              <a:tblGrid>
                <a:gridCol w="2497931">
                  <a:extLst>
                    <a:ext uri="{9D8B030D-6E8A-4147-A177-3AD203B41FA5}">
                      <a16:colId xmlns:a16="http://schemas.microsoft.com/office/drawing/2014/main" val="862388075"/>
                    </a:ext>
                  </a:extLst>
                </a:gridCol>
                <a:gridCol w="2497931">
                  <a:extLst>
                    <a:ext uri="{9D8B030D-6E8A-4147-A177-3AD203B41FA5}">
                      <a16:colId xmlns:a16="http://schemas.microsoft.com/office/drawing/2014/main" val="115451295"/>
                    </a:ext>
                  </a:extLst>
                </a:gridCol>
                <a:gridCol w="2497931">
                  <a:extLst>
                    <a:ext uri="{9D8B030D-6E8A-4147-A177-3AD203B41FA5}">
                      <a16:colId xmlns:a16="http://schemas.microsoft.com/office/drawing/2014/main" val="2308599678"/>
                    </a:ext>
                  </a:extLst>
                </a:gridCol>
                <a:gridCol w="2497931">
                  <a:extLst>
                    <a:ext uri="{9D8B030D-6E8A-4147-A177-3AD203B41FA5}">
                      <a16:colId xmlns:a16="http://schemas.microsoft.com/office/drawing/2014/main" val="4182724821"/>
                    </a:ext>
                  </a:extLst>
                </a:gridCol>
              </a:tblGrid>
              <a:tr h="523068">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2790680076"/>
                  </a:ext>
                </a:extLst>
              </a:tr>
              <a:tr h="1408602">
                <a:tc>
                  <a:txBody>
                    <a:bodyPr/>
                    <a:lstStyle/>
                    <a:p>
                      <a:pPr algn="ctr"/>
                      <a:r>
                        <a:rPr lang="en-US" altLang="en-IN" sz="1800" b="0" dirty="0">
                          <a:solidFill>
                            <a:schemeClr val="tx1"/>
                          </a:solidFill>
                          <a:latin typeface="Times New Roman" panose="02020603050405020304" pitchFamily="18" charset="0"/>
                          <a:cs typeface="Times New Roman" panose="02020603050405020304" pitchFamily="18" charset="0"/>
                        </a:rPr>
                        <a:t>     </a:t>
                      </a:r>
                    </a:p>
                    <a:p>
                      <a:pPr algn="ctr"/>
                      <a:r>
                        <a:rPr lang="en-US" altLang="en-IN" sz="1800" b="0" dirty="0">
                          <a:solidFill>
                            <a:schemeClr val="tx1"/>
                          </a:solidFill>
                          <a:latin typeface="Times New Roman" panose="02020603050405020304" pitchFamily="18" charset="0"/>
                          <a:cs typeface="Times New Roman" panose="02020603050405020304" pitchFamily="18" charset="0"/>
                        </a:rPr>
                        <a:t>       Lu C et al. 2024 [1]</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Denoising Autoencoder (DAE) and Bidirectional Recurrent Neural Network(RNN)</a:t>
                      </a:r>
                    </a:p>
                  </a:txBody>
                  <a:tcPr/>
                </a:tc>
                <a:tc>
                  <a:txBody>
                    <a:bodyPr/>
                    <a:lstStyle/>
                    <a:p>
                      <a:pPr algn="ctr"/>
                      <a:r>
                        <a:rPr lang="en-US" dirty="0">
                          <a:latin typeface="Times New Roman" panose="02020603050405020304" pitchFamily="18" charset="0"/>
                          <a:cs typeface="Times New Roman" panose="02020603050405020304" pitchFamily="18" charset="0"/>
                        </a:rPr>
                        <a:t>DAE improves feature extraction, RNN predicts risks.</a:t>
                      </a:r>
                    </a:p>
                  </a:txBody>
                  <a:tcPr/>
                </a:tc>
                <a:tc>
                  <a:txBody>
                    <a:bodyPr/>
                    <a:lstStyle/>
                    <a:p>
                      <a:pPr algn="ctr"/>
                      <a:r>
                        <a:rPr lang="en-US" dirty="0">
                          <a:latin typeface="Times New Roman" panose="02020603050405020304" pitchFamily="18" charset="0"/>
                          <a:cs typeface="Times New Roman" panose="02020603050405020304" pitchFamily="18" charset="0"/>
                        </a:rPr>
                        <a:t>Hereditary disease prediction, accuracy improvement.</a:t>
                      </a:r>
                    </a:p>
                  </a:txBody>
                  <a:tcPr/>
                </a:tc>
                <a:extLst>
                  <a:ext uri="{0D108BD9-81ED-4DB2-BD59-A6C34878D82A}">
                    <a16:rowId xmlns:a16="http://schemas.microsoft.com/office/drawing/2014/main" val="3985945953"/>
                  </a:ext>
                </a:extLst>
              </a:tr>
              <a:tr h="74168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Li G et al. 2017 </a:t>
                      </a:r>
                      <a:r>
                        <a:rPr lang="en-US" sz="18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txBody>
                  <a:tcPr/>
                </a:tc>
                <a:extLst>
                  <a:ext uri="{0D108BD9-81ED-4DB2-BD59-A6C34878D82A}">
                    <a16:rowId xmlns:a16="http://schemas.microsoft.com/office/drawing/2014/main" val="2933726289"/>
                  </a:ext>
                </a:extLst>
              </a:tr>
              <a:tr h="124968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Wickrama 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et al. 2021 </a:t>
                      </a:r>
                      <a:r>
                        <a:rPr lang="en-US" sz="18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r>
                        <a:rPr lang="en-US" dirty="0">
                          <a:latin typeface="Times New Roman" panose="02020603050405020304" pitchFamily="18" charset="0"/>
                          <a:cs typeface="Times New Roman" panose="02020603050405020304" pitchFamily="18" charset="0"/>
                        </a:rPr>
                        <a:t>Autoencoders extract, incremental learning updates.</a:t>
                      </a:r>
                    </a:p>
                  </a:txBody>
                  <a:tcPr/>
                </a:tc>
                <a:tc>
                  <a:txBody>
                    <a:bodyPr/>
                    <a:lstStyle/>
                    <a:p>
                      <a:pPr algn="ctr"/>
                      <a:r>
                        <a:rPr lang="en-US" dirty="0">
                          <a:latin typeface="Times New Roman" panose="02020603050405020304" pitchFamily="18" charset="0"/>
                          <a:cs typeface="Times New Roman" panose="02020603050405020304" pitchFamily="18" charset="0"/>
                        </a:rPr>
                        <a:t>Feature extraction, continuous adaptation.</a:t>
                      </a:r>
                    </a:p>
                  </a:txBody>
                  <a:tcPr/>
                </a:tc>
                <a:extLst>
                  <a:ext uri="{0D108BD9-81ED-4DB2-BD59-A6C34878D82A}">
                    <a16:rowId xmlns:a16="http://schemas.microsoft.com/office/drawing/2014/main" val="3149619294"/>
                  </a:ext>
                </a:extLst>
              </a:tr>
              <a:tr h="127056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Zhang et al. 2023 </a:t>
                      </a:r>
                      <a:r>
                        <a:rPr lang="en-US" sz="18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buNone/>
                      </a:pPr>
                      <a:r>
                        <a:rPr lang="en-US" sz="1800" dirty="0">
                          <a:solidFill>
                            <a:schemeClr val="tx1"/>
                          </a:solidFill>
                          <a:latin typeface="Times New Roman" panose="02020603050405020304" pitchFamily="18" charset="0"/>
                          <a:cs typeface="Times New Roman" panose="02020603050405020304" pitchFamily="18" charset="0"/>
                        </a:rPr>
                        <a:t>Decentralized Autonomous Organization (DAO) Blockchain Network</a:t>
                      </a:r>
                    </a:p>
                  </a:txBody>
                  <a:tcPr/>
                </a:tc>
                <a:tc>
                  <a:txBody>
                    <a:bodyPr/>
                    <a:lstStyle/>
                    <a:p>
                      <a:pPr algn="ctr">
                        <a:buNone/>
                      </a:pPr>
                      <a:r>
                        <a:rPr lang="en-US" sz="1800" dirty="0">
                          <a:solidFill>
                            <a:schemeClr val="tx1"/>
                          </a:solidFill>
                          <a:latin typeface="Times New Roman" panose="02020603050405020304" pitchFamily="18" charset="0"/>
                          <a:cs typeface="Times New Roman" panose="02020603050405020304" pitchFamily="18" charset="0"/>
                        </a:rPr>
                        <a:t>DAO blockchain ensures fairness</a:t>
                      </a:r>
                    </a:p>
                  </a:txBody>
                  <a:tcPr/>
                </a:tc>
                <a:tc>
                  <a:txBody>
                    <a:bodyPr/>
                    <a:lstStyle/>
                    <a:p>
                      <a:pPr algn="ctr">
                        <a:buNone/>
                      </a:pPr>
                      <a:r>
                        <a:rPr lang="en-US" sz="1800" dirty="0">
                          <a:solidFill>
                            <a:schemeClr val="tx1"/>
                          </a:solidFill>
                          <a:latin typeface="Times New Roman" panose="02020603050405020304" pitchFamily="18" charset="0"/>
                          <a:cs typeface="Times New Roman" panose="02020603050405020304" pitchFamily="18" charset="0"/>
                        </a:rPr>
                        <a:t>To improve the fairness of model-sharing</a:t>
                      </a:r>
                    </a:p>
                  </a:txBody>
                  <a:tcPr/>
                </a:tc>
                <a:extLst>
                  <a:ext uri="{0D108BD9-81ED-4DB2-BD59-A6C34878D82A}">
                    <a16:rowId xmlns:a16="http://schemas.microsoft.com/office/drawing/2014/main" val="343168664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961215186"/>
              </p:ext>
            </p:extLst>
          </p:nvPr>
        </p:nvGraphicFramePr>
        <p:xfrm>
          <a:off x="652780" y="335280"/>
          <a:ext cx="11096625" cy="2723404"/>
        </p:xfrm>
        <a:graphic>
          <a:graphicData uri="http://schemas.openxmlformats.org/drawingml/2006/table">
            <a:tbl>
              <a:tblPr firstRow="1" bandRow="1">
                <a:tableStyleId>{5C22544A-7EE6-4342-B048-85BDC9FD1C3A}</a:tableStyleId>
              </a:tblPr>
              <a:tblGrid>
                <a:gridCol w="3208020">
                  <a:extLst>
                    <a:ext uri="{9D8B030D-6E8A-4147-A177-3AD203B41FA5}">
                      <a16:colId xmlns:a16="http://schemas.microsoft.com/office/drawing/2014/main" val="20000"/>
                    </a:ext>
                  </a:extLst>
                </a:gridCol>
                <a:gridCol w="263715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55057">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 Lopez-Ojeda et al. 2023 </a:t>
                      </a:r>
                      <a:r>
                        <a:rPr lang="en-US"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lgn="ctr"/>
                      <a:r>
                        <a:rPr lang="en-US" dirty="0">
                          <a:latin typeface="Times New Roman" panose="02020603050405020304" pitchFamily="18" charset="0"/>
                          <a:cs typeface="Times New Roman" panose="02020603050405020304" pitchFamily="18" charset="0"/>
                        </a:rPr>
                        <a:t>Enhancing patient-centered care.</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ctr">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Ali et al. 2023 </a:t>
                      </a:r>
                      <a:r>
                        <a:rPr lang="en-US"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Secure patient-provider communication.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Strengthening healthcare data privacy.</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763409"/>
            <a:ext cx="10115203"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main goal of integrating the metaverse into healthcare is to improve patient care, medical training, and accessibility using virtual reality, augmented reality, AI, and blockchain. </a:t>
            </a:r>
          </a:p>
          <a:p>
            <a:pPr algn="just" eaLnBrk="0" fontAlgn="base" hangingPunct="0">
              <a:lnSpc>
                <a:spcPct val="150000"/>
              </a:lnSpc>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Key objectives include enhancing patient experiences through virtual consultations, advancing medical training with realistic simulations, increasing healthcare accessibility remotely, ensuring data security with blockchain, and promoting collaboration among healthcare providers to improve outcomes.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58950"/>
            <a:ext cx="9973310" cy="4548188"/>
          </a:xfrm>
          <a:prstGeom prst="rect">
            <a:avLst/>
          </a:prstGeom>
          <a:noFill/>
        </p:spPr>
        <p:txBody>
          <a:bodyPr wrap="square" rtlCol="0">
            <a:no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metaverse in healthcare uses advanced technologies like VR, AR, AI, blockchain, and IoT to create interactive and secure healthcare experiences.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Here are some key aspects:</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Virtual Environments</a:t>
            </a:r>
            <a:r>
              <a:rPr lang="en-US" sz="2400" dirty="0">
                <a:latin typeface="Times New Roman" panose="02020603050405020304" pitchFamily="18" charset="0"/>
                <a:cs typeface="Times New Roman" panose="02020603050405020304" pitchFamily="18" charset="0"/>
              </a:rPr>
              <a:t>: Online spaces for healthcare interactions.</a:t>
            </a:r>
          </a:p>
          <a:p>
            <a:pPr marL="1257300" lvl="2"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Ex: </a:t>
            </a:r>
            <a:r>
              <a:rPr lang="en-US" sz="2400" dirty="0"/>
              <a:t>Patients use virtual clinics for consultations with doctors.</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Intelligent Systems</a:t>
            </a:r>
            <a:r>
              <a:rPr lang="en-US" sz="2400" dirty="0">
                <a:latin typeface="Times New Roman" panose="02020603050405020304" pitchFamily="18" charset="0"/>
                <a:cs typeface="Times New Roman" panose="02020603050405020304" pitchFamily="18" charset="0"/>
              </a:rPr>
              <a:t>: Smart technologies that assist in decision-making.</a:t>
            </a:r>
          </a:p>
          <a:p>
            <a:pPr marL="1257300" lvl="2"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Ex: </a:t>
            </a:r>
            <a:r>
              <a:rPr lang="en-US" sz="2400" dirty="0"/>
              <a:t>AI-powered tools assist doctors in diagnosing diseases.</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Real-Time Data Collection</a:t>
            </a:r>
            <a:r>
              <a:rPr lang="en-US" sz="2400" dirty="0">
                <a:latin typeface="Times New Roman" panose="02020603050405020304" pitchFamily="18" charset="0"/>
                <a:cs typeface="Times New Roman" panose="02020603050405020304" pitchFamily="18" charset="0"/>
              </a:rPr>
              <a:t>: Gathering data instantly for better care.</a:t>
            </a:r>
          </a:p>
          <a:p>
            <a:pPr marL="1257300" lvl="2"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Ex: </a:t>
            </a:r>
            <a:r>
              <a:rPr lang="en-US" sz="2400" dirty="0"/>
              <a:t>Wearable devices monitor and share patient vitals instantly.</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Medical Training</a:t>
            </a:r>
            <a:r>
              <a:rPr lang="en-US" sz="2400" dirty="0">
                <a:latin typeface="Times New Roman" panose="02020603050405020304" pitchFamily="18" charset="0"/>
                <a:cs typeface="Times New Roman" panose="02020603050405020304" pitchFamily="18" charset="0"/>
              </a:rPr>
              <a:t>: Virtual training for healthcare professionals.</a:t>
            </a:r>
          </a:p>
          <a:p>
            <a:pPr marL="1257300" lvl="2"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Ex: </a:t>
            </a:r>
            <a:r>
              <a:rPr lang="en-US" sz="2400" dirty="0"/>
              <a:t>Medical students practice surgeries using VR simulations.</a:t>
            </a:r>
            <a:endParaRPr lang="en-US" sz="2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1031031"/>
            <a:ext cx="10058400" cy="1938992"/>
          </a:xfrm>
          <a:prstGeom prst="rect">
            <a:avLst/>
          </a:prstGeom>
          <a:noFill/>
        </p:spPr>
        <p:txBody>
          <a:bodyPr wrap="square">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These are the three models that are most commonly used in the metaverse in healthcare:</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Metaverse Health Connection Model</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Virtual Care System Model</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Digital Health Unity Model</a:t>
            </a: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
        <p:nvSpPr>
          <p:cNvPr id="6" name="TextBox 5">
            <a:extLst>
              <a:ext uri="{FF2B5EF4-FFF2-40B4-BE49-F238E27FC236}">
                <a16:creationId xmlns:a16="http://schemas.microsoft.com/office/drawing/2014/main" id="{5C98EE2C-3B8B-7F82-83A6-CF309A025486}"/>
              </a:ext>
            </a:extLst>
          </p:cNvPr>
          <p:cNvSpPr txBox="1"/>
          <p:nvPr/>
        </p:nvSpPr>
        <p:spPr>
          <a:xfrm>
            <a:off x="1036319" y="2917342"/>
            <a:ext cx="10058399" cy="2308324"/>
          </a:xfrm>
          <a:prstGeom prst="rect">
            <a:avLst/>
          </a:prstGeom>
          <a:noFill/>
        </p:spPr>
        <p:txBody>
          <a:bodyPr wrap="square">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lang="en-US" altLang="en-US" sz="2400" dirty="0">
                <a:latin typeface="Times New Roman" panose="02020603050405020304" pitchFamily="18" charset="0"/>
                <a:cs typeface="Times New Roman" panose="02020603050405020304" pitchFamily="18" charset="0"/>
              </a:rPr>
              <a:t>Here, 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ome others models like:</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Immersive Healthcare Plan</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Augmented Medical Interface Model</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Metaverse Medical Integration Model</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Virtual Health Innovation Plan</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Interactive Health Metaverse Model</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1077</TotalTime>
  <Words>1469</Words>
  <Application>Microsoft Office PowerPoint</Application>
  <PresentationFormat>Widescreen</PresentationFormat>
  <Paragraphs>184</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Models </vt:lpstr>
      <vt:lpstr>Models</vt:lpstr>
      <vt:lpstr>Models </vt:lpstr>
      <vt:lpstr>Models</vt:lpstr>
      <vt:lpstr>Models </vt:lpstr>
      <vt:lpstr>Models</vt:lpstr>
      <vt:lpstr>Discussions</vt:lpstr>
      <vt:lpstr>Conclusion &amp; Future Direction</vt:lpstr>
      <vt:lpstr>Conclusion &amp; Future Direction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291</cp:revision>
  <dcterms:created xsi:type="dcterms:W3CDTF">2022-09-23T12:37:00Z</dcterms:created>
  <dcterms:modified xsi:type="dcterms:W3CDTF">2024-12-12T05:03:14Z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