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2" r:id="rId4"/>
  </p:sldMasterIdLst>
  <p:notesMasterIdLst>
    <p:notesMasterId r:id="rId18"/>
  </p:notesMasterIdLst>
  <p:handoutMasterIdLst>
    <p:handoutMasterId r:id="rId19"/>
  </p:handoutMasterIdLst>
  <p:sldIdLst>
    <p:sldId id="268" r:id="rId5"/>
    <p:sldId id="279" r:id="rId6"/>
    <p:sldId id="293" r:id="rId7"/>
    <p:sldId id="257" r:id="rId8"/>
    <p:sldId id="270" r:id="rId9"/>
    <p:sldId id="288" r:id="rId10"/>
    <p:sldId id="281" r:id="rId11"/>
    <p:sldId id="295" r:id="rId12"/>
    <p:sldId id="296" r:id="rId13"/>
    <p:sldId id="274" r:id="rId14"/>
    <p:sldId id="275" r:id="rId15"/>
    <p:sldId id="287"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91633" autoAdjust="0"/>
  </p:normalViewPr>
  <p:slideViewPr>
    <p:cSldViewPr snapToGrid="0">
      <p:cViewPr>
        <p:scale>
          <a:sx n="58" d="100"/>
          <a:sy n="58" d="100"/>
        </p:scale>
        <p:origin x="852" y="4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9/15/2024</a:t>
            </a:fld>
            <a:endParaRPr lang="en-US" dirty="0"/>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dirty="0"/>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9/15/2024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dirty="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8BEBC287-C460-2BA5-4759-2E4AF4511C87}"/>
              </a:ext>
            </a:extLst>
          </p:cNvPr>
          <p:cNvSpPr>
            <a:spLocks noGrp="1"/>
          </p:cNvSpPr>
          <p:nvPr>
            <p:ph type="sldNum" sz="quarter" idx="5"/>
          </p:nvPr>
        </p:nvSpPr>
        <p:spPr/>
        <p:txBody>
          <a:bodyPr/>
          <a:lstStyle/>
          <a:p>
            <a:fld id="{5EA54082-0EDA-40C0-B23E-AB88047B2438}" type="slidenum">
              <a:rPr lang="en-US" noProof="0" smtClean="0"/>
              <a:t>1</a:t>
            </a:fld>
            <a:endParaRPr lang="en-US" noProof="0" dirty="0"/>
          </a:p>
        </p:txBody>
      </p:sp>
    </p:spTree>
    <p:extLst>
      <p:ext uri="{BB962C8B-B14F-4D97-AF65-F5344CB8AC3E}">
        <p14:creationId xmlns:p14="http://schemas.microsoft.com/office/powerpoint/2010/main" val="4213207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4</a:t>
            </a:fld>
            <a:endParaRPr lang="en-US" noProof="0" dirty="0"/>
          </a:p>
        </p:txBody>
      </p:sp>
    </p:spTree>
    <p:extLst>
      <p:ext uri="{BB962C8B-B14F-4D97-AF65-F5344CB8AC3E}">
        <p14:creationId xmlns:p14="http://schemas.microsoft.com/office/powerpoint/2010/main" val="242251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5779A951-3520-8989-ECED-A3FA0B14FF42}"/>
              </a:ext>
            </a:extLst>
          </p:cNvPr>
          <p:cNvSpPr>
            <a:spLocks noGrp="1"/>
          </p:cNvSpPr>
          <p:nvPr>
            <p:ph type="sldNum" sz="quarter" idx="5"/>
          </p:nvPr>
        </p:nvSpPr>
        <p:spPr/>
        <p:txBody>
          <a:bodyPr/>
          <a:lstStyle/>
          <a:p>
            <a:fld id="{5EA54082-0EDA-40C0-B23E-AB88047B2438}" type="slidenum">
              <a:rPr lang="en-US" noProof="0" smtClean="0"/>
              <a:t>5</a:t>
            </a:fld>
            <a:endParaRPr lang="en-US" noProof="0" dirty="0"/>
          </a:p>
        </p:txBody>
      </p:sp>
    </p:spTree>
    <p:extLst>
      <p:ext uri="{BB962C8B-B14F-4D97-AF65-F5344CB8AC3E}">
        <p14:creationId xmlns:p14="http://schemas.microsoft.com/office/powerpoint/2010/main" val="192505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6</a:t>
            </a:fld>
            <a:endParaRPr lang="en-US" noProof="0" dirty="0"/>
          </a:p>
        </p:txBody>
      </p:sp>
    </p:spTree>
    <p:extLst>
      <p:ext uri="{BB962C8B-B14F-4D97-AF65-F5344CB8AC3E}">
        <p14:creationId xmlns:p14="http://schemas.microsoft.com/office/powerpoint/2010/main" val="382914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580B3A5-6BE1-98D1-840E-7724F1D88020}"/>
              </a:ext>
            </a:extLst>
          </p:cNvPr>
          <p:cNvSpPr>
            <a:spLocks noGrp="1"/>
          </p:cNvSpPr>
          <p:nvPr>
            <p:ph type="sldNum" sz="quarter" idx="5"/>
          </p:nvPr>
        </p:nvSpPr>
        <p:spPr/>
        <p:txBody>
          <a:bodyPr/>
          <a:lstStyle/>
          <a:p>
            <a:fld id="{5EA54082-0EDA-40C0-B23E-AB88047B2438}" type="slidenum">
              <a:rPr lang="en-US" noProof="0" smtClean="0"/>
              <a:t>10</a:t>
            </a:fld>
            <a:endParaRPr lang="en-US" noProof="0" dirty="0"/>
          </a:p>
        </p:txBody>
      </p:sp>
    </p:spTree>
    <p:extLst>
      <p:ext uri="{BB962C8B-B14F-4D97-AF65-F5344CB8AC3E}">
        <p14:creationId xmlns:p14="http://schemas.microsoft.com/office/powerpoint/2010/main" val="3046739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CFB9EC2-E41A-098C-8A6D-E230FDA7CA92}"/>
              </a:ext>
            </a:extLst>
          </p:cNvPr>
          <p:cNvSpPr>
            <a:spLocks noGrp="1"/>
          </p:cNvSpPr>
          <p:nvPr>
            <p:ph type="sldNum" sz="quarter" idx="5"/>
          </p:nvPr>
        </p:nvSpPr>
        <p:spPr/>
        <p:txBody>
          <a:bodyPr/>
          <a:lstStyle/>
          <a:p>
            <a:fld id="{5EA54082-0EDA-40C0-B23E-AB88047B2438}" type="slidenum">
              <a:rPr lang="en-US" noProof="0" smtClean="0"/>
              <a:t>11</a:t>
            </a:fld>
            <a:endParaRPr lang="en-US" noProof="0" dirty="0"/>
          </a:p>
        </p:txBody>
      </p:sp>
    </p:spTree>
    <p:extLst>
      <p:ext uri="{BB962C8B-B14F-4D97-AF65-F5344CB8AC3E}">
        <p14:creationId xmlns:p14="http://schemas.microsoft.com/office/powerpoint/2010/main" val="2158920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C87E-E727-F744-B7B4-2D1E43C530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3FE5AC-13E8-D9C9-E051-DA66C15E6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36821E-C7C0-B12E-5869-625B3BCA47B6}"/>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5BEA5468-5565-B02D-C1CF-C98DAEFB2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40AF5-192F-B798-F8D8-97A3A2C84D6C}"/>
              </a:ext>
            </a:extLst>
          </p:cNvPr>
          <p:cNvSpPr>
            <a:spLocks noGrp="1"/>
          </p:cNvSpPr>
          <p:nvPr>
            <p:ph type="sldNum" sz="quarter" idx="12"/>
          </p:nvPr>
        </p:nvSpPr>
        <p:spPr/>
        <p:txBody>
          <a:bodyPr/>
          <a:lstStyle/>
          <a:p>
            <a:fld id="{6A59E652-0E2C-4FE0-9038-2A3F05EF4FDC}" type="slidenum">
              <a:rPr lang="en-IN" smtClean="0"/>
              <a:t>‹#›</a:t>
            </a:fld>
            <a:endParaRPr lang="en-IN"/>
          </a:p>
        </p:txBody>
      </p:sp>
      <p:cxnSp>
        <p:nvCxnSpPr>
          <p:cNvPr id="7" name="Straight Connector 6">
            <a:extLst>
              <a:ext uri="{FF2B5EF4-FFF2-40B4-BE49-F238E27FC236}">
                <a16:creationId xmlns:a16="http://schemas.microsoft.com/office/drawing/2014/main" id="{12B94DAF-E666-7C28-5901-4A20E8C80BE7}"/>
              </a:ext>
            </a:extLst>
          </p:cNvPr>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descr="Color filled rectangle border">
            <a:extLst>
              <a:ext uri="{FF2B5EF4-FFF2-40B4-BE49-F238E27FC236}">
                <a16:creationId xmlns:a16="http://schemas.microsoft.com/office/drawing/2014/main" id="{8F67AA63-78E2-CE31-CAC5-55E363DF88DF}"/>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46459F9B-C5B3-C08F-02B5-DEAD255D127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19081E7D-5B58-5465-F5F3-DE07FAB01BB3}"/>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Color filled rectangle border">
            <a:extLst>
              <a:ext uri="{FF2B5EF4-FFF2-40B4-BE49-F238E27FC236}">
                <a16:creationId xmlns:a16="http://schemas.microsoft.com/office/drawing/2014/main" id="{0E6BF88C-A44A-1F1A-E728-B8CDDA3F5889}"/>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390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6FF9-CB35-3451-981B-2868EF64BC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DFCFED-BE4A-529F-BACD-564FD9BFB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A9200-96AD-5605-417C-45D37A63C93E}"/>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D6526A59-D116-657C-527D-8177C571A3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FE0-0B71-ABC7-BDC8-C99A9DADB2E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7808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1DC04-4938-76FC-3C89-BA8ECCCACC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6D63C6-91BC-7204-55AB-8BC89B0A2A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9B56B-B7EE-4215-28DF-088C19DD7572}"/>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B0A8E5E-D7B4-2B2D-5E97-3BF66C3740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9B5124-03B9-A9A2-CD1E-D62A88A3DD43}"/>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800751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4049-CB90-0B60-B957-F3BC8956D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C809F4-81B8-F23E-A118-795E0E17A3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1DFCF2-F370-A3BF-0AEA-1DD6F10CA541}"/>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4D5808D7-A425-B957-FA1F-5A97771A9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98689-1820-9185-3EB4-E2AC6A7879B2}"/>
              </a:ext>
            </a:extLst>
          </p:cNvPr>
          <p:cNvSpPr>
            <a:spLocks noGrp="1"/>
          </p:cNvSpPr>
          <p:nvPr>
            <p:ph type="sldNum" sz="quarter" idx="12"/>
          </p:nvPr>
        </p:nvSpPr>
        <p:spPr/>
        <p:txBody>
          <a:bodyPr/>
          <a:lstStyle/>
          <a:p>
            <a:fld id="{6A59E652-0E2C-4FE0-9038-2A3F05EF4FDC}" type="slidenum">
              <a:rPr lang="en-IN" smtClean="0"/>
              <a:t>‹#›</a:t>
            </a:fld>
            <a:endParaRPr lang="en-IN"/>
          </a:p>
        </p:txBody>
      </p:sp>
      <p:sp>
        <p:nvSpPr>
          <p:cNvPr id="7" name="Rectangle 6" descr="Color filled rectangle border">
            <a:extLst>
              <a:ext uri="{FF2B5EF4-FFF2-40B4-BE49-F238E27FC236}">
                <a16:creationId xmlns:a16="http://schemas.microsoft.com/office/drawing/2014/main" id="{8527D2E2-4115-FCE0-B212-E7B3ABDB5FDD}"/>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Color filled rectangle border">
            <a:extLst>
              <a:ext uri="{FF2B5EF4-FFF2-40B4-BE49-F238E27FC236}">
                <a16:creationId xmlns:a16="http://schemas.microsoft.com/office/drawing/2014/main" id="{7AF5F516-FB10-22BE-4D84-317BBD927A2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BE5030D7-B4D1-210F-8CC4-C5EEA11A4855}"/>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7F03B599-8156-6D36-EC9F-D30DB890474D}"/>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8502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38A5-D0C4-48CE-38F2-08E4C9C2FF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8C832E-845C-654C-AC5C-3B9D6EB78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8C5517-5509-8715-71F8-085A3499577B}"/>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E6FEBA8-5D20-CEF4-9FF0-31DDD2512A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7EC32-F40F-3EBD-F4E8-A7C931DBC716}"/>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1019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B511-796C-85E3-EDC8-809A656463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1C4F24-5434-DA94-7724-AAF8BF0C4C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7A7135-30B4-30DC-733D-92989D9F11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92A7A3-EA71-C662-71A8-7038FFEED738}"/>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2A836EF7-452C-2FF9-5C81-8AEB9E8532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370F96-9232-2176-D0F2-2960D679E9D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6819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5F4E-D984-D680-F09C-AC02A46378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7BC1B5-7AC9-4E60-60E8-A726E6189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00F6D9-ED0C-F135-B76C-ED7ACC96B8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56BD71-CED7-B0BF-456F-99D4BA5D5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C2133-00F7-61B5-6471-B8DA518150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E187B7-2458-5B46-02DB-F43D35CEA662}"/>
              </a:ext>
            </a:extLst>
          </p:cNvPr>
          <p:cNvSpPr>
            <a:spLocks noGrp="1"/>
          </p:cNvSpPr>
          <p:nvPr>
            <p:ph type="dt" sz="half" idx="10"/>
          </p:nvPr>
        </p:nvSpPr>
        <p:spPr/>
        <p:txBody>
          <a:bodyPr/>
          <a:lstStyle/>
          <a:p>
            <a:r>
              <a:rPr lang="en-IN"/>
              <a:t>11-03-2024</a:t>
            </a:r>
            <a:endParaRPr lang="en-US" dirty="0"/>
          </a:p>
        </p:txBody>
      </p:sp>
      <p:sp>
        <p:nvSpPr>
          <p:cNvPr id="8" name="Footer Placeholder 7">
            <a:extLst>
              <a:ext uri="{FF2B5EF4-FFF2-40B4-BE49-F238E27FC236}">
                <a16:creationId xmlns:a16="http://schemas.microsoft.com/office/drawing/2014/main" id="{628B1EAD-AE08-7C06-076D-928E9B5B5B4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EF83B57-CBB8-DAD5-0B06-0EEFC03AE3C1}"/>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4701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6BE7-0120-B6AC-6F97-86908369B5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675A87-CCB3-6E02-FEBB-3C06E4DEA655}"/>
              </a:ext>
            </a:extLst>
          </p:cNvPr>
          <p:cNvSpPr>
            <a:spLocks noGrp="1"/>
          </p:cNvSpPr>
          <p:nvPr>
            <p:ph type="dt" sz="half" idx="10"/>
          </p:nvPr>
        </p:nvSpPr>
        <p:spPr/>
        <p:txBody>
          <a:bodyPr/>
          <a:lstStyle/>
          <a:p>
            <a:r>
              <a:rPr lang="en-IN"/>
              <a:t>11-03-2024</a:t>
            </a:r>
            <a:endParaRPr lang="en-US" dirty="0"/>
          </a:p>
        </p:txBody>
      </p:sp>
      <p:sp>
        <p:nvSpPr>
          <p:cNvPr id="4" name="Footer Placeholder 3">
            <a:extLst>
              <a:ext uri="{FF2B5EF4-FFF2-40B4-BE49-F238E27FC236}">
                <a16:creationId xmlns:a16="http://schemas.microsoft.com/office/drawing/2014/main" id="{EC3A4962-89D6-D004-83D7-5C547EC6DC4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85217B-1FF2-3034-52E4-917206C7E825}"/>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74982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2F594-4792-FC2B-AE8B-497D1C437460}"/>
              </a:ext>
            </a:extLst>
          </p:cNvPr>
          <p:cNvSpPr>
            <a:spLocks noGrp="1"/>
          </p:cNvSpPr>
          <p:nvPr>
            <p:ph type="dt" sz="half" idx="10"/>
          </p:nvPr>
        </p:nvSpPr>
        <p:spPr/>
        <p:txBody>
          <a:bodyPr/>
          <a:lstStyle/>
          <a:p>
            <a:r>
              <a:rPr lang="en-IN"/>
              <a:t>11-03-2024</a:t>
            </a:r>
            <a:endParaRPr lang="en-US" dirty="0"/>
          </a:p>
        </p:txBody>
      </p:sp>
      <p:sp>
        <p:nvSpPr>
          <p:cNvPr id="3" name="Footer Placeholder 2">
            <a:extLst>
              <a:ext uri="{FF2B5EF4-FFF2-40B4-BE49-F238E27FC236}">
                <a16:creationId xmlns:a16="http://schemas.microsoft.com/office/drawing/2014/main" id="{E9D8E567-B98C-B271-7278-00E98869A5F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E7C07B-0735-FAA0-22CF-409BDF998598}"/>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32618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977B-9390-BDB4-A7DE-648D0CBDA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0BFE0F-E666-0CE2-3F6B-9991B7C235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6B75FA-2651-190B-863C-E87110B2A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93CC9-E61B-FFD7-7F96-A8EE59B9FC6F}"/>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7EDED9F1-95C8-8BF9-040B-069E8404022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A65A5D-3BB3-55CD-C952-862395B5E887}"/>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42617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34E7-47FD-CCE0-D1BC-B7F516819F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6B51A-D62F-3586-AF58-FBFD759CD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6EB0AD-7677-9AEB-8F1A-E5C43B6C3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BD039-C00F-AFCF-F7C1-BB4B363E1031}"/>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17D13D93-5A70-380A-3D25-84DC262D22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9091D6-A291-BF70-EA5C-29C3DB98AD14}"/>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423163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A02CC-4696-8753-905D-D8A12D823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2AA02F-8D43-CC52-1A35-A5C70B851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76029-95AB-315F-C234-AA9A257ED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11-03-2024</a:t>
            </a:r>
            <a:endParaRPr lang="en-US" dirty="0"/>
          </a:p>
        </p:txBody>
      </p:sp>
      <p:sp>
        <p:nvSpPr>
          <p:cNvPr id="5" name="Footer Placeholder 4">
            <a:extLst>
              <a:ext uri="{FF2B5EF4-FFF2-40B4-BE49-F238E27FC236}">
                <a16:creationId xmlns:a16="http://schemas.microsoft.com/office/drawing/2014/main" id="{5282B256-F581-7446-545D-CCB67FF13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3EE7C2-60F7-E2F8-7DB3-A4B5195FA4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dirty="0"/>
          </a:p>
        </p:txBody>
      </p:sp>
    </p:spTree>
    <p:extLst>
      <p:ext uri="{BB962C8B-B14F-4D97-AF65-F5344CB8AC3E}">
        <p14:creationId xmlns:p14="http://schemas.microsoft.com/office/powerpoint/2010/main" val="108213927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52"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11356" y="723332"/>
            <a:ext cx="9144000" cy="914400"/>
          </a:xfrm>
          <a:prstGeom prst="rect">
            <a:avLst/>
          </a:prstGeom>
        </p:spPr>
        <p:txBody>
          <a:bodyPr vert="horz" lIns="91440" tIns="45720" rIns="91440" bIns="45720" rtlCol="0" anchor="ctr">
            <a:normAutofit fontScale="92500"/>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r>
              <a:rPr lang="en-IN" sz="4800" dirty="0">
                <a:latin typeface="Arial" panose="020B0604020202020204" pitchFamily="34" charset="0"/>
                <a:cs typeface="Arial" panose="020B0604020202020204" pitchFamily="34" charset="0"/>
              </a:rPr>
              <a:t>Pandit Deendayal Energy University</a:t>
            </a:r>
            <a:endParaRPr lang="en-IN" sz="2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67" y="323051"/>
            <a:ext cx="1930866" cy="2037787"/>
          </a:xfrm>
          <a:prstGeom prst="rect">
            <a:avLst/>
          </a:prstGeom>
        </p:spPr>
      </p:pic>
      <p:sp>
        <p:nvSpPr>
          <p:cNvPr id="8" name="Title 1"/>
          <p:cNvSpPr txBox="1">
            <a:spLocks/>
          </p:cNvSpPr>
          <p:nvPr/>
        </p:nvSpPr>
        <p:spPr>
          <a:xfrm>
            <a:off x="243151" y="3005105"/>
            <a:ext cx="4858670" cy="219485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Topic</a:t>
            </a:r>
            <a:endParaRPr lang="en-IN" sz="2400" dirty="0">
              <a:latin typeface="Arial" panose="020B0604020202020204" pitchFamily="34" charset="0"/>
              <a:cs typeface="Arial" panose="020B0604020202020204" pitchFamily="34" charset="0"/>
            </a:endParaRPr>
          </a:p>
          <a:p>
            <a:br>
              <a:rPr lang="en-IN" sz="2500" dirty="0">
                <a:latin typeface="Arial" panose="020B0604020202020204" pitchFamily="34" charset="0"/>
                <a:cs typeface="Arial" panose="020B0604020202020204" pitchFamily="34" charset="0"/>
              </a:rPr>
            </a:br>
            <a:r>
              <a:rPr lang="en-IN" sz="2500" dirty="0">
                <a:latin typeface="Arial" panose="020B0604020202020204" pitchFamily="34" charset="0"/>
                <a:cs typeface="Arial" panose="020B0604020202020204" pitchFamily="34" charset="0"/>
              </a:rPr>
              <a:t>Metaverse in healthcare</a:t>
            </a:r>
          </a:p>
        </p:txBody>
      </p:sp>
      <p:sp>
        <p:nvSpPr>
          <p:cNvPr id="10" name="Subtitle 2"/>
          <p:cNvSpPr>
            <a:spLocks noGrp="1"/>
          </p:cNvSpPr>
          <p:nvPr>
            <p:ph type="subTitle" idx="1"/>
          </p:nvPr>
        </p:nvSpPr>
        <p:spPr>
          <a:xfrm>
            <a:off x="7283356" y="2771474"/>
            <a:ext cx="3889829" cy="2976183"/>
          </a:xfrm>
        </p:spPr>
        <p:txBody>
          <a:bodyPr>
            <a:normAutofit fontScale="92500" lnSpcReduction="10000"/>
          </a:bodyPr>
          <a:lstStyle/>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Prepared</a:t>
            </a:r>
            <a:r>
              <a:rPr lang="en-US" sz="22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by</a:t>
            </a:r>
            <a:r>
              <a:rPr lang="en-US" sz="2200" dirty="0">
                <a:latin typeface="Arial" panose="020B0604020202020204" pitchFamily="34" charset="0"/>
                <a:cs typeface="Arial" panose="020B0604020202020204" pitchFamily="34" charset="0"/>
              </a:rPr>
              <a:t> : </a:t>
            </a:r>
          </a:p>
          <a:p>
            <a:pPr algn="ctr"/>
            <a:r>
              <a:rPr lang="en-US" sz="2000" dirty="0">
                <a:latin typeface="Arial" panose="020B0604020202020204" pitchFamily="34" charset="0"/>
                <a:cs typeface="Arial" panose="020B0604020202020204" pitchFamily="34" charset="0"/>
              </a:rPr>
              <a:t>Dev Jethva</a:t>
            </a:r>
          </a:p>
          <a:p>
            <a:pPr algn="ctr"/>
            <a:r>
              <a:rPr lang="en-US" sz="22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23MDS003</a:t>
            </a:r>
            <a:r>
              <a:rPr lang="en-US" sz="220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IN" dirty="0">
                <a:latin typeface="Arial" panose="020B0604020202020204" pitchFamily="34" charset="0"/>
                <a:cs typeface="Arial" panose="020B0604020202020204" pitchFamily="34" charset="0"/>
              </a:rPr>
              <a:t>Under the guidance of</a:t>
            </a:r>
          </a:p>
          <a:p>
            <a:pPr algn="ctr"/>
            <a:r>
              <a:rPr lang="en-IN" sz="2000" dirty="0">
                <a:latin typeface="Arial" panose="020B0604020202020204" pitchFamily="34" charset="0"/>
                <a:cs typeface="Arial" panose="020B0604020202020204" pitchFamily="34" charset="0"/>
              </a:rPr>
              <a:t>Dr. Yogesh Kumar &amp; Dr. Aditya Shastri</a:t>
            </a:r>
          </a:p>
          <a:p>
            <a:pPr algn="ctr"/>
            <a:endParaRPr lang="en-IN" dirty="0">
              <a:latin typeface="Arial" panose="020B0604020202020204" pitchFamily="34" charset="0"/>
              <a:cs typeface="Arial" panose="020B0604020202020204" pitchFamily="34" charset="0"/>
            </a:endParaRPr>
          </a:p>
        </p:txBody>
      </p:sp>
      <p:sp>
        <p:nvSpPr>
          <p:cNvPr id="2" name="Rectangle 1"/>
          <p:cNvSpPr/>
          <p:nvPr/>
        </p:nvSpPr>
        <p:spPr>
          <a:xfrm>
            <a:off x="4937934" y="2033787"/>
            <a:ext cx="2403223" cy="341632"/>
          </a:xfrm>
          <a:prstGeom prst="rect">
            <a:avLst/>
          </a:prstGeom>
        </p:spPr>
        <p:txBody>
          <a:bodyPr wrap="none">
            <a:spAutoFit/>
          </a:bodyPr>
          <a:lstStyle/>
          <a:p>
            <a:pPr algn="ctr">
              <a:lnSpc>
                <a:spcPct val="90000"/>
              </a:lnSpc>
              <a:spcAft>
                <a:spcPts val="600"/>
              </a:spcAft>
            </a:pPr>
            <a:r>
              <a:rPr lang="en-US" b="0" i="0" dirty="0">
                <a:solidFill>
                  <a:srgbClr val="1F1F1F"/>
                </a:solidFill>
                <a:effectLst/>
                <a:latin typeface="Arial" panose="020B0604020202020204" pitchFamily="34" charset="0"/>
                <a:cs typeface="Arial" panose="020B0604020202020204" pitchFamily="34" charset="0"/>
              </a:rPr>
              <a:t>Seminar Presentation</a:t>
            </a:r>
            <a:endParaRPr lang="en-US"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87A4C7EE-8179-5394-5129-0B9035CDC5EA}"/>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latin typeface="Arial" panose="020B0604020202020204" pitchFamily="34" charset="0"/>
                <a:cs typeface="Arial" panose="020B0604020202020204" pitchFamily="34" charset="0"/>
              </a:rPr>
              <a:t>1</a:t>
            </a:fld>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6166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06"/>
            <a:ext cx="10436258" cy="965477"/>
          </a:xfrm>
        </p:spPr>
        <p:txBody>
          <a:bodyPr>
            <a:normAutofit/>
          </a:bodyPr>
          <a:lstStyle/>
          <a:p>
            <a:pPr algn="ctr"/>
            <a:r>
              <a:rPr lang="en-US" sz="36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904972" y="998554"/>
            <a:ext cx="10369485" cy="5093161"/>
          </a:xfrm>
        </p:spPr>
        <p:txBody>
          <a:bodyPr>
            <a:noAutofit/>
          </a:bodyPr>
          <a:lstStyle/>
          <a:p>
            <a:pPr marL="285750" indent="-28575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Healthcare in the metaverse leverages VR, AR, AI, and blockchain to enhance patient care, improve medical training, and enable virtual consultations. While promising, challenges like data privacy, regulation, and access must be resolved for its full potential to be realized.</a:t>
            </a:r>
          </a:p>
          <a:p>
            <a:pPr marL="285750" indent="-285750"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Future Scope:</a:t>
            </a:r>
          </a:p>
          <a:p>
            <a:pPr marL="742950" lvl="1" indent="-285750" algn="just">
              <a:lnSpc>
                <a:spcPct val="100000"/>
              </a:lnSpc>
            </a:pPr>
            <a:r>
              <a:rPr lang="en-US" dirty="0">
                <a:latin typeface="Times New Roman" panose="02020603050405020304" pitchFamily="18" charset="0"/>
                <a:cs typeface="Times New Roman" panose="02020603050405020304" pitchFamily="18" charset="0"/>
              </a:rPr>
              <a:t>AI-Powered Health Assistants</a:t>
            </a:r>
          </a:p>
          <a:p>
            <a:pPr marL="742950" lvl="1" indent="-285750" algn="just">
              <a:lnSpc>
                <a:spcPct val="100000"/>
              </a:lnSpc>
            </a:pPr>
            <a:r>
              <a:rPr lang="en-US" dirty="0">
                <a:latin typeface="Times New Roman" panose="02020603050405020304" pitchFamily="18" charset="0"/>
                <a:cs typeface="Times New Roman" panose="02020603050405020304" pitchFamily="18" charset="0"/>
              </a:rPr>
              <a:t>Virtual Rehabilitation Programs</a:t>
            </a:r>
          </a:p>
          <a:p>
            <a:pPr marL="742950" lvl="1" indent="-285750" algn="just">
              <a:lnSpc>
                <a:spcPct val="100000"/>
              </a:lnSpc>
            </a:pPr>
            <a:r>
              <a:rPr lang="en-US" dirty="0">
                <a:latin typeface="Times New Roman" panose="02020603050405020304" pitchFamily="18" charset="0"/>
                <a:cs typeface="Times New Roman" panose="02020603050405020304" pitchFamily="18" charset="0"/>
              </a:rPr>
              <a:t>Wearable Tech Integration</a:t>
            </a:r>
          </a:p>
          <a:p>
            <a:pPr marL="742950" lvl="1" indent="-285750" algn="just">
              <a:lnSpc>
                <a:spcPct val="100000"/>
              </a:lnSpc>
            </a:pPr>
            <a:r>
              <a:rPr lang="en-US" dirty="0">
                <a:latin typeface="Times New Roman" panose="02020603050405020304" pitchFamily="18" charset="0"/>
                <a:cs typeface="Times New Roman" panose="02020603050405020304" pitchFamily="18" charset="0"/>
              </a:rPr>
              <a:t>Global Healthcare Access</a:t>
            </a:r>
          </a:p>
          <a:p>
            <a:pPr marL="742950" lvl="1" indent="-285750" algn="just">
              <a:lnSpc>
                <a:spcPct val="100000"/>
              </a:lnSpc>
            </a:pPr>
            <a:r>
              <a:rPr lang="en-US" dirty="0">
                <a:latin typeface="Times New Roman" panose="02020603050405020304" pitchFamily="18" charset="0"/>
                <a:cs typeface="Times New Roman" panose="02020603050405020304" pitchFamily="18" charset="0"/>
              </a:rPr>
              <a:t>Decentralized Healthcare</a:t>
            </a:r>
          </a:p>
          <a:p>
            <a:pPr marL="742950" lvl="1" indent="-285750" algn="just">
              <a:lnSpc>
                <a:spcPct val="100000"/>
              </a:lnSpc>
            </a:pPr>
            <a:r>
              <a:rPr lang="en-US" dirty="0">
                <a:latin typeface="Times New Roman" panose="02020603050405020304" pitchFamily="18" charset="0"/>
                <a:cs typeface="Times New Roman" panose="02020603050405020304" pitchFamily="18" charset="0"/>
              </a:rPr>
              <a:t>Advancements in Connectivity</a:t>
            </a:r>
          </a:p>
        </p:txBody>
      </p:sp>
      <p:sp>
        <p:nvSpPr>
          <p:cNvPr id="4" name="Slide Number Placeholder 3">
            <a:extLst>
              <a:ext uri="{FF2B5EF4-FFF2-40B4-BE49-F238E27FC236}">
                <a16:creationId xmlns:a16="http://schemas.microsoft.com/office/drawing/2014/main" id="{376FEAE5-0895-C5C7-8B71-7564C87C249F}"/>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10</a:t>
            </a:fld>
            <a:endParaRPr lang="en-IN" sz="1400" dirty="0">
              <a:solidFill>
                <a:schemeClr val="bg1"/>
              </a:solidFill>
            </a:endParaRPr>
          </a:p>
        </p:txBody>
      </p:sp>
    </p:spTree>
    <p:extLst>
      <p:ext uri="{BB962C8B-B14F-4D97-AF65-F5344CB8AC3E}">
        <p14:creationId xmlns:p14="http://schemas.microsoft.com/office/powerpoint/2010/main" val="4019252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25"/>
            <a:ext cx="10342704" cy="965477"/>
          </a:xfrm>
        </p:spPr>
        <p:txBody>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199" y="978678"/>
            <a:ext cx="10631557" cy="5523780"/>
          </a:xfrm>
        </p:spPr>
        <p:txBody>
          <a:bodyPr>
            <a:noAutofit/>
          </a:bodyPr>
          <a:lstStyle/>
          <a:p>
            <a:pPr marL="0" indent="0" algn="just">
              <a:lnSpc>
                <a:spcPct val="100000"/>
              </a:lnSpc>
              <a:buNone/>
            </a:pPr>
            <a:endParaRPr lang="en-IN" sz="21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816A81-1CEF-293F-EE39-852C1821665E}"/>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11</a:t>
            </a:fld>
            <a:endParaRPr lang="en-IN" sz="1400" dirty="0">
              <a:solidFill>
                <a:schemeClr val="bg1"/>
              </a:solidFill>
            </a:endParaRPr>
          </a:p>
        </p:txBody>
      </p:sp>
    </p:spTree>
    <p:extLst>
      <p:ext uri="{BB962C8B-B14F-4D97-AF65-F5344CB8AC3E}">
        <p14:creationId xmlns:p14="http://schemas.microsoft.com/office/powerpoint/2010/main" val="2223525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E86-2A27-C72F-7840-4038F6C9EBCA}"/>
              </a:ext>
            </a:extLst>
          </p:cNvPr>
          <p:cNvSpPr>
            <a:spLocks noGrp="1"/>
          </p:cNvSpPr>
          <p:nvPr>
            <p:ph type="title"/>
          </p:nvPr>
        </p:nvSpPr>
        <p:spPr>
          <a:xfrm>
            <a:off x="838200" y="8632"/>
            <a:ext cx="10515600" cy="994671"/>
          </a:xfrm>
        </p:spPr>
        <p:txBody>
          <a:bodyPr>
            <a:normAutofit/>
          </a:bodyPr>
          <a:lstStyle/>
          <a:p>
            <a:pPr algn="ctr"/>
            <a:r>
              <a:rPr lang="en-US" sz="3600"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5CA006-BB0D-541A-4199-92D0A5A2B63A}"/>
              </a:ext>
            </a:extLst>
          </p:cNvPr>
          <p:cNvSpPr>
            <a:spLocks noGrp="1"/>
          </p:cNvSpPr>
          <p:nvPr>
            <p:ph idx="1"/>
          </p:nvPr>
        </p:nvSpPr>
        <p:spPr>
          <a:xfrm>
            <a:off x="675861" y="784533"/>
            <a:ext cx="10677939" cy="5936942"/>
          </a:xfrm>
        </p:spPr>
        <p:txBody>
          <a:bodyPr>
            <a:noAutofit/>
          </a:bodyPr>
          <a:lstStyle/>
          <a:p>
            <a:pPr marL="0" indent="0" algn="just">
              <a:lnSpc>
                <a:spcPct val="100000"/>
              </a:lnSpc>
              <a:buNone/>
            </a:pPr>
            <a:endParaRPr lang="en-IN" sz="22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B9E54A-3B05-A1D0-A75E-82DB477B397D}"/>
              </a:ext>
            </a:extLst>
          </p:cNvPr>
          <p:cNvSpPr>
            <a:spLocks noGrp="1"/>
          </p:cNvSpPr>
          <p:nvPr>
            <p:ph type="sldNum" sz="quarter" idx="12"/>
          </p:nvPr>
        </p:nvSpPr>
        <p:spPr>
          <a:xfrm>
            <a:off x="8610600" y="6499571"/>
            <a:ext cx="2743200" cy="365125"/>
          </a:xfrm>
        </p:spPr>
        <p:txBody>
          <a:bodyPr/>
          <a:lstStyle/>
          <a:p>
            <a:fld id="{6A59E652-0E2C-4FE0-9038-2A3F05EF4FDC}" type="slidenum">
              <a:rPr lang="en-IN" sz="1400" smtClean="0">
                <a:solidFill>
                  <a:schemeClr val="bg1"/>
                </a:solidFill>
              </a:rPr>
              <a:t>12</a:t>
            </a:fld>
            <a:endParaRPr lang="en-IN" dirty="0">
              <a:solidFill>
                <a:schemeClr val="bg1"/>
              </a:solidFill>
            </a:endParaRPr>
          </a:p>
        </p:txBody>
      </p:sp>
    </p:spTree>
    <p:extLst>
      <p:ext uri="{BB962C8B-B14F-4D97-AF65-F5344CB8AC3E}">
        <p14:creationId xmlns:p14="http://schemas.microsoft.com/office/powerpoint/2010/main" val="2303462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1E7554-2556-FEB4-14A7-58E0A3EEFC00}"/>
              </a:ext>
            </a:extLst>
          </p:cNvPr>
          <p:cNvSpPr>
            <a:spLocks noGrp="1"/>
          </p:cNvSpPr>
          <p:nvPr>
            <p:ph type="title"/>
          </p:nvPr>
        </p:nvSpPr>
        <p:spPr>
          <a:xfrm>
            <a:off x="2628899" y="2946261"/>
            <a:ext cx="6934201" cy="965477"/>
          </a:xfrm>
        </p:spPr>
        <p:txBody>
          <a:bodyPr>
            <a:normAutofit/>
          </a:bodyPr>
          <a:lstStyle/>
          <a:p>
            <a:pPr algn="ctr"/>
            <a:r>
              <a:rPr lang="en-US"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F6E5C35-3FCD-DCA8-6A36-D727F6D12F61}"/>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13</a:t>
            </a:fld>
            <a:endParaRPr lang="en-IN" sz="1400" dirty="0">
              <a:solidFill>
                <a:schemeClr val="bg1"/>
              </a:solidFill>
            </a:endParaRPr>
          </a:p>
        </p:txBody>
      </p:sp>
    </p:spTree>
    <p:extLst>
      <p:ext uri="{BB962C8B-B14F-4D97-AF65-F5344CB8AC3E}">
        <p14:creationId xmlns:p14="http://schemas.microsoft.com/office/powerpoint/2010/main" val="108640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13BBBD-5060-0A88-EACE-019791E67597}"/>
              </a:ext>
            </a:extLst>
          </p:cNvPr>
          <p:cNvSpPr>
            <a:spLocks noGrp="1"/>
          </p:cNvSpPr>
          <p:nvPr>
            <p:ph type="title"/>
          </p:nvPr>
        </p:nvSpPr>
        <p:spPr>
          <a:xfrm>
            <a:off x="838200" y="22107"/>
            <a:ext cx="10379697" cy="965477"/>
          </a:xfrm>
        </p:spPr>
        <p:txBody>
          <a:bodyPr>
            <a:normAutofit/>
          </a:bodyPr>
          <a:lstStyle/>
          <a:p>
            <a:pPr algn="ctr"/>
            <a:r>
              <a:rPr lang="en-US" sz="3600" dirty="0">
                <a:latin typeface="Times New Roman" panose="02020603050405020304" pitchFamily="18" charset="0"/>
                <a:cs typeface="Times New Roman" panose="02020603050405020304" pitchFamily="18" charset="0"/>
              </a:rPr>
              <a:t>Table of Contents</a:t>
            </a:r>
            <a:endParaRPr lang="en-IN"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BB35312-B61D-31C3-0098-4AEE9306D59B}"/>
              </a:ext>
            </a:extLst>
          </p:cNvPr>
          <p:cNvSpPr>
            <a:spLocks noGrp="1"/>
          </p:cNvSpPr>
          <p:nvPr>
            <p:ph idx="1"/>
          </p:nvPr>
        </p:nvSpPr>
        <p:spPr>
          <a:xfrm>
            <a:off x="838200" y="999537"/>
            <a:ext cx="10379697" cy="5444721"/>
          </a:xfrm>
        </p:spPr>
        <p:txBody>
          <a:bodyPr>
            <a:noAutofit/>
          </a:bodyPr>
          <a:lstStyle/>
          <a:p>
            <a:pPr marL="285750" indent="-28575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Abstract</a:t>
            </a:r>
          </a:p>
          <a:p>
            <a:pPr marL="285750" indent="-28575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Introduction</a:t>
            </a:r>
          </a:p>
          <a:p>
            <a:pPr marL="285750" indent="-28575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Literature review</a:t>
            </a:r>
          </a:p>
          <a:p>
            <a:pPr marL="285750" indent="-28575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Objective</a:t>
            </a:r>
          </a:p>
          <a:p>
            <a:pPr marL="285750" indent="-28575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Methodology &amp; Models</a:t>
            </a:r>
          </a:p>
          <a:p>
            <a:pPr marL="285750" indent="-28575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Discussion</a:t>
            </a:r>
          </a:p>
          <a:p>
            <a:pPr marL="285750" indent="-28575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 </a:t>
            </a:r>
          </a:p>
          <a:p>
            <a:pPr marL="285750" indent="-28575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References</a:t>
            </a:r>
          </a:p>
        </p:txBody>
      </p:sp>
      <p:sp>
        <p:nvSpPr>
          <p:cNvPr id="2" name="Slide Number Placeholder 1">
            <a:extLst>
              <a:ext uri="{FF2B5EF4-FFF2-40B4-BE49-F238E27FC236}">
                <a16:creationId xmlns:a16="http://schemas.microsoft.com/office/drawing/2014/main" id="{C474F9A0-CDC4-C613-9C63-4376DF2F0E14}"/>
              </a:ext>
            </a:extLst>
          </p:cNvPr>
          <p:cNvSpPr>
            <a:spLocks noGrp="1"/>
          </p:cNvSpPr>
          <p:nvPr>
            <p:ph type="sldNum" sz="quarter" idx="12"/>
          </p:nvPr>
        </p:nvSpPr>
        <p:spPr>
          <a:xfrm>
            <a:off x="8610600" y="6488327"/>
            <a:ext cx="2743200" cy="365125"/>
          </a:xfrm>
        </p:spPr>
        <p:txBody>
          <a:bodyPr/>
          <a:lstStyle/>
          <a:p>
            <a:fld id="{6A59E652-0E2C-4FE0-9038-2A3F05EF4FDC}" type="slidenum">
              <a:rPr lang="en-IN" sz="1400" smtClean="0">
                <a:solidFill>
                  <a:schemeClr val="bg1"/>
                </a:solidFill>
              </a:rPr>
              <a:t>2</a:t>
            </a:fld>
            <a:endParaRPr lang="en-IN" sz="1400" dirty="0">
              <a:solidFill>
                <a:schemeClr val="bg1"/>
              </a:solidFill>
            </a:endParaRPr>
          </a:p>
        </p:txBody>
      </p:sp>
    </p:spTree>
    <p:extLst>
      <p:ext uri="{BB962C8B-B14F-4D97-AF65-F5344CB8AC3E}">
        <p14:creationId xmlns:p14="http://schemas.microsoft.com/office/powerpoint/2010/main" val="11508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B0CEF-16A4-F5FA-B6F0-58D09B9E96A5}"/>
              </a:ext>
            </a:extLst>
          </p:cNvPr>
          <p:cNvSpPr>
            <a:spLocks noGrp="1"/>
          </p:cNvSpPr>
          <p:nvPr>
            <p:ph type="title"/>
          </p:nvPr>
        </p:nvSpPr>
        <p:spPr>
          <a:xfrm>
            <a:off x="838200" y="1568"/>
            <a:ext cx="10515600" cy="1000967"/>
          </a:xfrm>
        </p:spPr>
        <p:txBody>
          <a:bodyPr>
            <a:normAutofit/>
          </a:bodyPr>
          <a:lstStyle/>
          <a:p>
            <a:pPr algn="ctr"/>
            <a:r>
              <a:rPr lang="en-US" sz="36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4EE4B152-CBEE-3F1A-0EB0-CABADEBF0F8D}"/>
              </a:ext>
            </a:extLst>
          </p:cNvPr>
          <p:cNvSpPr>
            <a:spLocks noGrp="1"/>
          </p:cNvSpPr>
          <p:nvPr>
            <p:ph idx="1"/>
          </p:nvPr>
        </p:nvSpPr>
        <p:spPr>
          <a:xfrm>
            <a:off x="838200" y="922244"/>
            <a:ext cx="10515600" cy="5434106"/>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metaverse is set to transform healthcare through immersive VR and AR technologies, enhancing patient care, medical training, and access to services. By integrating AI, blockchain, and IoT, it supports advanced telemedicine, realistic simulations, and innovative therapies. However, challenges like data privacy, regulation, and access need addressing. The future promises further advancements in diagnostics, virtual health assistants, and global healthcare accessibility, aiming for a more connected and patient-centered system.</a:t>
            </a:r>
          </a:p>
        </p:txBody>
      </p:sp>
      <p:sp>
        <p:nvSpPr>
          <p:cNvPr id="4" name="Slide Number Placeholder 3">
            <a:extLst>
              <a:ext uri="{FF2B5EF4-FFF2-40B4-BE49-F238E27FC236}">
                <a16:creationId xmlns:a16="http://schemas.microsoft.com/office/drawing/2014/main" id="{D70962E2-DA11-CB21-575E-BD72DFAB8786}"/>
              </a:ext>
            </a:extLst>
          </p:cNvPr>
          <p:cNvSpPr>
            <a:spLocks noGrp="1"/>
          </p:cNvSpPr>
          <p:nvPr>
            <p:ph type="sldNum" sz="quarter" idx="12"/>
          </p:nvPr>
        </p:nvSpPr>
        <p:spPr/>
        <p:txBody>
          <a:bodyPr/>
          <a:lstStyle/>
          <a:p>
            <a:fld id="{6A59E652-0E2C-4FE0-9038-2A3F05EF4FDC}" type="slidenum">
              <a:rPr lang="en-IN" smtClean="0"/>
              <a:t>3</a:t>
            </a:fld>
            <a:endParaRPr lang="en-IN"/>
          </a:p>
        </p:txBody>
      </p:sp>
    </p:spTree>
    <p:extLst>
      <p:ext uri="{BB962C8B-B14F-4D97-AF65-F5344CB8AC3E}">
        <p14:creationId xmlns:p14="http://schemas.microsoft.com/office/powerpoint/2010/main" val="2992457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26902" y="973011"/>
            <a:ext cx="10538196" cy="5471249"/>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The metaverse is poised to revolutionize healthcare by creating immersive, interactive, and patient-centered experiences. Through the use of AR/VR, healthcare professionals can conduct virtual consultations, offering patients access to medical care from anywhere in the world. Advanced simulations within the metaverse also provide enhanced training opportunities, allowing practitioners to hone their skills in a risk-free, virtual environment. Furthermore, rehabilitation programs can leverage these virtual spaces to engage patients in personalized, interactive therapies. </a:t>
            </a: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4</a:t>
            </a:fld>
            <a:endParaRPr lang="en-IN" sz="1400" dirty="0">
              <a:solidFill>
                <a:schemeClr val="bg1"/>
              </a:solidFill>
            </a:endParaRPr>
          </a:p>
        </p:txBody>
      </p:sp>
    </p:spTree>
    <p:extLst>
      <p:ext uri="{BB962C8B-B14F-4D97-AF65-F5344CB8AC3E}">
        <p14:creationId xmlns:p14="http://schemas.microsoft.com/office/powerpoint/2010/main" val="23166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8235"/>
            <a:ext cx="10524240" cy="965477"/>
          </a:xfrm>
        </p:spPr>
        <p:txBody>
          <a:bodyPr>
            <a:normAutofit/>
          </a:bodyPr>
          <a:lstStyle/>
          <a:p>
            <a:pPr algn="ctr"/>
            <a:r>
              <a:rPr lang="en-US" sz="3600" dirty="0">
                <a:latin typeface="Arial" panose="020B0604020202020204" pitchFamily="34" charset="0"/>
                <a:cs typeface="Arial" panose="020B0604020202020204" pitchFamily="34" charset="0"/>
              </a:rPr>
              <a:t>Literature Survey</a:t>
            </a:r>
          </a:p>
        </p:txBody>
      </p:sp>
      <p:graphicFrame>
        <p:nvGraphicFramePr>
          <p:cNvPr id="6" name="Content Placeholder 5">
            <a:extLst>
              <a:ext uri="{FF2B5EF4-FFF2-40B4-BE49-F238E27FC236}">
                <a16:creationId xmlns:a16="http://schemas.microsoft.com/office/drawing/2014/main" id="{2CFD54CF-D9B2-BC71-FA64-D57773B18708}"/>
              </a:ext>
            </a:extLst>
          </p:cNvPr>
          <p:cNvGraphicFramePr>
            <a:graphicFrameLocks noGrp="1"/>
          </p:cNvGraphicFramePr>
          <p:nvPr>
            <p:ph idx="1"/>
            <p:extLst>
              <p:ext uri="{D42A27DB-BD31-4B8C-83A1-F6EECF244321}">
                <p14:modId xmlns:p14="http://schemas.microsoft.com/office/powerpoint/2010/main" val="445938258"/>
              </p:ext>
            </p:extLst>
          </p:nvPr>
        </p:nvGraphicFramePr>
        <p:xfrm>
          <a:off x="838201" y="955970"/>
          <a:ext cx="10532882" cy="5362567"/>
        </p:xfrm>
        <a:graphic>
          <a:graphicData uri="http://schemas.openxmlformats.org/drawingml/2006/table">
            <a:tbl>
              <a:tblPr firstRow="1" bandRow="1">
                <a:tableStyleId>{5C22544A-7EE6-4342-B048-85BDC9FD1C3A}</a:tableStyleId>
              </a:tblPr>
              <a:tblGrid>
                <a:gridCol w="2641325">
                  <a:extLst>
                    <a:ext uri="{9D8B030D-6E8A-4147-A177-3AD203B41FA5}">
                      <a16:colId xmlns:a16="http://schemas.microsoft.com/office/drawing/2014/main" val="1277066653"/>
                    </a:ext>
                  </a:extLst>
                </a:gridCol>
                <a:gridCol w="2630519">
                  <a:extLst>
                    <a:ext uri="{9D8B030D-6E8A-4147-A177-3AD203B41FA5}">
                      <a16:colId xmlns:a16="http://schemas.microsoft.com/office/drawing/2014/main" val="3831831802"/>
                    </a:ext>
                  </a:extLst>
                </a:gridCol>
                <a:gridCol w="2630519">
                  <a:extLst>
                    <a:ext uri="{9D8B030D-6E8A-4147-A177-3AD203B41FA5}">
                      <a16:colId xmlns:a16="http://schemas.microsoft.com/office/drawing/2014/main" val="2858870176"/>
                    </a:ext>
                  </a:extLst>
                </a:gridCol>
                <a:gridCol w="2630519">
                  <a:extLst>
                    <a:ext uri="{9D8B030D-6E8A-4147-A177-3AD203B41FA5}">
                      <a16:colId xmlns:a16="http://schemas.microsoft.com/office/drawing/2014/main" val="1397105499"/>
                    </a:ext>
                  </a:extLst>
                </a:gridCol>
              </a:tblGrid>
              <a:tr h="465207">
                <a:tc>
                  <a:txBody>
                    <a:bodyPr/>
                    <a:lstStyle/>
                    <a:p>
                      <a:pPr algn="ctr"/>
                      <a:r>
                        <a:rPr lang="en-US" sz="2000" dirty="0">
                          <a:latin typeface="Times New Roman" panose="02020603050405020304" pitchFamily="18" charset="0"/>
                          <a:cs typeface="Times New Roman" panose="02020603050405020304" pitchFamily="18" charset="0"/>
                        </a:rPr>
                        <a:t>References</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Dataset</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Method</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Accuracy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1164970"/>
                  </a:ext>
                </a:extLst>
              </a:tr>
              <a:tr h="672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Abdullah et al. [1]</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350 blood smear images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Classification with Proposed hybrid method</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99.5%</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04976136"/>
                  </a:ext>
                </a:extLst>
              </a:tr>
              <a:tr h="734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Bagido et al. [2]</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CellaVision</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MobileNetV2, VGG-16</a:t>
                      </a:r>
                    </a:p>
                  </a:txBody>
                  <a:tcPr/>
                </a:tc>
                <a:tc>
                  <a:txBody>
                    <a:bodyPr/>
                    <a:lstStyle/>
                    <a:p>
                      <a:pPr algn="ctr"/>
                      <a:r>
                        <a:rPr lang="en-IN" sz="2000" dirty="0">
                          <a:latin typeface="Times New Roman" panose="02020603050405020304" pitchFamily="18" charset="0"/>
                          <a:cs typeface="Times New Roman" panose="02020603050405020304" pitchFamily="18" charset="0"/>
                        </a:rPr>
                        <a:t>MobileNetV2: 79.79%</a:t>
                      </a:r>
                    </a:p>
                    <a:p>
                      <a:pPr algn="ctr"/>
                      <a:r>
                        <a:rPr lang="en-IN" sz="2000" dirty="0">
                          <a:latin typeface="Times New Roman" panose="02020603050405020304" pitchFamily="18" charset="0"/>
                          <a:cs typeface="Times New Roman" panose="02020603050405020304" pitchFamily="18" charset="0"/>
                        </a:rPr>
                        <a:t>VGG-16: 90.28%</a:t>
                      </a:r>
                    </a:p>
                  </a:txBody>
                  <a:tcPr/>
                </a:tc>
                <a:extLst>
                  <a:ext uri="{0D108BD9-81ED-4DB2-BD59-A6C34878D82A}">
                    <a16:rowId xmlns:a16="http://schemas.microsoft.com/office/drawing/2014/main" val="3192964470"/>
                  </a:ext>
                </a:extLst>
              </a:tr>
              <a:tr h="635797">
                <a:tc>
                  <a:txBody>
                    <a:bodyPr/>
                    <a:lstStyle/>
                    <a:p>
                      <a:pPr algn="ctr"/>
                      <a:r>
                        <a:rPr lang="en-US" sz="2000" dirty="0">
                          <a:latin typeface="Times New Roman" panose="02020603050405020304" pitchFamily="18" charset="0"/>
                          <a:cs typeface="Times New Roman" panose="02020603050405020304" pitchFamily="18" charset="0"/>
                        </a:rPr>
                        <a:t>Macawile et.al. [3]</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ALL-IDB</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Pre-trained model GoogleNet</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97.54%</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6245089"/>
                  </a:ext>
                </a:extLst>
              </a:tr>
              <a:tr h="354602">
                <a:tc>
                  <a:txBody>
                    <a:bodyPr/>
                    <a:lstStyle/>
                    <a:p>
                      <a:pPr algn="ctr"/>
                      <a:r>
                        <a:rPr lang="en-US" sz="2000" dirty="0">
                          <a:latin typeface="Times New Roman" panose="02020603050405020304" pitchFamily="18" charset="0"/>
                          <a:cs typeface="Times New Roman" panose="02020603050405020304" pitchFamily="18" charset="0"/>
                        </a:rPr>
                        <a:t>Ma et al. [4]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DCGAN-generated with Matrix transformation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Pre-trained model ResNet + transfer learning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91.68%</a:t>
                      </a:r>
                    </a:p>
                  </a:txBody>
                  <a:tcPr/>
                </a:tc>
                <a:extLst>
                  <a:ext uri="{0D108BD9-81ED-4DB2-BD59-A6C34878D82A}">
                    <a16:rowId xmlns:a16="http://schemas.microsoft.com/office/drawing/2014/main" val="1096695661"/>
                  </a:ext>
                </a:extLst>
              </a:tr>
              <a:tr h="765307">
                <a:tc>
                  <a:txBody>
                    <a:bodyPr/>
                    <a:lstStyle/>
                    <a:p>
                      <a:pPr algn="ctr"/>
                      <a:r>
                        <a:rPr lang="en-US" sz="2000" dirty="0">
                          <a:latin typeface="Times New Roman" panose="02020603050405020304" pitchFamily="18" charset="0"/>
                          <a:cs typeface="Times New Roman" panose="02020603050405020304" pitchFamily="18" charset="0"/>
                        </a:rPr>
                        <a:t>Almezhghwi et al. [5]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LISC</a:t>
                      </a:r>
                    </a:p>
                  </a:txBody>
                  <a:tcPr/>
                </a:tc>
                <a:tc>
                  <a:txBody>
                    <a:bodyPr/>
                    <a:lstStyle/>
                    <a:p>
                      <a:pPr algn="ctr"/>
                      <a:r>
                        <a:rPr lang="en-IN" sz="2000" dirty="0">
                          <a:latin typeface="Times New Roman" panose="02020603050405020304" pitchFamily="18" charset="0"/>
                          <a:cs typeface="Times New Roman" panose="02020603050405020304" pitchFamily="18" charset="0"/>
                        </a:rPr>
                        <a:t>Pre-trained model VGG-16, VGG-19</a:t>
                      </a:r>
                    </a:p>
                  </a:txBody>
                  <a:tcPr/>
                </a:tc>
                <a:tc>
                  <a:txBody>
                    <a:bodyPr/>
                    <a:lstStyle/>
                    <a:p>
                      <a:pPr algn="ctr"/>
                      <a:r>
                        <a:rPr lang="en-IN" sz="2000" dirty="0">
                          <a:latin typeface="Times New Roman" panose="02020603050405020304" pitchFamily="18" charset="0"/>
                          <a:cs typeface="Times New Roman" panose="02020603050405020304" pitchFamily="18" charset="0"/>
                        </a:rPr>
                        <a:t>VGG-16: 90.6%</a:t>
                      </a:r>
                    </a:p>
                    <a:p>
                      <a:pPr algn="ctr"/>
                      <a:r>
                        <a:rPr lang="en-IN" sz="2000" dirty="0">
                          <a:latin typeface="Times New Roman" panose="02020603050405020304" pitchFamily="18" charset="0"/>
                          <a:cs typeface="Times New Roman" panose="02020603050405020304" pitchFamily="18" charset="0"/>
                        </a:rPr>
                        <a:t>VGG-19: 91.8%</a:t>
                      </a:r>
                    </a:p>
                  </a:txBody>
                  <a:tcPr/>
                </a:tc>
                <a:extLst>
                  <a:ext uri="{0D108BD9-81ED-4DB2-BD59-A6C34878D82A}">
                    <a16:rowId xmlns:a16="http://schemas.microsoft.com/office/drawing/2014/main" val="991285649"/>
                  </a:ext>
                </a:extLst>
              </a:tr>
              <a:tr h="6845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Siddiques et al. [6]</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BCCD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SqueezNet</a:t>
                      </a:r>
                    </a:p>
                  </a:txBody>
                  <a:tcPr/>
                </a:tc>
                <a:tc>
                  <a:txBody>
                    <a:bodyPr/>
                    <a:lstStyle/>
                    <a:p>
                      <a:pPr algn="ctr"/>
                      <a:r>
                        <a:rPr lang="en-IN" sz="2000" dirty="0">
                          <a:latin typeface="Times New Roman" panose="02020603050405020304" pitchFamily="18" charset="0"/>
                          <a:cs typeface="Times New Roman" panose="02020603050405020304" pitchFamily="18" charset="0"/>
                        </a:rPr>
                        <a:t>93.8%</a:t>
                      </a:r>
                    </a:p>
                  </a:txBody>
                  <a:tcPr/>
                </a:tc>
                <a:extLst>
                  <a:ext uri="{0D108BD9-81ED-4DB2-BD59-A6C34878D82A}">
                    <a16:rowId xmlns:a16="http://schemas.microsoft.com/office/drawing/2014/main" val="903924553"/>
                  </a:ext>
                </a:extLst>
              </a:tr>
            </a:tbl>
          </a:graphicData>
        </a:graphic>
      </p:graphicFrame>
      <p:sp>
        <p:nvSpPr>
          <p:cNvPr id="3" name="Slide Number Placeholder 2">
            <a:extLst>
              <a:ext uri="{FF2B5EF4-FFF2-40B4-BE49-F238E27FC236}">
                <a16:creationId xmlns:a16="http://schemas.microsoft.com/office/drawing/2014/main" id="{BE519ECF-F1D9-3B04-D808-DC875E4204D9}"/>
              </a:ext>
            </a:extLst>
          </p:cNvPr>
          <p:cNvSpPr>
            <a:spLocks noGrp="1"/>
          </p:cNvSpPr>
          <p:nvPr>
            <p:ph type="sldNum" sz="quarter" idx="12"/>
          </p:nvPr>
        </p:nvSpPr>
        <p:spPr>
          <a:xfrm>
            <a:off x="8621617" y="6489918"/>
            <a:ext cx="2743200" cy="365125"/>
          </a:xfrm>
        </p:spPr>
        <p:txBody>
          <a:bodyPr/>
          <a:lstStyle/>
          <a:p>
            <a:fld id="{6A59E652-0E2C-4FE0-9038-2A3F05EF4FDC}" type="slidenum">
              <a:rPr lang="en-IN" sz="1400" smtClean="0">
                <a:solidFill>
                  <a:schemeClr val="bg1"/>
                </a:solidFill>
              </a:rPr>
              <a:t>5</a:t>
            </a:fld>
            <a:endParaRPr lang="en-IN" sz="1400" dirty="0">
              <a:solidFill>
                <a:schemeClr val="bg1"/>
              </a:solidFill>
            </a:endParaRPr>
          </a:p>
        </p:txBody>
      </p:sp>
    </p:spTree>
    <p:extLst>
      <p:ext uri="{BB962C8B-B14F-4D97-AF65-F5344CB8AC3E}">
        <p14:creationId xmlns:p14="http://schemas.microsoft.com/office/powerpoint/2010/main" val="3227660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dirty="0">
                <a:latin typeface="Arial" panose="020B0604020202020204" pitchFamily="34" charset="0"/>
                <a:cs typeface="Arial" panose="020B0604020202020204" pitchFamily="34" charset="0"/>
              </a:rPr>
              <a:t>Objective</a:t>
            </a:r>
          </a:p>
        </p:txBody>
      </p:sp>
      <p:sp>
        <p:nvSpPr>
          <p:cNvPr id="3" name="Content Placeholder 2"/>
          <p:cNvSpPr>
            <a:spLocks noGrp="1"/>
          </p:cNvSpPr>
          <p:nvPr>
            <p:ph idx="1"/>
          </p:nvPr>
        </p:nvSpPr>
        <p:spPr>
          <a:xfrm>
            <a:off x="826902" y="1160300"/>
            <a:ext cx="10538196" cy="5147813"/>
          </a:xfrm>
        </p:spPr>
        <p:txBody>
          <a:bodyPr>
            <a:noAutofit/>
          </a:bodyPr>
          <a:lstStyle/>
          <a:p>
            <a:pPr algn="just"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metaverse aims to improve healthcare by providing immersive, interactive experiences that go beyond traditional methods. </a:t>
            </a:r>
          </a:p>
          <a:p>
            <a:pPr algn="just"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Enhances patient engagement and involvement in their care.</a:t>
            </a:r>
          </a:p>
          <a:p>
            <a:pPr algn="just"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Improves medical education through virtual training environments.</a:t>
            </a:r>
          </a:p>
          <a:p>
            <a:pPr algn="just"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telemedicine advancements, including virtual consultations and remote surgeries with increased precision.</a:t>
            </a:r>
          </a:p>
          <a:p>
            <a:pPr algn="just"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Prioritizes data security and privacy through the use of blockchain technology.</a:t>
            </a:r>
          </a:p>
          <a:p>
            <a:pPr algn="just"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ultimate goal is to create a more efficient, accessible, and patient-centered healthcare system. </a:t>
            </a: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6</a:t>
            </a:fld>
            <a:endParaRPr lang="en-IN" sz="1400" dirty="0">
              <a:solidFill>
                <a:schemeClr val="bg1"/>
              </a:solidFill>
            </a:endParaRPr>
          </a:p>
        </p:txBody>
      </p:sp>
    </p:spTree>
    <p:extLst>
      <p:ext uri="{BB962C8B-B14F-4D97-AF65-F5344CB8AC3E}">
        <p14:creationId xmlns:p14="http://schemas.microsoft.com/office/powerpoint/2010/main" val="2999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709E-7ED7-C6B0-2267-A10E78D5A101}"/>
              </a:ext>
            </a:extLst>
          </p:cNvPr>
          <p:cNvSpPr>
            <a:spLocks noGrp="1"/>
          </p:cNvSpPr>
          <p:nvPr>
            <p:ph type="title"/>
          </p:nvPr>
        </p:nvSpPr>
        <p:spPr>
          <a:xfrm>
            <a:off x="838200" y="37139"/>
            <a:ext cx="10515600" cy="1009464"/>
          </a:xfrm>
        </p:spPr>
        <p:txBody>
          <a:bodyPr>
            <a:normAutofit/>
          </a:bodyPr>
          <a:lstStyle/>
          <a:p>
            <a:pPr algn="ctr"/>
            <a:r>
              <a:rPr lang="en-US" sz="3600" b="1" dirty="0">
                <a:latin typeface="Times New Roman" panose="02020603050405020304" pitchFamily="18" charset="0"/>
                <a:cs typeface="Times New Roman" panose="02020603050405020304" pitchFamily="18" charset="0"/>
              </a:rPr>
              <a:t>Methodology</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6B6CF6-5573-ECEC-2B35-9DAE3FFA8B33}"/>
              </a:ext>
            </a:extLst>
          </p:cNvPr>
          <p:cNvSpPr>
            <a:spLocks noGrp="1"/>
          </p:cNvSpPr>
          <p:nvPr>
            <p:ph idx="1"/>
          </p:nvPr>
        </p:nvSpPr>
        <p:spPr>
          <a:xfrm>
            <a:off x="838200" y="1046603"/>
            <a:ext cx="10515600" cy="5321146"/>
          </a:xfrm>
        </p:spPr>
        <p:txBody>
          <a:bodyPr>
            <a:noAutofit/>
          </a:bodyPr>
          <a:lstStyle/>
          <a:p>
            <a:pPr algn="just">
              <a:lnSpc>
                <a:spcPct val="100000"/>
              </a:lnSpc>
            </a:pPr>
            <a:r>
              <a:rPr lang="en-US" sz="2400" dirty="0">
                <a:latin typeface="Times New Roman" panose="02020603050405020304" pitchFamily="18" charset="0"/>
                <a:cs typeface="Times New Roman" panose="02020603050405020304" pitchFamily="18" charset="0"/>
              </a:rPr>
              <a:t>The methodology of integrating the metaverse into healthcare involves combining advanced technologies like virtual reality (VR), augmented reality (AR), artificial intelligence (AI), blockchain, and the Internet of Things (IoT) to create immersive, secure, and interactive healthcare experiences. </a:t>
            </a:r>
          </a:p>
          <a:p>
            <a:pPr algn="just">
              <a:lnSpc>
                <a:spcPct val="100000"/>
              </a:lnSpc>
            </a:pPr>
            <a:r>
              <a:rPr lang="en-US" sz="2400" dirty="0">
                <a:latin typeface="Times New Roman" panose="02020603050405020304" pitchFamily="18" charset="0"/>
                <a:cs typeface="Times New Roman" panose="02020603050405020304" pitchFamily="18" charset="0"/>
              </a:rPr>
              <a:t>Here are some potential factors of Metaverse in Healthcare:</a:t>
            </a:r>
          </a:p>
          <a:p>
            <a:pPr marL="914400" lvl="1" indent="-45720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Virtual Environments</a:t>
            </a:r>
          </a:p>
          <a:p>
            <a:pPr marL="914400" lvl="1" indent="-45720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Intelligent Systems</a:t>
            </a:r>
          </a:p>
          <a:p>
            <a:pPr marL="914400" lvl="1" indent="-45720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Real-Time Data Collection</a:t>
            </a:r>
          </a:p>
          <a:p>
            <a:pPr marL="914400" lvl="1" indent="-45720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Patient-Centered Care</a:t>
            </a:r>
          </a:p>
          <a:p>
            <a:pPr marL="914400" lvl="1" indent="-45720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Data Security </a:t>
            </a:r>
          </a:p>
          <a:p>
            <a:pPr marL="914400" lvl="1" indent="-45720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Telemedicine and Remote Procedures</a:t>
            </a:r>
          </a:p>
          <a:p>
            <a:pPr marL="914400" lvl="1" indent="-45720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Medical Training</a:t>
            </a:r>
          </a:p>
          <a:p>
            <a:pPr marL="457200" lvl="1"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E8D1EB-5A44-6F35-78A0-602FAF2CA010}"/>
              </a:ext>
            </a:extLst>
          </p:cNvPr>
          <p:cNvSpPr>
            <a:spLocks noGrp="1"/>
          </p:cNvSpPr>
          <p:nvPr>
            <p:ph type="sldNum" sz="quarter" idx="12"/>
          </p:nvPr>
        </p:nvSpPr>
        <p:spPr>
          <a:xfrm>
            <a:off x="8610600" y="6497753"/>
            <a:ext cx="2743200" cy="365125"/>
          </a:xfrm>
        </p:spPr>
        <p:txBody>
          <a:bodyPr/>
          <a:lstStyle/>
          <a:p>
            <a:fld id="{6A59E652-0E2C-4FE0-9038-2A3F05EF4FDC}" type="slidenum">
              <a:rPr lang="en-IN" smtClean="0">
                <a:solidFill>
                  <a:schemeClr val="bg1"/>
                </a:solidFill>
              </a:rPr>
              <a:t>7</a:t>
            </a:fld>
            <a:endParaRPr lang="en-IN" dirty="0">
              <a:solidFill>
                <a:schemeClr val="bg1"/>
              </a:solidFill>
            </a:endParaRPr>
          </a:p>
        </p:txBody>
      </p:sp>
    </p:spTree>
    <p:extLst>
      <p:ext uri="{BB962C8B-B14F-4D97-AF65-F5344CB8AC3E}">
        <p14:creationId xmlns:p14="http://schemas.microsoft.com/office/powerpoint/2010/main" val="1005242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709E-7ED7-C6B0-2267-A10E78D5A101}"/>
              </a:ext>
            </a:extLst>
          </p:cNvPr>
          <p:cNvSpPr>
            <a:spLocks noGrp="1"/>
          </p:cNvSpPr>
          <p:nvPr>
            <p:ph type="title"/>
          </p:nvPr>
        </p:nvSpPr>
        <p:spPr>
          <a:xfrm>
            <a:off x="838200" y="37139"/>
            <a:ext cx="10515600" cy="1009464"/>
          </a:xfrm>
        </p:spPr>
        <p:txBody>
          <a:bodyPr>
            <a:normAutofit/>
          </a:bodyPr>
          <a:lstStyle/>
          <a:p>
            <a:pPr algn="ctr"/>
            <a:r>
              <a:rPr lang="en-US" sz="3600" b="1" dirty="0">
                <a:latin typeface="Times New Roman" panose="02020603050405020304" pitchFamily="18" charset="0"/>
                <a:cs typeface="Times New Roman" panose="02020603050405020304" pitchFamily="18" charset="0"/>
              </a:rPr>
              <a:t>Models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6B6CF6-5573-ECEC-2B35-9DAE3FFA8B33}"/>
              </a:ext>
            </a:extLst>
          </p:cNvPr>
          <p:cNvSpPr>
            <a:spLocks noGrp="1"/>
          </p:cNvSpPr>
          <p:nvPr>
            <p:ph idx="1"/>
          </p:nvPr>
        </p:nvSpPr>
        <p:spPr>
          <a:xfrm>
            <a:off x="838200" y="1046603"/>
            <a:ext cx="10515600" cy="5321146"/>
          </a:xfrm>
        </p:spPr>
        <p:txBody>
          <a:bodyPr>
            <a:no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Here are some potential names for models integrating the metaverse into healthcare:</a:t>
            </a:r>
          </a:p>
          <a:p>
            <a:pPr algn="just"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Metaverse Health Nexus Model</a:t>
            </a:r>
          </a:p>
          <a:p>
            <a:pPr algn="just"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Virtual Care Ecosystem Model</a:t>
            </a:r>
          </a:p>
          <a:p>
            <a:pPr algn="just"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Immersive Healthcare Framework</a:t>
            </a:r>
          </a:p>
          <a:p>
            <a:pPr algn="just" eaLnBrk="0" fontAlgn="base" hangingPunct="0">
              <a:lnSpc>
                <a:spcPct val="150000"/>
              </a:lnSpc>
              <a:spcBef>
                <a:spcPct val="0"/>
              </a:spcBef>
              <a:spcAft>
                <a:spcPct val="0"/>
              </a:spcAft>
            </a:pPr>
            <a:r>
              <a:rPr lang="en-US" altLang="en-US" sz="2400" dirty="0">
                <a:latin typeface="Times New Roman" panose="02020603050405020304" pitchFamily="18" charset="0"/>
                <a:cs typeface="Times New Roman" panose="02020603050405020304" pitchFamily="18" charset="0"/>
              </a:rPr>
              <a:t>Augmented Medical Interface Model</a:t>
            </a:r>
          </a:p>
          <a:p>
            <a:pPr algn="just"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Digital Health Convergence Model</a:t>
            </a:r>
          </a:p>
          <a:p>
            <a:pPr algn="just" eaLnBrk="0" fontAlgn="base" hangingPunct="0">
              <a:lnSpc>
                <a:spcPct val="150000"/>
              </a:lnSpc>
              <a:spcBef>
                <a:spcPct val="0"/>
              </a:spcBef>
              <a:spcAft>
                <a:spcPct val="0"/>
              </a:spcAft>
            </a:pPr>
            <a:r>
              <a:rPr lang="en-US" altLang="en-US" sz="2400" dirty="0">
                <a:latin typeface="Times New Roman" panose="02020603050405020304" pitchFamily="18" charset="0"/>
                <a:cs typeface="Times New Roman" panose="02020603050405020304" pitchFamily="18" charset="0"/>
              </a:rPr>
              <a:t>Metaverse Medical Integration Model</a:t>
            </a:r>
          </a:p>
          <a:p>
            <a:pPr algn="just"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Virtual Health Innovation Framework</a:t>
            </a:r>
          </a:p>
          <a:p>
            <a:pPr algn="just" eaLnBrk="0" fontAlgn="base" hangingPunct="0">
              <a:lnSpc>
                <a:spcPct val="150000"/>
              </a:lnSpc>
              <a:spcBef>
                <a:spcPct val="0"/>
              </a:spcBef>
              <a:spcAft>
                <a:spcPct val="0"/>
              </a:spcAft>
            </a:pPr>
            <a:r>
              <a:rPr lang="en-US" altLang="en-US" sz="2400" dirty="0">
                <a:latin typeface="Times New Roman" panose="02020603050405020304" pitchFamily="18" charset="0"/>
                <a:cs typeface="Times New Roman" panose="02020603050405020304" pitchFamily="18" charset="0"/>
              </a:rPr>
              <a:t>Interactive Health Metaverse Model</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E8D1EB-5A44-6F35-78A0-602FAF2CA010}"/>
              </a:ext>
            </a:extLst>
          </p:cNvPr>
          <p:cNvSpPr>
            <a:spLocks noGrp="1"/>
          </p:cNvSpPr>
          <p:nvPr>
            <p:ph type="sldNum" sz="quarter" idx="12"/>
          </p:nvPr>
        </p:nvSpPr>
        <p:spPr>
          <a:xfrm>
            <a:off x="8610600" y="6497753"/>
            <a:ext cx="2743200" cy="365125"/>
          </a:xfrm>
        </p:spPr>
        <p:txBody>
          <a:bodyPr/>
          <a:lstStyle/>
          <a:p>
            <a:fld id="{6A59E652-0E2C-4FE0-9038-2A3F05EF4FDC}" type="slidenum">
              <a:rPr lang="en-IN" smtClean="0">
                <a:solidFill>
                  <a:schemeClr val="bg1"/>
                </a:solidFill>
              </a:rPr>
              <a:t>8</a:t>
            </a:fld>
            <a:endParaRPr lang="en-IN" dirty="0">
              <a:solidFill>
                <a:schemeClr val="bg1"/>
              </a:solidFill>
            </a:endParaRPr>
          </a:p>
        </p:txBody>
      </p:sp>
    </p:spTree>
    <p:extLst>
      <p:ext uri="{BB962C8B-B14F-4D97-AF65-F5344CB8AC3E}">
        <p14:creationId xmlns:p14="http://schemas.microsoft.com/office/powerpoint/2010/main" val="380846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49BC-239E-6201-93A0-7B9B4CCC419B}"/>
              </a:ext>
            </a:extLst>
          </p:cNvPr>
          <p:cNvSpPr>
            <a:spLocks noGrp="1"/>
          </p:cNvSpPr>
          <p:nvPr>
            <p:ph type="title"/>
          </p:nvPr>
        </p:nvSpPr>
        <p:spPr>
          <a:xfrm>
            <a:off x="838200" y="67667"/>
            <a:ext cx="10515600" cy="989950"/>
          </a:xfrm>
        </p:spPr>
        <p:txBody>
          <a:bodyPr>
            <a:normAutofit/>
          </a:bodyPr>
          <a:lstStyle/>
          <a:p>
            <a:pPr algn="ctr"/>
            <a:r>
              <a:rPr lang="en-US" sz="3600" b="1" dirty="0">
                <a:latin typeface="Times New Roman" panose="02020603050405020304" pitchFamily="18" charset="0"/>
                <a:cs typeface="Times New Roman" panose="02020603050405020304" pitchFamily="18" charset="0"/>
              </a:rPr>
              <a:t>Discussion</a:t>
            </a:r>
          </a:p>
        </p:txBody>
      </p:sp>
      <p:sp>
        <p:nvSpPr>
          <p:cNvPr id="3" name="Content Placeholder 2">
            <a:extLst>
              <a:ext uri="{FF2B5EF4-FFF2-40B4-BE49-F238E27FC236}">
                <a16:creationId xmlns:a16="http://schemas.microsoft.com/office/drawing/2014/main" id="{46647268-1DC4-5A21-9B64-7C243B6D8DA3}"/>
              </a:ext>
            </a:extLst>
          </p:cNvPr>
          <p:cNvSpPr>
            <a:spLocks noGrp="1"/>
          </p:cNvSpPr>
          <p:nvPr>
            <p:ph idx="1"/>
          </p:nvPr>
        </p:nvSpPr>
        <p:spPr>
          <a:xfrm>
            <a:off x="838200" y="1057617"/>
            <a:ext cx="10515600" cy="5119346"/>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metaverse is transforming healthcare with applications like immersive VR telemedicine, allowing doctors and patients to interact virtually, and virtual simulations for medical training, providing realistic practice environments. VR-based therapies are being used for pain management, mental health treatment, and rehabilitation. AR technology enables remote surgeries, allowing surgeons to guide procedures from a distance. However, challenges such as data privacy concerns, the digital divide, and high implementation costs must be addressed for successful integration of metaverse technology into healthcare.</a:t>
            </a:r>
          </a:p>
        </p:txBody>
      </p:sp>
      <p:sp>
        <p:nvSpPr>
          <p:cNvPr id="4" name="Slide Number Placeholder 3">
            <a:extLst>
              <a:ext uri="{FF2B5EF4-FFF2-40B4-BE49-F238E27FC236}">
                <a16:creationId xmlns:a16="http://schemas.microsoft.com/office/drawing/2014/main" id="{0C6FF1AB-0F49-CDD7-4DE2-103A4FE13CA3}"/>
              </a:ext>
            </a:extLst>
          </p:cNvPr>
          <p:cNvSpPr>
            <a:spLocks noGrp="1"/>
          </p:cNvSpPr>
          <p:nvPr>
            <p:ph type="sldNum" sz="quarter" idx="12"/>
          </p:nvPr>
        </p:nvSpPr>
        <p:spPr/>
        <p:txBody>
          <a:bodyPr/>
          <a:lstStyle/>
          <a:p>
            <a:fld id="{6A59E652-0E2C-4FE0-9038-2A3F05EF4FDC}" type="slidenum">
              <a:rPr lang="en-IN" smtClean="0"/>
              <a:t>9</a:t>
            </a:fld>
            <a:endParaRPr lang="en-IN"/>
          </a:p>
        </p:txBody>
      </p:sp>
    </p:spTree>
    <p:extLst>
      <p:ext uri="{BB962C8B-B14F-4D97-AF65-F5344CB8AC3E}">
        <p14:creationId xmlns:p14="http://schemas.microsoft.com/office/powerpoint/2010/main" val="1424305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45D35E-8227-46A9-BA56-FC43209CE40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4D21938-1F13-4699-8A6C-390EF71C7BE1}">
  <ds:schemaRefs>
    <ds:schemaRef ds:uri="http://schemas.microsoft.com/sharepoint/v3/contenttype/forms"/>
  </ds:schemaRefs>
</ds:datastoreItem>
</file>

<file path=customXml/itemProps3.xml><?xml version="1.0" encoding="utf-8"?>
<ds:datastoreItem xmlns:ds="http://schemas.openxmlformats.org/officeDocument/2006/customXml" ds:itemID="{B07DF88F-5EF0-4E23-AF56-043C48FFDD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0</TotalTime>
  <Words>717</Words>
  <Application>Microsoft Office PowerPoint</Application>
  <PresentationFormat>Widescreen</PresentationFormat>
  <Paragraphs>115</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Table of Contents</vt:lpstr>
      <vt:lpstr>Abstract</vt:lpstr>
      <vt:lpstr>Introduction</vt:lpstr>
      <vt:lpstr>Literature Survey</vt:lpstr>
      <vt:lpstr>Objective</vt:lpstr>
      <vt:lpstr>Methodology</vt:lpstr>
      <vt:lpstr>Models</vt:lpstr>
      <vt:lpstr>Discussion</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2022-11-28T05:47:53Z</dcterms:created>
  <dcterms:modified xsi:type="dcterms:W3CDTF">2024-09-15T10:14:03Z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