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307" r:id="rId4"/>
    <p:sldId id="258" r:id="rId5"/>
    <p:sldId id="260" r:id="rId6"/>
    <p:sldId id="327" r:id="rId7"/>
    <p:sldId id="278" r:id="rId8"/>
    <p:sldId id="281" r:id="rId9"/>
    <p:sldId id="328" r:id="rId10"/>
    <p:sldId id="263" r:id="rId11"/>
    <p:sldId id="264" r:id="rId12"/>
    <p:sldId id="265" r:id="rId13"/>
    <p:sldId id="32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A54E6-2B09-4E9A-81C4-DE64D00C8B28}"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8E3AE-C035-4EE7-9F58-3CD9FF96198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D0815-773D-4BCA-ADF3-FB2D0FF0C209}" type="datetime1">
              <a:rPr lang="en-US" smtClean="0"/>
              <a:t>9/18/2024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E8631-ACA4-4ABB-92A9-5812FD941112}" type="datetime1">
              <a:rPr lang="en-US" smtClean="0"/>
              <a:t>9/18/2024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3DEE-40DC-420B-8274-A26E9D4913A7}" type="datetime1">
              <a:rPr lang="en-US" smtClean="0"/>
              <a:t>9/18/2024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4C428-127E-4EFE-AAA1-216823703080}" type="datetime1">
              <a:rPr lang="en-US" smtClean="0"/>
              <a:t>9/18/2024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6DFFF-B3A6-4008-AA61-E81BC9D4806E}" type="datetime1">
              <a:rPr lang="en-US" smtClean="0"/>
              <a:t>9/18/2024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00C5F5-DFFC-47DF-A1A1-9C9BEAE3D081}" type="datetime1">
              <a:rPr lang="en-US" smtClean="0"/>
              <a:t>9/18/2024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37554-C2B9-41B5-9DF4-7C89939DD876}" type="datetime1">
              <a:rPr lang="en-US" smtClean="0"/>
              <a:t>9/18/2024</a:t>
            </a:fld>
            <a:endParaRPr lang="en-US" dirty="0"/>
          </a:p>
        </p:txBody>
      </p:sp>
      <p:sp>
        <p:nvSpPr>
          <p:cNvPr id="8" name="Footer Placeholder 7"/>
          <p:cNvSpPr>
            <a:spLocks noGrp="1"/>
          </p:cNvSpPr>
          <p:nvPr>
            <p:ph type="ftr" sz="quarter" idx="11"/>
          </p:nvPr>
        </p:nvSpPr>
        <p:spPr/>
        <p:txBody>
          <a:body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BFA05-A624-429C-8C72-44E82711A98E}" type="datetime1">
              <a:rPr lang="en-US" smtClean="0"/>
              <a:t>9/18/2024</a:t>
            </a:fld>
            <a:endParaRPr lang="en-US" dirty="0"/>
          </a:p>
        </p:txBody>
      </p:sp>
      <p:sp>
        <p:nvSpPr>
          <p:cNvPr id="4" name="Footer Placeholder 3"/>
          <p:cNvSpPr>
            <a:spLocks noGrp="1"/>
          </p:cNvSpPr>
          <p:nvPr>
            <p:ph type="ftr" sz="quarter" idx="11"/>
          </p:nvPr>
        </p:nvSpPr>
        <p:spPr/>
        <p:txBody>
          <a:bodyPr/>
          <a:lstStyle/>
          <a:p>
            <a:r>
              <a:rPr lang="en-US"/>
              <a:t>M.Tech Data Science Mid Term presentation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AECF2E-F0EB-4095-AF93-4790AE986732}" type="datetime1">
              <a:rPr lang="en-US" smtClean="0"/>
              <a:t>9/18/2024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4F0633-BB92-417E-B581-7197860C359B}" type="datetime1">
              <a:rPr lang="en-US" smtClean="0"/>
              <a:t>9/18/2024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A84FF-A0F4-4CB2-AAD6-354A7AC4D809}" type="datetime1">
              <a:rPr lang="en-US" smtClean="0"/>
              <a:t>9/18/2024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38E052-42F6-43DE-ACE7-E1FF8A0772C2}" type="datetime1">
              <a:rPr lang="en-US" smtClean="0"/>
              <a:t>9/18/2024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M.Tech Data Science Mid Term presentation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ACCESS.2017.2766758" TargetMode="External"/><Relationship Id="rId2" Type="http://schemas.openxmlformats.org/officeDocument/2006/relationships/hyperlink" Target="https://doi.org/10.1109/JBHI.2019.295838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sz="6000" dirty="0">
                <a:solidFill>
                  <a:schemeClr val="tx1"/>
                </a:solidFill>
                <a:latin typeface="Times New Roman" panose="02020603050405020304" pitchFamily="18" charset="0"/>
                <a:cs typeface="Times New Roman" panose="02020603050405020304" pitchFamily="18" charset="0"/>
              </a:rPr>
              <a:t>Metaverse in Healthcare</a:t>
            </a:r>
          </a:p>
        </p:txBody>
      </p:sp>
      <p:sp>
        <p:nvSpPr>
          <p:cNvPr id="3" name="Subtitle 2"/>
          <p:cNvSpPr>
            <a:spLocks noGrp="1"/>
          </p:cNvSpPr>
          <p:nvPr>
            <p:ph type="subTitle" idx="1"/>
          </p:nvPr>
        </p:nvSpPr>
        <p:spPr>
          <a:xfrm>
            <a:off x="1097280" y="4482514"/>
            <a:ext cx="10058400" cy="1247726"/>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By – Dev Jethva (23MDS003 - mtech Data Science)</a:t>
            </a:r>
          </a:p>
          <a:p>
            <a:r>
              <a:rPr lang="en-US" altLang="en-IN" sz="2000" dirty="0">
                <a:solidFill>
                  <a:schemeClr val="tx1"/>
                </a:solidFill>
                <a:latin typeface="Times New Roman" panose="02020603050405020304" pitchFamily="18" charset="0"/>
                <a:cs typeface="Times New Roman" panose="02020603050405020304" pitchFamily="18" charset="0"/>
              </a:rPr>
              <a:t>date of presentation-20/09/2024</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Under guidance of – Dr Yogesh Kumar &amp; Dr Aditya shastri</a:t>
            </a:r>
            <a:endParaRPr lang="en-US" alt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46" y="190321"/>
            <a:ext cx="1843947" cy="1940272"/>
          </a:xfrm>
          <a:prstGeom prst="rect">
            <a:avLst/>
          </a:prstGeom>
        </p:spPr>
      </p:pic>
      <p:sp>
        <p:nvSpPr>
          <p:cNvPr id="6" name="TextBox 5"/>
          <p:cNvSpPr txBox="1"/>
          <p:nvPr/>
        </p:nvSpPr>
        <p:spPr>
          <a:xfrm>
            <a:off x="2299109" y="699197"/>
            <a:ext cx="8062857" cy="1577868"/>
          </a:xfrm>
          <a:prstGeom prst="rect">
            <a:avLst/>
          </a:prstGeom>
          <a:noFill/>
        </p:spPr>
        <p:txBody>
          <a:bodyPr wrap="square" rtlCol="0">
            <a:spAutoFit/>
          </a:bodyPr>
          <a:lstStyle/>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PANDIT DEENDAYAL ENERGY UNIVERSITY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                         </a:t>
            </a:r>
            <a:r>
              <a:rPr lang="en-US" altLang="en-IN" b="1" dirty="0"/>
              <a:t>                </a:t>
            </a:r>
          </a:p>
          <a:p>
            <a:endParaRPr lang="en-US" altLang="en-IN" b="1" dirty="0"/>
          </a:p>
          <a:p>
            <a:pPr algn="ctr"/>
            <a:r>
              <a:rPr lang="en-US" altLang="en-IN" b="1" dirty="0"/>
              <a:t>  </a:t>
            </a:r>
            <a:r>
              <a:rPr lang="en-US" altLang="en-IN" sz="2000" b="1" dirty="0"/>
              <a:t>Seminar</a:t>
            </a:r>
            <a:r>
              <a:rPr lang="en-IN" sz="2000" b="1" dirty="0"/>
              <a: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644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Discussions</a:t>
            </a:r>
          </a:p>
        </p:txBody>
      </p:sp>
      <p:sp>
        <p:nvSpPr>
          <p:cNvPr id="6" name="Slide Number Placeholder 5"/>
          <p:cNvSpPr>
            <a:spLocks noGrp="1"/>
          </p:cNvSpPr>
          <p:nvPr>
            <p:ph type="sldNum" sz="quarter" idx="12"/>
          </p:nvPr>
        </p:nvSpPr>
        <p:spPr/>
        <p:txBody>
          <a:bodyPr/>
          <a:lstStyle/>
          <a:p>
            <a:fld id="{E97799C9-84D9-46D2-A11E-BCF8A720529D}" type="slidenum">
              <a:rPr lang="en-US" smtClean="0"/>
              <a:t>10</a:t>
            </a:fld>
            <a:endParaRPr lang="en-US" dirty="0"/>
          </a:p>
        </p:txBody>
      </p:sp>
      <p:sp>
        <p:nvSpPr>
          <p:cNvPr id="9" name="TextBox 8"/>
          <p:cNvSpPr txBox="1"/>
          <p:nvPr/>
        </p:nvSpPr>
        <p:spPr>
          <a:xfrm>
            <a:off x="1097280" y="1785619"/>
            <a:ext cx="9963785" cy="4460805"/>
          </a:xfrm>
          <a:prstGeom prst="rect">
            <a:avLst/>
          </a:prstGeom>
          <a:noFill/>
        </p:spPr>
        <p:txBody>
          <a:bodyPr wrap="square"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is changing healthcare by using virtual reality (VR) for online doctor-patient interactions and medical training simulations. VR therapies are also helping with pain management, mental health treatment, and rehabilitation. Augmented reality (AR) allows surgeons to perform remote surgeries, guiding procedures from far away. However, issues like data privacy and high costs need to be solved for the metaverse to work well in healthcare.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97280" y="1723813"/>
            <a:ext cx="10114915" cy="4614051"/>
          </a:xfrm>
        </p:spPr>
        <p:txBody>
          <a:bodyPr>
            <a:noAutofit/>
          </a:bodyPr>
          <a:lstStyle/>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Healthcare in the metaverse leverages VR, AR, AI, and blockchain to enhance patient care, improve medical training, and enable virtual consultations. While promising, challenges like data privacy, regulation, and access must be resolved for its full potential to be realized. </a:t>
            </a:r>
          </a:p>
          <a:p>
            <a:pPr algn="just">
              <a:buFont typeface="Arial" panose="020B0604020202020204" pitchFamily="34" charset="0"/>
              <a:buChar char="•"/>
            </a:pPr>
            <a:r>
              <a:rPr lang="en-IN" sz="2400" b="1" dirty="0">
                <a:solidFill>
                  <a:schemeClr val="tx1"/>
                </a:solidFill>
                <a:latin typeface="Times New Roman" panose="02020603050405020304" pitchFamily="18" charset="0"/>
                <a:cs typeface="Times New Roman" panose="02020603050405020304" pitchFamily="18" charset="0"/>
              </a:rPr>
              <a:t> Future Scope:</a:t>
            </a:r>
            <a:endParaRPr lang="en-IN" sz="2400" dirty="0">
              <a:solidFill>
                <a:schemeClr val="tx1"/>
              </a:solidFill>
              <a:latin typeface="Times New Roman" panose="02020603050405020304" pitchFamily="18" charset="0"/>
              <a:cs typeface="Times New Roman" panose="02020603050405020304" pitchFamily="18" charset="0"/>
            </a:endParaRP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AI-Powered Health Assistants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Virtual Rehabilitation Programs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Wearable Tech Integration</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Global Healthcare Access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Decentralized Healthcare</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Advancements in Connectivity</a:t>
            </a:r>
          </a:p>
        </p:txBody>
      </p:sp>
      <p:sp>
        <p:nvSpPr>
          <p:cNvPr id="6" name="Slide Number Placeholder 5"/>
          <p:cNvSpPr>
            <a:spLocks noGrp="1"/>
          </p:cNvSpPr>
          <p:nvPr>
            <p:ph type="sldNum" sz="quarter" idx="12"/>
          </p:nvPr>
        </p:nvSpPr>
        <p:spPr/>
        <p:txBody>
          <a:bodyPr/>
          <a:lstStyle/>
          <a:p>
            <a:fld id="{E97799C9-84D9-46D2-A11E-BCF8A720529D}"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580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7280" y="1798320"/>
            <a:ext cx="10115203" cy="4429760"/>
          </a:xfrm>
        </p:spPr>
        <p:txBody>
          <a:bodyPr>
            <a:noAutofit/>
          </a:bodyPr>
          <a:lstStyle/>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[1] Lu C, Yang M, Li M, Li Y, Wu F-X, Wang J. Predicting Human lncRNA-Disease Associations Based on Geometric Matrix Completion. IEEE J Biomed Health Informatics.2020;24(8):2420-2429. </a:t>
            </a:r>
            <a:r>
              <a:rPr lang="en-US" alt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https://doi.org/10.1109/JBHI.2019.2958389</a:t>
            </a:r>
            <a:endParaRPr lang="en-US" altLang="en-IN"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[2] Li G, Luo J, Xiao Q, Liang C, Ding P, Cao B. Predicting MicroRNA-Disease Associations Using Network Topological Similarity Based on Deep Walk. IEEE Access. 2017;5:24032–24039. </a:t>
            </a:r>
            <a:r>
              <a:rPr lang="en-US" altLang="en-IN"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https://doi.org/10.1109/ACCESS.2017.2766758</a:t>
            </a:r>
            <a:r>
              <a:rPr lang="en-US" altLang="en-IN" dirty="0">
                <a:solidFill>
                  <a:schemeClr val="tx1"/>
                </a:solidFill>
                <a:latin typeface="Times New Roman" panose="02020603050405020304" pitchFamily="18" charset="0"/>
                <a:cs typeface="Times New Roman" panose="02020603050405020304" pitchFamily="18" charset="0"/>
              </a:rPr>
              <a:t>.</a:t>
            </a: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[3] Wickrama Singh N, Jayaraman PP, Zelcer J, Furkan ARM, Ulapane N, Kaul R, Vaughan S. A vision for leveraging the concept of digital twins to support the provision of personalized cancer care. IEEE Internet Compute. 2021;26:17–24.</a:t>
            </a: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[4] </a:t>
            </a:r>
            <a:r>
              <a:rPr lang="en-US" altLang="en-IN" sz="2000" dirty="0">
                <a:solidFill>
                  <a:schemeClr val="tx1"/>
                </a:solidFill>
                <a:latin typeface="Times New Roman" panose="02020603050405020304" pitchFamily="18" charset="0"/>
                <a:cs typeface="Times New Roman" panose="02020603050405020304" pitchFamily="18" charset="0"/>
              </a:rPr>
              <a:t>Zhang, G., Dai, Y., Wu, J. et al. Swarm Learning-based Secure and Fair Model Sharing For Metaverse Healthcare. Mobile Net Appl 28, 1498–1509 (2023). https://doi.org/10.1007/s11036-023-02236-1.</a:t>
            </a:r>
            <a:endParaRPr lang="en-US" altLang="en-IN"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[5] W. López-Ojeda, R.A. Hurley The medical Metaverse, part 1: introduction, definitions, and new horizons for neuropsychiatry J. Neuropsychiatry Clin. Neurosis., 35 (1) (2023).</a:t>
            </a:r>
          </a:p>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[6] S. Ali, Abdullah, T.P.T. Armand, et al. Metaverse in healthcare integrated with explainable ai and blockchain: enabling immersive Ness, ensuring trust, and providing patient data security Sensors, 23 (2) (2023), p. 565.</a:t>
            </a:r>
          </a:p>
        </p:txBody>
      </p:sp>
      <p:sp>
        <p:nvSpPr>
          <p:cNvPr id="6" name="Slide Number Placeholder 5"/>
          <p:cNvSpPr>
            <a:spLocks noGrp="1"/>
          </p:cNvSpPr>
          <p:nvPr>
            <p:ph type="sldNum" sz="quarter" idx="12"/>
          </p:nvPr>
        </p:nvSpPr>
        <p:spPr/>
        <p:txBody>
          <a:bodyPr/>
          <a:lstStyle/>
          <a:p>
            <a:fld id="{E97799C9-84D9-46D2-A11E-BCF8A720529D}"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7799C9-84D9-46D2-A11E-BCF8A720529D}" type="slidenum">
              <a:rPr lang="en-US" smtClean="0"/>
              <a:t>14</a:t>
            </a:fld>
            <a:endParaRPr lang="en-US" dirty="0"/>
          </a:p>
        </p:txBody>
      </p:sp>
      <p:sp>
        <p:nvSpPr>
          <p:cNvPr id="7" name="TextBox 6"/>
          <p:cNvSpPr txBox="1"/>
          <p:nvPr/>
        </p:nvSpPr>
        <p:spPr>
          <a:xfrm>
            <a:off x="4141694" y="2598003"/>
            <a:ext cx="2904565"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097280" y="1882140"/>
            <a:ext cx="9601200" cy="4001770"/>
          </a:xfrm>
        </p:spPr>
        <p:txBody>
          <a:bodyPr>
            <a:noAutofit/>
          </a:bodyPr>
          <a:lstStyle/>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Introduction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sym typeface="+mn-ea"/>
              </a:rPr>
              <a:t>Literature Survey</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Discussion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References</a:t>
            </a:r>
          </a:p>
        </p:txBody>
      </p:sp>
      <p:sp>
        <p:nvSpPr>
          <p:cNvPr id="6" name="Slide Number Placeholder 5"/>
          <p:cNvSpPr>
            <a:spLocks noGrp="1"/>
          </p:cNvSpPr>
          <p:nvPr>
            <p:ph type="sldNum" sz="quarter" idx="12"/>
          </p:nvPr>
        </p:nvSpPr>
        <p:spPr/>
        <p:txBody>
          <a:bodyPr/>
          <a:lstStyle/>
          <a:p>
            <a:fld id="{E97799C9-84D9-46D2-A11E-BCF8A720529D}"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metaverse is expected to change healthcare using virtual reality (VR) and augmented reality (AR) and improving patient care, medical training, and access to services. With technologies like AI, blockchain, and IoT, it enables advanced telemedicine, realistic training, and new treatments. However, challenges like data privacy, rules, and equal access must be solved. In the future, we could see better diagnostics, virtual health assistants, and easier access to healthcare worldwide, creating a more connected and patient-focused system.</a:t>
            </a:r>
          </a:p>
        </p:txBody>
      </p:sp>
      <p:sp>
        <p:nvSpPr>
          <p:cNvPr id="6" name="Slide Number Placeholder 5"/>
          <p:cNvSpPr>
            <a:spLocks noGrp="1"/>
          </p:cNvSpPr>
          <p:nvPr>
            <p:ph type="sldNum" sz="quarter" idx="12"/>
          </p:nvPr>
        </p:nvSpPr>
        <p:spPr/>
        <p:txBody>
          <a:bodyPr/>
          <a:lstStyle/>
          <a:p>
            <a:fld id="{E97799C9-84D9-46D2-A11E-BCF8A720529D}"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84910" y="1845944"/>
            <a:ext cx="10260965" cy="4392295"/>
          </a:xfrm>
        </p:spPr>
        <p:txBody>
          <a:bodyPr>
            <a:noAutofit/>
          </a:bodyPr>
          <a:lstStyle/>
          <a:p>
            <a:pPr marL="0" indent="0" algn="just">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The metaverse is set to transform healthcare by creating virtual, interactive experiences. Using augmented reality (AR) and virtual reality (VR), doctors can hold online consultations, making it easier for patients to get medical care from anywhere. In these virtual spaces, healthcare professionals can also practice their skills through realistic simulations without any risk. Additionally, virtual rehabilitation programs can offer patients personalized and engaging therapy sessions.</a:t>
            </a:r>
          </a:p>
        </p:txBody>
      </p:sp>
      <p:sp>
        <p:nvSpPr>
          <p:cNvPr id="7" name="Slide Number Placeholder 6"/>
          <p:cNvSpPr>
            <a:spLocks noGrp="1"/>
          </p:cNvSpPr>
          <p:nvPr>
            <p:ph type="sldNum" sz="quarter" idx="12"/>
          </p:nvPr>
        </p:nvSpPr>
        <p:spPr/>
        <p:txBody>
          <a:bodyPr/>
          <a:lstStyle/>
          <a:p>
            <a:fld id="{E97799C9-84D9-46D2-A11E-BCF8A720529D}"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005" y="38735"/>
            <a:ext cx="9991725" cy="892175"/>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97799C9-84D9-46D2-A11E-BCF8A720529D}" type="slidenum">
              <a:rPr lang="en-US" smtClean="0"/>
              <a:t>5</a:t>
            </a:fld>
            <a:endParaRPr lang="en-US" dirty="0"/>
          </a:p>
        </p:txBody>
      </p:sp>
      <p:graphicFrame>
        <p:nvGraphicFramePr>
          <p:cNvPr id="7" name="Table 9"/>
          <p:cNvGraphicFramePr>
            <a:graphicFrameLocks noGrp="1"/>
          </p:cNvGraphicFramePr>
          <p:nvPr>
            <p:extLst>
              <p:ext uri="{D42A27DB-BD31-4B8C-83A1-F6EECF244321}">
                <p14:modId xmlns:p14="http://schemas.microsoft.com/office/powerpoint/2010/main" val="3295162734"/>
              </p:ext>
            </p:extLst>
          </p:nvPr>
        </p:nvGraphicFramePr>
        <p:xfrm>
          <a:off x="622299" y="982980"/>
          <a:ext cx="11113135" cy="5249113"/>
        </p:xfrm>
        <a:graphic>
          <a:graphicData uri="http://schemas.openxmlformats.org/drawingml/2006/table">
            <a:tbl>
              <a:tblPr firstRow="1" bandRow="1">
                <a:tableStyleId>{5C22544A-7EE6-4342-B048-85BDC9FD1C3A}</a:tableStyleId>
              </a:tblPr>
              <a:tblGrid>
                <a:gridCol w="2670810">
                  <a:extLst>
                    <a:ext uri="{9D8B030D-6E8A-4147-A177-3AD203B41FA5}">
                      <a16:colId xmlns:a16="http://schemas.microsoft.com/office/drawing/2014/main" val="20000"/>
                    </a:ext>
                  </a:extLst>
                </a:gridCol>
                <a:gridCol w="2814320">
                  <a:extLst>
                    <a:ext uri="{9D8B030D-6E8A-4147-A177-3AD203B41FA5}">
                      <a16:colId xmlns:a16="http://schemas.microsoft.com/office/drawing/2014/main" val="20001"/>
                    </a:ext>
                  </a:extLst>
                </a:gridCol>
                <a:gridCol w="2813685">
                  <a:extLst>
                    <a:ext uri="{9D8B030D-6E8A-4147-A177-3AD203B41FA5}">
                      <a16:colId xmlns:a16="http://schemas.microsoft.com/office/drawing/2014/main" val="20002"/>
                    </a:ext>
                  </a:extLst>
                </a:gridCol>
                <a:gridCol w="2814320">
                  <a:extLst>
                    <a:ext uri="{9D8B030D-6E8A-4147-A177-3AD203B41FA5}">
                      <a16:colId xmlns:a16="http://schemas.microsoft.com/office/drawing/2014/main" val="20003"/>
                    </a:ext>
                  </a:extLst>
                </a:gridCol>
              </a:tblGrid>
              <a:tr h="514430">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Research </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Methodology</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Purpose</a:t>
                      </a:r>
                    </a:p>
                  </a:txBody>
                  <a:tcPr/>
                </a:tc>
                <a:extLst>
                  <a:ext uri="{0D108BD9-81ED-4DB2-BD59-A6C34878D82A}">
                    <a16:rowId xmlns:a16="http://schemas.microsoft.com/office/drawing/2014/main" val="10000"/>
                  </a:ext>
                </a:extLst>
              </a:tr>
              <a:tr h="2031673">
                <a:tc>
                  <a:txBody>
                    <a:bodyPr/>
                    <a:lstStyle/>
                    <a:p>
                      <a:pPr algn="ctr"/>
                      <a:r>
                        <a:rPr lang="en-US" altLang="en-IN" b="0" dirty="0">
                          <a:solidFill>
                            <a:schemeClr val="tx1"/>
                          </a:solidFill>
                          <a:latin typeface="Times New Roman" panose="02020603050405020304" pitchFamily="18" charset="0"/>
                          <a:cs typeface="Times New Roman" panose="02020603050405020304" pitchFamily="18" charset="0"/>
                        </a:rPr>
                        <a:t>Lu C et al. </a:t>
                      </a:r>
                      <a:r>
                        <a:rPr lang="en-US" altLang="en-IN" sz="18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just"/>
                      <a:r>
                        <a:rPr lang="en-US" altLang="en-IN" sz="1800" dirty="0">
                          <a:solidFill>
                            <a:schemeClr val="tx1"/>
                          </a:solidFill>
                          <a:latin typeface="Times New Roman" panose="02020603050405020304" pitchFamily="18" charset="0"/>
                          <a:cs typeface="Times New Roman" panose="02020603050405020304" pitchFamily="18" charset="0"/>
                        </a:rPr>
                        <a:t>Denoising Autoencoder Method (DAE) and Bidirectional Recurrent Neural Network(RNN)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DAE improved feature extraction with noisy data, and the bidirectional RNN predicted risk for hereditary diseases, addressing the complexity of medical data.</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Predicting hereditary diseases,</a:t>
                      </a:r>
                    </a:p>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Improving prediction accuracy</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5391">
                <a:tc>
                  <a:txBody>
                    <a:bodyPr/>
                    <a:lstStyle/>
                    <a:p>
                      <a:pPr algn="ctr"/>
                      <a:r>
                        <a:rPr lang="en-US" altLang="en-IN" dirty="0">
                          <a:solidFill>
                            <a:schemeClr val="tx1"/>
                          </a:solidFill>
                          <a:latin typeface="Times New Roman" panose="02020603050405020304" pitchFamily="18" charset="0"/>
                          <a:cs typeface="Times New Roman" panose="02020603050405020304" pitchFamily="18" charset="0"/>
                        </a:rPr>
                        <a:t>Li G et al. </a:t>
                      </a:r>
                      <a:r>
                        <a:rPr lang="en-US" sz="18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Autoencoder</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 Autoencoders</a:t>
                      </a:r>
                    </a:p>
                  </a:txBody>
                  <a:tcPr/>
                </a:tc>
                <a:tc>
                  <a:txBody>
                    <a:bodyPr/>
                    <a:lstStyle/>
                    <a:p>
                      <a:pPr marL="0" indent="0" algn="ctr">
                        <a:buFont typeface="Arial" panose="020B0604020202020204" pitchFamily="34" charset="0"/>
                        <a:buNone/>
                      </a:pPr>
                      <a:r>
                        <a:rPr lang="en-US" altLang="en-IN" sz="1800" dirty="0">
                          <a:solidFill>
                            <a:schemeClr val="tx1"/>
                          </a:solidFill>
                          <a:latin typeface="Times New Roman" panose="02020603050405020304" pitchFamily="18" charset="0"/>
                          <a:cs typeface="Times New Roman" panose="02020603050405020304" pitchFamily="18" charset="0"/>
                        </a:rPr>
                        <a:t>Learn Significance Features</a:t>
                      </a:r>
                    </a:p>
                    <a:p>
                      <a:pPr marL="0" indent="0" algn="ctr">
                        <a:buFont typeface="Arial" panose="020B0604020202020204" pitchFamily="34" charset="0"/>
                        <a:buNone/>
                      </a:pP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062930">
                <a:tc>
                  <a:txBody>
                    <a:bodyPr/>
                    <a:lstStyle/>
                    <a:p>
                      <a:pPr algn="ctr"/>
                      <a:r>
                        <a:rPr lang="en-US" altLang="en-IN" dirty="0">
                          <a:solidFill>
                            <a:schemeClr val="tx1"/>
                          </a:solidFill>
                          <a:latin typeface="Times New Roman" panose="02020603050405020304" pitchFamily="18" charset="0"/>
                          <a:cs typeface="Times New Roman" panose="02020603050405020304" pitchFamily="18" charset="0"/>
                        </a:rPr>
                        <a:t>Wickrama 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et al. </a:t>
                      </a:r>
                      <a:r>
                        <a:rPr lang="en-US" sz="1800" b="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Incremental Learning and Autoencoder</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Autoencoders excel in unsupervised feature extraction, while incremental learning enables models to continuously improve and update features.</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To extract and compress features from input data,</a:t>
                      </a:r>
                    </a:p>
                    <a:p>
                      <a:pPr algn="ctr"/>
                      <a:r>
                        <a:rPr lang="en-US" altLang="en-IN" sz="1800" dirty="0">
                          <a:solidFill>
                            <a:schemeClr val="tx1"/>
                          </a:solidFill>
                          <a:latin typeface="Times New Roman" panose="02020603050405020304" pitchFamily="18" charset="0"/>
                          <a:cs typeface="Times New Roman" panose="02020603050405020304" pitchFamily="18" charset="0"/>
                        </a:rPr>
                        <a:t>Continuous Adaption</a:t>
                      </a:r>
                    </a:p>
                  </a:txBody>
                  <a:tcPr/>
                </a:tc>
                <a:extLst>
                  <a:ext uri="{0D108BD9-81ED-4DB2-BD59-A6C34878D82A}">
                    <a16:rowId xmlns:a16="http://schemas.microsoft.com/office/drawing/2014/main" val="10003"/>
                  </a:ext>
                </a:extLst>
              </a:tr>
            </a:tbl>
          </a:graphicData>
        </a:graphic>
      </p:graphicFrame>
      <p:sp>
        <p:nvSpPr>
          <p:cNvPr id="4" name="Text Box 3"/>
          <p:cNvSpPr txBox="1"/>
          <p:nvPr/>
        </p:nvSpPr>
        <p:spPr>
          <a:xfrm>
            <a:off x="5160010" y="982980"/>
            <a:ext cx="4064000" cy="368300"/>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t>6</a:t>
            </a:fld>
            <a:endParaRPr lang="en-US" dirty="0"/>
          </a:p>
        </p:txBody>
      </p:sp>
      <p:graphicFrame>
        <p:nvGraphicFramePr>
          <p:cNvPr id="6" name="Table 5"/>
          <p:cNvGraphicFramePr/>
          <p:nvPr>
            <p:custDataLst>
              <p:tags r:id="rId1"/>
            </p:custDataLst>
            <p:extLst>
              <p:ext uri="{D42A27DB-BD31-4B8C-83A1-F6EECF244321}">
                <p14:modId xmlns:p14="http://schemas.microsoft.com/office/powerpoint/2010/main" val="1961397879"/>
              </p:ext>
            </p:extLst>
          </p:nvPr>
        </p:nvGraphicFramePr>
        <p:xfrm>
          <a:off x="652780" y="1097280"/>
          <a:ext cx="11096625" cy="4572524"/>
        </p:xfrm>
        <a:graphic>
          <a:graphicData uri="http://schemas.openxmlformats.org/drawingml/2006/table">
            <a:tbl>
              <a:tblPr firstRow="1" bandRow="1">
                <a:tableStyleId>{5C22544A-7EE6-4342-B048-85BDC9FD1C3A}</a:tableStyleId>
              </a:tblPr>
              <a:tblGrid>
                <a:gridCol w="2764790">
                  <a:extLst>
                    <a:ext uri="{9D8B030D-6E8A-4147-A177-3AD203B41FA5}">
                      <a16:colId xmlns:a16="http://schemas.microsoft.com/office/drawing/2014/main" val="20000"/>
                    </a:ext>
                  </a:extLst>
                </a:gridCol>
                <a:gridCol w="3080385">
                  <a:extLst>
                    <a:ext uri="{9D8B030D-6E8A-4147-A177-3AD203B41FA5}">
                      <a16:colId xmlns:a16="http://schemas.microsoft.com/office/drawing/2014/main" val="20001"/>
                    </a:ext>
                  </a:extLst>
                </a:gridCol>
                <a:gridCol w="2795905">
                  <a:extLst>
                    <a:ext uri="{9D8B030D-6E8A-4147-A177-3AD203B41FA5}">
                      <a16:colId xmlns:a16="http://schemas.microsoft.com/office/drawing/2014/main" val="20002"/>
                    </a:ext>
                  </a:extLst>
                </a:gridCol>
                <a:gridCol w="2455545">
                  <a:extLst>
                    <a:ext uri="{9D8B030D-6E8A-4147-A177-3AD203B41FA5}">
                      <a16:colId xmlns:a16="http://schemas.microsoft.com/office/drawing/2014/main" val="20003"/>
                    </a:ext>
                  </a:extLst>
                </a:gridCol>
              </a:tblGrid>
              <a:tr h="516543">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IN" sz="1800" dirty="0">
                          <a:solidFill>
                            <a:schemeClr val="tx1"/>
                          </a:solidFill>
                          <a:latin typeface="Times New Roman" panose="02020603050405020304" pitchFamily="18" charset="0"/>
                          <a:cs typeface="Times New Roman" panose="02020603050405020304" pitchFamily="18" charset="0"/>
                          <a:sym typeface="+mn-ea"/>
                        </a:rPr>
                        <a:t>Research</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Methodology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 Purpose</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73217">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Zhang et al. </a:t>
                      </a:r>
                      <a:r>
                        <a:rPr lang="en-US" b="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Model-Sharing Framework, Decentralized Autonomous Organization (DAO) Blockchain Network</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DAO blockchain ensures fair distribution of medical resources and benefits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improve the fairness and efficiency of model-sharing</a:t>
                      </a:r>
                    </a:p>
                  </a:txBody>
                  <a:tcPr/>
                </a:tc>
                <a:extLst>
                  <a:ext uri="{0D108BD9-81ED-4DB2-BD59-A6C34878D82A}">
                    <a16:rowId xmlns:a16="http://schemas.microsoft.com/office/drawing/2014/main" val="10001"/>
                  </a:ext>
                </a:extLst>
              </a:tr>
              <a:tr h="1330960">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W. Lopez-Ojeda et al. </a:t>
                      </a:r>
                      <a:r>
                        <a:rPr lang="en-US"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Technology in Healthcare</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improving access to services and aligning medical service delivery with patient clinical needs</a:t>
                      </a:r>
                      <a:endParaRPr lang="en-US" baseline="30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buNone/>
                      </a:pPr>
                      <a:r>
                        <a:rPr lang="en-US" dirty="0">
                          <a:solidFill>
                            <a:schemeClr val="tx1"/>
                          </a:solidFill>
                          <a:latin typeface="Times New Roman" panose="02020603050405020304" pitchFamily="18" charset="0"/>
                          <a:cs typeface="Times New Roman" panose="02020603050405020304" pitchFamily="18" charset="0"/>
                        </a:rPr>
                        <a:t>Improved patient care,</a:t>
                      </a:r>
                    </a:p>
                    <a:p>
                      <a:pPr algn="just">
                        <a:buNone/>
                      </a:pPr>
                      <a:r>
                        <a:rPr lang="en-US" dirty="0">
                          <a:solidFill>
                            <a:schemeClr val="tx1"/>
                          </a:solidFill>
                          <a:latin typeface="Times New Roman" panose="02020603050405020304" pitchFamily="18" charset="0"/>
                          <a:cs typeface="Times New Roman" panose="02020603050405020304" pitchFamily="18" charset="0"/>
                        </a:rPr>
                        <a:t>Improving accessibility</a:t>
                      </a:r>
                    </a:p>
                  </a:txBody>
                  <a:tcPr/>
                </a:tc>
                <a:extLst>
                  <a:ext uri="{0D108BD9-81ED-4DB2-BD59-A6C34878D82A}">
                    <a16:rowId xmlns:a16="http://schemas.microsoft.com/office/drawing/2014/main" val="10002"/>
                  </a:ext>
                </a:extLst>
              </a:tr>
              <a:tr h="1351804">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Ali et al. </a:t>
                      </a:r>
                      <a:r>
                        <a:rPr lang="en-US"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Environments with Blockchain Technology</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Secure and Private interaction between healthcare providers and patients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enhance the security and privacy of healthcare interactions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6283"/>
            <a:ext cx="10058400" cy="1450757"/>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6" name="Slide Number Placeholder 5"/>
          <p:cNvSpPr>
            <a:spLocks noGrp="1"/>
          </p:cNvSpPr>
          <p:nvPr>
            <p:ph type="sldNum" sz="quarter" idx="12"/>
          </p:nvPr>
        </p:nvSpPr>
        <p:spPr/>
        <p:txBody>
          <a:bodyPr/>
          <a:lstStyle/>
          <a:p>
            <a:fld id="{E97799C9-84D9-46D2-A11E-BCF8A720529D}" type="slidenum">
              <a:rPr lang="en-US" smtClean="0"/>
              <a:t>7</a:t>
            </a:fld>
            <a:endParaRPr lang="en-US" dirty="0"/>
          </a:p>
        </p:txBody>
      </p:sp>
      <p:sp>
        <p:nvSpPr>
          <p:cNvPr id="5" name="Rectangle 2">
            <a:extLst>
              <a:ext uri="{FF2B5EF4-FFF2-40B4-BE49-F238E27FC236}">
                <a16:creationId xmlns:a16="http://schemas.microsoft.com/office/drawing/2014/main" id="{920E2FEB-32AE-768C-91B7-A2218111C19D}"/>
              </a:ext>
            </a:extLst>
          </p:cNvPr>
          <p:cNvSpPr>
            <a:spLocks noGrp="1" noChangeArrowheads="1"/>
          </p:cNvSpPr>
          <p:nvPr>
            <p:ph idx="1"/>
          </p:nvPr>
        </p:nvSpPr>
        <p:spPr bwMode="auto">
          <a:xfrm>
            <a:off x="1097280" y="1755928"/>
            <a:ext cx="10115203"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metaverse enhances healthcare with virtual, interactive experiences.</a:t>
            </a:r>
          </a:p>
          <a:p>
            <a:pPr eaLnBrk="0" fontAlgn="base" hangingPunct="0">
              <a:lnSpc>
                <a:spcPct val="150000"/>
              </a:lnSpc>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boosts patient engagement and involvement in their care.</a:t>
            </a:r>
          </a:p>
          <a:p>
            <a:pPr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Medical education improves through virtual training environments. </a:t>
            </a:r>
          </a:p>
          <a:p>
            <a:pPr eaLnBrk="0" fontAlgn="base" hangingPunct="0">
              <a:lnSpc>
                <a:spcPct val="150000"/>
              </a:lnSpc>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 technology ensures data security and privacy.</a:t>
            </a:r>
          </a:p>
          <a:p>
            <a:pPr eaLnBrk="0" fontAlgn="base" hangingPunct="0">
              <a:lnSpc>
                <a:spcPct val="150000"/>
              </a:lnSpc>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is a more efficient, accessible, and patient-centered healthcare system. </a:t>
            </a:r>
          </a:p>
          <a:p>
            <a:pPr algn="just" eaLnBrk="0" fontAlgn="base" hangingPunct="0">
              <a:lnSpc>
                <a:spcPct val="150000"/>
              </a:lnSpc>
              <a:spcBef>
                <a:spcPct val="0"/>
              </a:spcBef>
              <a:spcAft>
                <a:spcPct val="0"/>
              </a:spcAft>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Methodology</a:t>
            </a:r>
          </a:p>
        </p:txBody>
      </p:sp>
      <p:sp>
        <p:nvSpPr>
          <p:cNvPr id="5" name="Slide Number Placeholder 4"/>
          <p:cNvSpPr>
            <a:spLocks noGrp="1"/>
          </p:cNvSpPr>
          <p:nvPr>
            <p:ph type="sldNum" sz="quarter" idx="12"/>
          </p:nvPr>
        </p:nvSpPr>
        <p:spPr>
          <a:xfrm>
            <a:off x="9900458" y="6459785"/>
            <a:ext cx="1312025" cy="365125"/>
          </a:xfrm>
        </p:spPr>
        <p:txBody>
          <a:bodyPr/>
          <a:lstStyle/>
          <a:p>
            <a:fld id="{D57F1E4F-1CFF-5643-939E-217C01CDF565}" type="slidenum">
              <a:rPr lang="en-US" smtClean="0"/>
              <a:pPr/>
              <a:t>8</a:t>
            </a:fld>
            <a:endParaRPr lang="en-US" dirty="0"/>
          </a:p>
        </p:txBody>
      </p:sp>
      <p:sp>
        <p:nvSpPr>
          <p:cNvPr id="6" name="Text Box 5"/>
          <p:cNvSpPr txBox="1"/>
          <p:nvPr/>
        </p:nvSpPr>
        <p:spPr>
          <a:xfrm>
            <a:off x="1183005" y="1779270"/>
            <a:ext cx="9973310" cy="4548188"/>
          </a:xfrm>
          <a:prstGeom prst="rect">
            <a:avLst/>
          </a:prstGeom>
          <a:noFill/>
        </p:spPr>
        <p:txBody>
          <a:bodyPr wrap="square" rtlCol="0">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methodology of integrating the metaverse into healthcare involves combining advanced technologies like virtual reality (VR), augmented reality (AR), artificial intelligence (AI), blockchain, and the Internet of Things (IoT) to create immersive, secure, and interactive healthcare experiences. </a:t>
            </a:r>
          </a:p>
          <a:p>
            <a:pPr algn="just">
              <a:lnSpc>
                <a:spcPct val="100000"/>
              </a:lnSpc>
            </a:pPr>
            <a:r>
              <a:rPr lang="en-US" sz="2400" dirty="0">
                <a:latin typeface="Times New Roman" panose="02020603050405020304" pitchFamily="18" charset="0"/>
                <a:cs typeface="Times New Roman" panose="02020603050405020304" pitchFamily="18" charset="0"/>
              </a:rPr>
              <a:t>Here are some potential factors of Metaverse in Healthcare: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Virtual Environments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Intelligent Systems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Real-Time Data Collection</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Patient-Centered 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Data Security </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Telemedicine and Remote Procedures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Medical Training</a:t>
            </a:r>
          </a:p>
          <a:p>
            <a:pPr marL="457200" lvl="1"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466590" y="-56515"/>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D7F5F70E-0121-43B4-BA93-AF3D3C3EFCDA}"/>
              </a:ext>
            </a:extLst>
          </p:cNvPr>
          <p:cNvSpPr txBox="1"/>
          <p:nvPr/>
        </p:nvSpPr>
        <p:spPr>
          <a:xfrm>
            <a:off x="1066800" y="797351"/>
            <a:ext cx="10058400" cy="5565947"/>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Here are some potential names for models integrating the metaverse into healthcare:</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Metaverse Health Nexus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Care Ecosystem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Immersive Healthcare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Augmented Medical Interface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Digital Health Convergence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Metaverse Medical Integration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Health Innovation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Interactive Health Metaverse Model</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871D34B-BB51-BB5E-F02F-AE400A3BEF46}"/>
              </a:ext>
            </a:extLst>
          </p:cNvPr>
          <p:cNvSpPr>
            <a:spLocks noGrp="1"/>
          </p:cNvSpPr>
          <p:nvPr>
            <p:ph type="sldNum" sz="quarter" idx="12"/>
          </p:nvPr>
        </p:nvSpPr>
        <p:spPr/>
        <p:txBody>
          <a:bodyPr/>
          <a:lstStyle/>
          <a:p>
            <a:fld id="{D57F1E4F-1CFF-5643-939E-217C01CDF565}"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73*310"/>
  <p:tag name="TABLE_ENDDRAG_RECT" val="51*115*873*31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425</TotalTime>
  <Words>1094</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Metaverse in Healthcare</vt:lpstr>
      <vt:lpstr>Content</vt:lpstr>
      <vt:lpstr>Abstract</vt:lpstr>
      <vt:lpstr>Introduction</vt:lpstr>
      <vt:lpstr>Literature Review</vt:lpstr>
      <vt:lpstr>PowerPoint Presentation</vt:lpstr>
      <vt:lpstr>Objective</vt:lpstr>
      <vt:lpstr>Methodology</vt:lpstr>
      <vt:lpstr>Models</vt:lpstr>
      <vt:lpstr>Discussions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Project/Thesis Title</dc:title>
  <dc:creator>Amitava Choudhury</dc:creator>
  <cp:lastModifiedBy>Dev Jethva</cp:lastModifiedBy>
  <cp:revision>236</cp:revision>
  <dcterms:created xsi:type="dcterms:W3CDTF">2022-09-23T12:37:00Z</dcterms:created>
  <dcterms:modified xsi:type="dcterms:W3CDTF">2024-09-18T05:39:08Z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6C50C039D54144C0BDE7E87C324A354D_12</vt:lpwstr>
  </property>
  <property fmtid="{D5CDD505-2E9C-101B-9397-08002B2CF9AE}" pid="3" name="KSOProductBuildVer">
    <vt:lpwstr>1033-12.2.0.18165</vt:lpwstr>
  </property>
</Properties>
</file>