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257" r:id="rId3"/>
    <p:sldId id="307" r:id="rId4"/>
    <p:sldId id="258" r:id="rId5"/>
    <p:sldId id="260" r:id="rId6"/>
    <p:sldId id="327" r:id="rId7"/>
    <p:sldId id="278" r:id="rId8"/>
    <p:sldId id="281" r:id="rId9"/>
    <p:sldId id="328" r:id="rId10"/>
    <p:sldId id="263" r:id="rId11"/>
    <p:sldId id="264" r:id="rId12"/>
    <p:sldId id="265" r:id="rId13"/>
    <p:sldId id="32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3" d="100"/>
          <a:sy n="63"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A54E6-2B09-4E9A-81C4-DE64D00C8B28}" type="datetimeFigureOut">
              <a:rPr lang="en-IN" smtClean="0"/>
              <a:t>16-09-2024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8E3AE-C035-4EE7-9F58-3CD9FF96198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48E3AE-C035-4EE7-9F58-3CD9FF961980}" type="slidenum">
              <a:rPr lang="en-IN" smtClean="0"/>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AD0815-773D-4BCA-ADF3-FB2D0FF0C209}" type="datetime1">
              <a:rPr lang="en-US" smtClean="0"/>
              <a:t>9/16/2024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E8631-ACA4-4ABB-92A9-5812FD941112}" type="datetime1">
              <a:rPr lang="en-US" smtClean="0"/>
              <a:t>9/16/2024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03DEE-40DC-420B-8274-A26E9D4913A7}" type="datetime1">
              <a:rPr lang="en-US" smtClean="0"/>
              <a:t>9/16/2024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4C428-127E-4EFE-AAA1-216823703080}" type="datetime1">
              <a:rPr lang="en-US" smtClean="0"/>
              <a:t>9/16/2024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6DFFF-B3A6-4008-AA61-E81BC9D4806E}" type="datetime1">
              <a:rPr lang="en-US" smtClean="0"/>
              <a:t>9/16/2024</a:t>
            </a:fld>
            <a:endParaRPr lang="en-US" dirty="0"/>
          </a:p>
        </p:txBody>
      </p:sp>
      <p:sp>
        <p:nvSpPr>
          <p:cNvPr id="5" name="Footer Placeholder 4"/>
          <p:cNvSpPr>
            <a:spLocks noGrp="1"/>
          </p:cNvSpPr>
          <p:nvPr>
            <p:ph type="ftr" sz="quarter" idx="11"/>
          </p:nvPr>
        </p:nvSpPr>
        <p:spPr/>
        <p:txBody>
          <a:bodyPr/>
          <a:lstStyle/>
          <a:p>
            <a:r>
              <a:rPr lang="en-US"/>
              <a:t>M.Tech Data Science Mid Term presentation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00C5F5-DFFC-47DF-A1A1-9C9BEAE3D081}" type="datetime1">
              <a:rPr lang="en-US" smtClean="0"/>
              <a:t>9/16/2024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237554-C2B9-41B5-9DF4-7C89939DD876}" type="datetime1">
              <a:rPr lang="en-US" smtClean="0"/>
              <a:t>9/16/2024</a:t>
            </a:fld>
            <a:endParaRPr lang="en-US" dirty="0"/>
          </a:p>
        </p:txBody>
      </p:sp>
      <p:sp>
        <p:nvSpPr>
          <p:cNvPr id="8" name="Footer Placeholder 7"/>
          <p:cNvSpPr>
            <a:spLocks noGrp="1"/>
          </p:cNvSpPr>
          <p:nvPr>
            <p:ph type="ftr" sz="quarter" idx="11"/>
          </p:nvPr>
        </p:nvSpPr>
        <p:spPr/>
        <p:txBody>
          <a:body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9BFA05-A624-429C-8C72-44E82711A98E}" type="datetime1">
              <a:rPr lang="en-US" smtClean="0"/>
              <a:t>9/16/2024</a:t>
            </a:fld>
            <a:endParaRPr lang="en-US" dirty="0"/>
          </a:p>
        </p:txBody>
      </p:sp>
      <p:sp>
        <p:nvSpPr>
          <p:cNvPr id="4" name="Footer Placeholder 3"/>
          <p:cNvSpPr>
            <a:spLocks noGrp="1"/>
          </p:cNvSpPr>
          <p:nvPr>
            <p:ph type="ftr" sz="quarter" idx="11"/>
          </p:nvPr>
        </p:nvSpPr>
        <p:spPr/>
        <p:txBody>
          <a:bodyPr/>
          <a:lstStyle/>
          <a:p>
            <a:r>
              <a:rPr lang="en-US"/>
              <a:t>M.Tech Data Science Mid Term presentation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AECF2E-F0EB-4095-AF93-4790AE986732}" type="datetime1">
              <a:rPr lang="en-US" smtClean="0"/>
              <a:t>9/16/2024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M.Tech Data Science Mid Term presentation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4F0633-BB92-417E-B581-7197860C359B}" type="datetime1">
              <a:rPr lang="en-US" smtClean="0"/>
              <a:t>9/16/2024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9A84FF-A0F4-4CB2-AAD6-354A7AC4D809}" type="datetime1">
              <a:rPr lang="en-US" smtClean="0"/>
              <a:t>9/16/2024</a:t>
            </a:fld>
            <a:endParaRPr lang="en-US" dirty="0"/>
          </a:p>
        </p:txBody>
      </p:sp>
      <p:sp>
        <p:nvSpPr>
          <p:cNvPr id="6" name="Footer Placeholder 5"/>
          <p:cNvSpPr>
            <a:spLocks noGrp="1"/>
          </p:cNvSpPr>
          <p:nvPr>
            <p:ph type="ftr" sz="quarter" idx="11"/>
          </p:nvPr>
        </p:nvSpPr>
        <p:spPr/>
        <p:txBody>
          <a:bodyPr/>
          <a:lstStyle/>
          <a:p>
            <a:r>
              <a:rPr lang="en-US"/>
              <a:t>M.Tech Data Science Mid Term presentation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38E052-42F6-43DE-ACE7-E1FF8A0772C2}" type="datetime1">
              <a:rPr lang="en-US" smtClean="0"/>
              <a:t>9/16/2024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M.Tech Data Science Mid Term presentation</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09/ACCESS.2017.2766758" TargetMode="External"/><Relationship Id="rId2" Type="http://schemas.openxmlformats.org/officeDocument/2006/relationships/hyperlink" Target="https://doi.org/10.1109/JBHI.2019.295838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IN" sz="6000" dirty="0">
                <a:solidFill>
                  <a:schemeClr val="tx1"/>
                </a:solidFill>
                <a:latin typeface="Times New Roman" panose="02020603050405020304" pitchFamily="18" charset="0"/>
                <a:cs typeface="Times New Roman" panose="02020603050405020304" pitchFamily="18" charset="0"/>
              </a:rPr>
              <a:t>Metaverse in Healthcare</a:t>
            </a:r>
          </a:p>
        </p:txBody>
      </p:sp>
      <p:sp>
        <p:nvSpPr>
          <p:cNvPr id="3" name="Subtitle 2"/>
          <p:cNvSpPr>
            <a:spLocks noGrp="1"/>
          </p:cNvSpPr>
          <p:nvPr>
            <p:ph type="subTitle" idx="1"/>
          </p:nvPr>
        </p:nvSpPr>
        <p:spPr>
          <a:xfrm>
            <a:off x="1097280" y="4482514"/>
            <a:ext cx="10058400" cy="1247726"/>
          </a:xfrm>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rPr>
              <a:t>By – Dev Jethva (23MDS003 - mtech Data Science)</a:t>
            </a:r>
          </a:p>
          <a:p>
            <a:r>
              <a:rPr lang="en-US" altLang="en-IN" sz="2000" dirty="0">
                <a:solidFill>
                  <a:schemeClr val="tx1"/>
                </a:solidFill>
                <a:latin typeface="Times New Roman" panose="02020603050405020304" pitchFamily="18" charset="0"/>
                <a:cs typeface="Times New Roman" panose="02020603050405020304" pitchFamily="18" charset="0"/>
              </a:rPr>
              <a:t>date of presentation-20/09/2024</a:t>
            </a:r>
            <a:endParaRPr lang="en-IN"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Under guidance of – Dr Yogesh Kumar &amp; Dr Aditya shastri</a:t>
            </a:r>
            <a:endParaRPr lang="en-US" alt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14346" y="190321"/>
            <a:ext cx="1843947" cy="1940272"/>
          </a:xfrm>
          <a:prstGeom prst="rect">
            <a:avLst/>
          </a:prstGeom>
        </p:spPr>
      </p:pic>
      <p:sp>
        <p:nvSpPr>
          <p:cNvPr id="6" name="TextBox 5"/>
          <p:cNvSpPr txBox="1"/>
          <p:nvPr/>
        </p:nvSpPr>
        <p:spPr>
          <a:xfrm>
            <a:off x="2299109" y="699197"/>
            <a:ext cx="8062857" cy="1577868"/>
          </a:xfrm>
          <a:prstGeom prst="rect">
            <a:avLst/>
          </a:prstGeom>
          <a:noFill/>
        </p:spPr>
        <p:txBody>
          <a:bodyPr wrap="square" rtlCol="0">
            <a:spAutoFit/>
          </a:bodyPr>
          <a:lstStyle/>
          <a:p>
            <a:pPr algn="ctr">
              <a:lnSpc>
                <a:spcPct val="115000"/>
              </a:lnSpc>
              <a:spcAft>
                <a:spcPts val="10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PANDIT DEENDAYAL ENERGY UNIVERSITY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                         </a:t>
            </a:r>
            <a:r>
              <a:rPr lang="en-US" altLang="en-IN" b="1" dirty="0"/>
              <a:t>                </a:t>
            </a:r>
          </a:p>
          <a:p>
            <a:endParaRPr lang="en-US" altLang="en-IN" b="1" dirty="0"/>
          </a:p>
          <a:p>
            <a:pPr algn="ctr"/>
            <a:r>
              <a:rPr lang="en-US" altLang="en-IN" b="1" dirty="0"/>
              <a:t>  </a:t>
            </a:r>
            <a:r>
              <a:rPr lang="en-US" altLang="en-IN" sz="2000" b="1" dirty="0"/>
              <a:t>Seminar</a:t>
            </a:r>
            <a:r>
              <a:rPr lang="en-IN" sz="2000" b="1" dirty="0"/>
              <a: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644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Discussions</a:t>
            </a:r>
          </a:p>
        </p:txBody>
      </p:sp>
      <p:sp>
        <p:nvSpPr>
          <p:cNvPr id="6" name="Slide Number Placeholder 5"/>
          <p:cNvSpPr>
            <a:spLocks noGrp="1"/>
          </p:cNvSpPr>
          <p:nvPr>
            <p:ph type="sldNum" sz="quarter" idx="12"/>
          </p:nvPr>
        </p:nvSpPr>
        <p:spPr/>
        <p:txBody>
          <a:bodyPr/>
          <a:lstStyle/>
          <a:p>
            <a:fld id="{E97799C9-84D9-46D2-A11E-BCF8A720529D}" type="slidenum">
              <a:rPr lang="en-US" smtClean="0"/>
              <a:t>10</a:t>
            </a:fld>
            <a:endParaRPr lang="en-US" dirty="0"/>
          </a:p>
        </p:txBody>
      </p:sp>
      <p:sp>
        <p:nvSpPr>
          <p:cNvPr id="9" name="TextBox 8"/>
          <p:cNvSpPr txBox="1"/>
          <p:nvPr/>
        </p:nvSpPr>
        <p:spPr>
          <a:xfrm>
            <a:off x="1097280" y="1785619"/>
            <a:ext cx="9963785" cy="4460805"/>
          </a:xfrm>
          <a:prstGeom prst="rect">
            <a:avLst/>
          </a:prstGeom>
          <a:noFill/>
        </p:spPr>
        <p:txBody>
          <a:bodyPr wrap="square" rtlCol="0">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metaverse is transforming healthcare with applications like immersive VR telemedicine, allowing doctors and patients to interact virtually, and virtual simulations for medical training, providing realistic practice environments. VR-based therapies are being used for pain management, mental health treatment, and rehabilitation. AR technology enables remote surgeries, allowing surgeons to guide procedures from a distance. However, challenges such as data privacy concerns, the digital divide, and high implementation costs must be addressed for successful integration of metaverse technology into healthcare.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97280" y="1733973"/>
            <a:ext cx="10114915" cy="4614051"/>
          </a:xfrm>
        </p:spPr>
        <p:txBody>
          <a:bodyPr>
            <a:noAutofit/>
          </a:bodyPr>
          <a:lstStyle/>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Healthcare in the metaverse leverages VR, AR, AI, and blockchain to enhance patient care, improve medical training, and enable virtual consultations. While promising, challenges like data privacy, regulation, and access must be resolved for its full potential to be realized. </a:t>
            </a:r>
          </a:p>
          <a:p>
            <a:pPr algn="just">
              <a:buFont typeface="Arial" panose="020B0604020202020204" pitchFamily="34" charset="0"/>
              <a:buChar char="•"/>
            </a:pPr>
            <a:r>
              <a:rPr lang="en-IN" sz="2400" b="1" dirty="0">
                <a:solidFill>
                  <a:schemeClr val="tx1"/>
                </a:solidFill>
                <a:latin typeface="Times New Roman" panose="02020603050405020304" pitchFamily="18" charset="0"/>
                <a:cs typeface="Times New Roman" panose="02020603050405020304" pitchFamily="18" charset="0"/>
              </a:rPr>
              <a:t> Future Scope:</a:t>
            </a:r>
            <a:endParaRPr lang="en-IN" sz="2400" dirty="0">
              <a:solidFill>
                <a:schemeClr val="tx1"/>
              </a:solidFill>
              <a:latin typeface="Times New Roman" panose="02020603050405020304" pitchFamily="18" charset="0"/>
              <a:cs typeface="Times New Roman" panose="02020603050405020304" pitchFamily="18" charset="0"/>
            </a:endParaRP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AI-Powered Health Assistants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Virtual Rehabilitation Programs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Wearable Tech Integration</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Global Healthcare Access</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Decentralized Healthcare</a:t>
            </a:r>
          </a:p>
          <a:p>
            <a:pPr marL="800100" lvl="1" indent="-342900" algn="just">
              <a:lnSpc>
                <a:spcPct val="10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Advancements in Connectivity</a:t>
            </a:r>
          </a:p>
        </p:txBody>
      </p:sp>
      <p:sp>
        <p:nvSpPr>
          <p:cNvPr id="6" name="Slide Number Placeholder 5"/>
          <p:cNvSpPr>
            <a:spLocks noGrp="1"/>
          </p:cNvSpPr>
          <p:nvPr>
            <p:ph type="sldNum" sz="quarter" idx="12"/>
          </p:nvPr>
        </p:nvSpPr>
        <p:spPr/>
        <p:txBody>
          <a:bodyPr/>
          <a:lstStyle/>
          <a:p>
            <a:fld id="{E97799C9-84D9-46D2-A11E-BCF8A720529D}"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35803"/>
            <a:ext cx="10058400" cy="1450757"/>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097280" y="1798320"/>
            <a:ext cx="10115203" cy="4643120"/>
          </a:xfrm>
        </p:spPr>
        <p:txBody>
          <a:bodyPr>
            <a:noAutofit/>
          </a:bodyPr>
          <a:lstStyle/>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[1] Lu C, Yang M, Li M, Li Y, Wu F-X, Wang J. Predicting Human lncRNA-Disease Associations Based on Geometric Matrix Completion. IEEE J Biomed Health Informatics.2020;24(8):2420-2429. </a:t>
            </a:r>
            <a:r>
              <a:rPr lang="en-US" altLang="en-IN"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https://doi.org/10.1109/JBHI.2019.2958389</a:t>
            </a:r>
            <a:endParaRPr lang="en-US" altLang="en-IN"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[2] Li G, Luo J, Xiao Q, Liang C, Ding P, Cao B. Predicting MicroRNA-Disease Associations Using Network Topological Similarity Based on Deep Walk. IEEE Access. 2017;5:24032–24039. </a:t>
            </a:r>
            <a:r>
              <a:rPr lang="en-US" altLang="en-IN"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https://doi.org/10.1109/ACCESS.2017.2766758</a:t>
            </a:r>
            <a:r>
              <a:rPr lang="en-US" altLang="en-IN" dirty="0">
                <a:solidFill>
                  <a:schemeClr val="tx1"/>
                </a:solidFill>
                <a:latin typeface="Times New Roman" panose="02020603050405020304" pitchFamily="18" charset="0"/>
                <a:cs typeface="Times New Roman" panose="02020603050405020304" pitchFamily="18" charset="0"/>
              </a:rPr>
              <a:t>.</a:t>
            </a: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[3] Wickrama Singh N, Jayaraman PP, Zelcer J, Furkan ARM, Ulapane N, Kaul R, Vaughan S. A vision for leveraging the concept of digital twins to support the provision of personalized cancer care. IEEE Internet Compute. 2021;26:17–24.</a:t>
            </a:r>
          </a:p>
          <a:p>
            <a:pPr marL="0" indent="0" algn="just">
              <a:lnSpc>
                <a:spcPct val="100000"/>
              </a:lnSpc>
              <a:buFont typeface="+mj-lt"/>
              <a:buNone/>
            </a:pPr>
            <a:r>
              <a:rPr lang="en-US" altLang="en-IN" dirty="0">
                <a:solidFill>
                  <a:schemeClr val="tx1"/>
                </a:solidFill>
                <a:latin typeface="Times New Roman" panose="02020603050405020304" pitchFamily="18" charset="0"/>
                <a:cs typeface="Times New Roman" panose="02020603050405020304" pitchFamily="18" charset="0"/>
              </a:rPr>
              <a:t>[4] </a:t>
            </a:r>
            <a:r>
              <a:rPr lang="en-US" altLang="en-IN" sz="2000" dirty="0">
                <a:solidFill>
                  <a:schemeClr val="tx1"/>
                </a:solidFill>
                <a:latin typeface="Times New Roman" panose="02020603050405020304" pitchFamily="18" charset="0"/>
                <a:cs typeface="Times New Roman" panose="02020603050405020304" pitchFamily="18" charset="0"/>
              </a:rPr>
              <a:t>Zhang, G., Dai, Y., Wu, J. et al. Swarm Learning-based Secure and Fair Model Sharing For Metaverse Healthcare. Mobile Net Appl 28, 1498–1509 (2023). https://doi.org/10.1007/s11036-023-02236-1.</a:t>
            </a:r>
            <a:endParaRPr lang="en-US" altLang="en-IN"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97799C9-84D9-46D2-A11E-BCF8A720529D}"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pPr algn="just">
              <a:lnSpc>
                <a:spcPct val="100000"/>
              </a:lnSpc>
            </a:pPr>
            <a:r>
              <a:rPr lang="en-US" sz="2400" dirty="0">
                <a:solidFill>
                  <a:schemeClr val="tx1"/>
                </a:solidFill>
                <a:latin typeface="Times New Roman" panose="02020603050405020304" pitchFamily="18" charset="0"/>
                <a:cs typeface="Times New Roman" panose="02020603050405020304" pitchFamily="18" charset="0"/>
              </a:rPr>
              <a:t>[5] W. López-Ojeda, R.A. Hurley The medical Metaverse, part 1: introduction, definitions, and new horizons for neuropsychiatry J. Neuropsychiatry Clin. Neurosis., 35 (1) (2023).</a:t>
            </a:r>
          </a:p>
          <a:p>
            <a:pPr algn="just">
              <a:lnSpc>
                <a:spcPct val="100000"/>
              </a:lnSpc>
            </a:pPr>
            <a:r>
              <a:rPr lang="en-US" sz="2400" dirty="0">
                <a:solidFill>
                  <a:schemeClr val="tx1"/>
                </a:solidFill>
                <a:latin typeface="Times New Roman" panose="02020603050405020304" pitchFamily="18" charset="0"/>
                <a:cs typeface="Times New Roman" panose="02020603050405020304" pitchFamily="18" charset="0"/>
              </a:rPr>
              <a:t>[6] S. Ali, Abdullah, T.P.T. Armand, et al. Metaverse in healthcare integrated with explainable ai and blockchain: enabling immersive Ness, ensuring trust, and providing patient data security Sensors, 23 (2) (2023), p. 565.</a:t>
            </a:r>
          </a:p>
        </p:txBody>
      </p:sp>
      <p:sp>
        <p:nvSpPr>
          <p:cNvPr id="6" name="Slide Number Placeholder 5"/>
          <p:cNvSpPr>
            <a:spLocks noGrp="1"/>
          </p:cNvSpPr>
          <p:nvPr>
            <p:ph type="sldNum" sz="quarter" idx="12"/>
          </p:nvPr>
        </p:nvSpPr>
        <p:spPr/>
        <p:txBody>
          <a:bodyPr/>
          <a:lstStyle/>
          <a:p>
            <a:fld id="{E97799C9-84D9-46D2-A11E-BCF8A720529D}"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7799C9-84D9-46D2-A11E-BCF8A720529D}" type="slidenum">
              <a:rPr lang="en-US" smtClean="0"/>
              <a:t>14</a:t>
            </a:fld>
            <a:endParaRPr lang="en-US" dirty="0"/>
          </a:p>
        </p:txBody>
      </p:sp>
      <p:sp>
        <p:nvSpPr>
          <p:cNvPr id="7" name="TextBox 6"/>
          <p:cNvSpPr txBox="1"/>
          <p:nvPr/>
        </p:nvSpPr>
        <p:spPr>
          <a:xfrm>
            <a:off x="4141694" y="2598003"/>
            <a:ext cx="2904565"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097280" y="1882140"/>
            <a:ext cx="9601200" cy="4001770"/>
          </a:xfrm>
        </p:spPr>
        <p:txBody>
          <a:bodyPr>
            <a:noAutofit/>
          </a:bodyPr>
          <a:lstStyle/>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Introduction</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sym typeface="+mn-ea"/>
              </a:rPr>
              <a:t>Literature Survey</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altLang="en-IN" sz="2400" dirty="0">
                <a:solidFill>
                  <a:schemeClr val="tx1"/>
                </a:solidFill>
                <a:latin typeface="Times New Roman" panose="02020603050405020304" pitchFamily="18" charset="0"/>
                <a:cs typeface="Times New Roman" panose="02020603050405020304" pitchFamily="18" charset="0"/>
              </a:rPr>
              <a:t>Discussion</a:t>
            </a: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References</a:t>
            </a:r>
          </a:p>
        </p:txBody>
      </p:sp>
      <p:sp>
        <p:nvSpPr>
          <p:cNvPr id="6" name="Slide Number Placeholder 5"/>
          <p:cNvSpPr>
            <a:spLocks noGrp="1"/>
          </p:cNvSpPr>
          <p:nvPr>
            <p:ph type="sldNum" sz="quarter" idx="12"/>
          </p:nvPr>
        </p:nvSpPr>
        <p:spPr/>
        <p:txBody>
          <a:bodyPr/>
          <a:lstStyle/>
          <a:p>
            <a:fld id="{E97799C9-84D9-46D2-A11E-BCF8A720529D}"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The metaverse is set to transform healthcare through immersive VR and AR technologies, enhancing patient care, medical training, and access to services. By integrating AI, blockchain, and IoT, it supports advanced telemedicine, realistic simulations, and innovative therapies. However, challenges like data privacy, regulation, and access need addressing. The future promises further advancements in diagnostics, virtual health assistants, and global healthcare accessibility, aiming for a more connected and patient-centered system.</a:t>
            </a:r>
          </a:p>
        </p:txBody>
      </p:sp>
      <p:sp>
        <p:nvSpPr>
          <p:cNvPr id="6" name="Slide Number Placeholder 5"/>
          <p:cNvSpPr>
            <a:spLocks noGrp="1"/>
          </p:cNvSpPr>
          <p:nvPr>
            <p:ph type="sldNum" sz="quarter" idx="12"/>
          </p:nvPr>
        </p:nvSpPr>
        <p:spPr/>
        <p:txBody>
          <a:bodyPr/>
          <a:lstStyle/>
          <a:p>
            <a:fld id="{E97799C9-84D9-46D2-A11E-BCF8A720529D}"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IN" sz="36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84910" y="1845944"/>
            <a:ext cx="10260965" cy="4392295"/>
          </a:xfrm>
        </p:spPr>
        <p:txBody>
          <a:bodyPr>
            <a:noAutofit/>
          </a:bodyPr>
          <a:lstStyle/>
          <a:p>
            <a:pPr marL="0" indent="0" algn="just">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The metaverse is poised to revolutionize healthcare by creating immersive, interactive, and patient-centered experiences. Through the use of AR/VR, healthcare professionals can conduct virtual consultations, offering patients access to medical care from anywhere in the world. Advanced simulations within the metaverse also provide enhanced training opportunities, allowing practitioners to hone their skills in a risk-free, virtual environment. Furthermore, rehabilitation programs can leverage these virtual spaces to engage patients in personalized, interactive therapies. </a:t>
            </a:r>
          </a:p>
        </p:txBody>
      </p:sp>
      <p:sp>
        <p:nvSpPr>
          <p:cNvPr id="7" name="Slide Number Placeholder 6"/>
          <p:cNvSpPr>
            <a:spLocks noGrp="1"/>
          </p:cNvSpPr>
          <p:nvPr>
            <p:ph type="sldNum" sz="quarter" idx="12"/>
          </p:nvPr>
        </p:nvSpPr>
        <p:spPr/>
        <p:txBody>
          <a:bodyPr/>
          <a:lstStyle/>
          <a:p>
            <a:fld id="{E97799C9-84D9-46D2-A11E-BCF8A720529D}"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005" y="38735"/>
            <a:ext cx="9991725" cy="892175"/>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Literature Review</a:t>
            </a:r>
          </a:p>
        </p:txBody>
      </p:sp>
      <p:sp>
        <p:nvSpPr>
          <p:cNvPr id="6" name="Slide Number Placeholder 5"/>
          <p:cNvSpPr>
            <a:spLocks noGrp="1"/>
          </p:cNvSpPr>
          <p:nvPr>
            <p:ph type="sldNum" sz="quarter" idx="12"/>
          </p:nvPr>
        </p:nvSpPr>
        <p:spPr/>
        <p:txBody>
          <a:bodyPr/>
          <a:lstStyle/>
          <a:p>
            <a:fld id="{E97799C9-84D9-46D2-A11E-BCF8A720529D}" type="slidenum">
              <a:rPr lang="en-US" smtClean="0"/>
              <a:t>5</a:t>
            </a:fld>
            <a:endParaRPr lang="en-US" dirty="0"/>
          </a:p>
        </p:txBody>
      </p:sp>
      <p:graphicFrame>
        <p:nvGraphicFramePr>
          <p:cNvPr id="7" name="Table 9"/>
          <p:cNvGraphicFramePr>
            <a:graphicFrameLocks noGrp="1"/>
          </p:cNvGraphicFramePr>
          <p:nvPr>
            <p:extLst>
              <p:ext uri="{D42A27DB-BD31-4B8C-83A1-F6EECF244321}">
                <p14:modId xmlns:p14="http://schemas.microsoft.com/office/powerpoint/2010/main" val="1104662285"/>
              </p:ext>
            </p:extLst>
          </p:nvPr>
        </p:nvGraphicFramePr>
        <p:xfrm>
          <a:off x="622299" y="982980"/>
          <a:ext cx="11113135" cy="5249113"/>
        </p:xfrm>
        <a:graphic>
          <a:graphicData uri="http://schemas.openxmlformats.org/drawingml/2006/table">
            <a:tbl>
              <a:tblPr firstRow="1" bandRow="1">
                <a:tableStyleId>{5C22544A-7EE6-4342-B048-85BDC9FD1C3A}</a:tableStyleId>
              </a:tblPr>
              <a:tblGrid>
                <a:gridCol w="2670810">
                  <a:extLst>
                    <a:ext uri="{9D8B030D-6E8A-4147-A177-3AD203B41FA5}">
                      <a16:colId xmlns:a16="http://schemas.microsoft.com/office/drawing/2014/main" val="20000"/>
                    </a:ext>
                  </a:extLst>
                </a:gridCol>
                <a:gridCol w="2814320">
                  <a:extLst>
                    <a:ext uri="{9D8B030D-6E8A-4147-A177-3AD203B41FA5}">
                      <a16:colId xmlns:a16="http://schemas.microsoft.com/office/drawing/2014/main" val="20001"/>
                    </a:ext>
                  </a:extLst>
                </a:gridCol>
                <a:gridCol w="2813685">
                  <a:extLst>
                    <a:ext uri="{9D8B030D-6E8A-4147-A177-3AD203B41FA5}">
                      <a16:colId xmlns:a16="http://schemas.microsoft.com/office/drawing/2014/main" val="20002"/>
                    </a:ext>
                  </a:extLst>
                </a:gridCol>
                <a:gridCol w="2814320">
                  <a:extLst>
                    <a:ext uri="{9D8B030D-6E8A-4147-A177-3AD203B41FA5}">
                      <a16:colId xmlns:a16="http://schemas.microsoft.com/office/drawing/2014/main" val="20003"/>
                    </a:ext>
                  </a:extLst>
                </a:gridCol>
              </a:tblGrid>
              <a:tr h="514430">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Research </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Methodology</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r>
                        <a:rPr lang="en-IN" sz="1800" dirty="0">
                          <a:solidFill>
                            <a:schemeClr val="tx1"/>
                          </a:solidFill>
                          <a:latin typeface="Times New Roman" panose="02020603050405020304" pitchFamily="18" charset="0"/>
                          <a:cs typeface="Times New Roman" panose="02020603050405020304" pitchFamily="18" charset="0"/>
                        </a:rPr>
                        <a:t>   Purpose</a:t>
                      </a:r>
                    </a:p>
                  </a:txBody>
                  <a:tcPr/>
                </a:tc>
                <a:extLst>
                  <a:ext uri="{0D108BD9-81ED-4DB2-BD59-A6C34878D82A}">
                    <a16:rowId xmlns:a16="http://schemas.microsoft.com/office/drawing/2014/main" val="10000"/>
                  </a:ext>
                </a:extLst>
              </a:tr>
              <a:tr h="2031673">
                <a:tc>
                  <a:txBody>
                    <a:bodyPr/>
                    <a:lstStyle/>
                    <a:p>
                      <a:pPr algn="ctr"/>
                      <a:r>
                        <a:rPr lang="en-US" altLang="en-IN" sz="1800" b="1"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just"/>
                      <a:r>
                        <a:rPr lang="en-US" altLang="en-IN" sz="1800" dirty="0">
                          <a:solidFill>
                            <a:schemeClr val="tx1"/>
                          </a:solidFill>
                          <a:latin typeface="Times New Roman" panose="02020603050405020304" pitchFamily="18" charset="0"/>
                          <a:cs typeface="Times New Roman" panose="02020603050405020304" pitchFamily="18" charset="0"/>
                        </a:rPr>
                        <a:t>Denoising Autoencoder Method (DAE) and Bidirectional Recurrent Neural Network(RNN)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DAE improved feature extraction with noisy data, and the bidirectional RNN predicted risk for hereditary diseases, addressing the complexity of medical data.</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Predicting hereditary diseases,</a:t>
                      </a:r>
                    </a:p>
                    <a:p>
                      <a:pPr marL="0" indent="0" algn="ctr">
                        <a:buFont typeface="Arial" panose="020B0604020202020204" pitchFamily="34" charset="0"/>
                        <a:buNone/>
                      </a:pPr>
                      <a:r>
                        <a:rPr lang="en-US" dirty="0">
                          <a:solidFill>
                            <a:schemeClr val="tx1"/>
                          </a:solidFill>
                          <a:latin typeface="Times New Roman" panose="02020603050405020304" pitchFamily="18" charset="0"/>
                          <a:cs typeface="Times New Roman" panose="02020603050405020304" pitchFamily="18" charset="0"/>
                        </a:rPr>
                        <a:t>Improving prediction accuracy</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5391">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Autoencoder</a:t>
                      </a:r>
                    </a:p>
                  </a:txBody>
                  <a:tcPr/>
                </a:tc>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rPr>
                        <a:t> Autoencoders</a:t>
                      </a:r>
                    </a:p>
                  </a:txBody>
                  <a:tcPr/>
                </a:tc>
                <a:tc>
                  <a:txBody>
                    <a:bodyPr/>
                    <a:lstStyle/>
                    <a:p>
                      <a:pPr marL="0" indent="0" algn="ctr">
                        <a:buFont typeface="Arial" panose="020B0604020202020204" pitchFamily="34" charset="0"/>
                        <a:buNone/>
                      </a:pPr>
                      <a:r>
                        <a:rPr lang="en-US" altLang="en-IN" sz="1800" dirty="0">
                          <a:solidFill>
                            <a:schemeClr val="tx1"/>
                          </a:solidFill>
                          <a:latin typeface="Times New Roman" panose="02020603050405020304" pitchFamily="18" charset="0"/>
                          <a:cs typeface="Times New Roman" panose="02020603050405020304" pitchFamily="18" charset="0"/>
                        </a:rPr>
                        <a:t>Learn Significance Features</a:t>
                      </a:r>
                    </a:p>
                    <a:p>
                      <a:pPr marL="0" indent="0" algn="ctr">
                        <a:buFont typeface="Arial" panose="020B0604020202020204" pitchFamily="34" charset="0"/>
                        <a:buNone/>
                      </a:pP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062930">
                <a:tc>
                  <a: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Incremental Learning and Autoencoder</a:t>
                      </a:r>
                    </a:p>
                  </a:txBody>
                  <a:tcPr/>
                </a:tc>
                <a:tc>
                  <a:txBody>
                    <a:bodyPr/>
                    <a:lstStyle/>
                    <a:p>
                      <a:pPr algn="ctr">
                        <a:buNone/>
                      </a:pPr>
                      <a:r>
                        <a:rPr lang="en-US" dirty="0">
                          <a:solidFill>
                            <a:schemeClr val="tx1"/>
                          </a:solidFill>
                          <a:latin typeface="Times New Roman" panose="02020603050405020304" pitchFamily="18" charset="0"/>
                          <a:cs typeface="Times New Roman" panose="02020603050405020304" pitchFamily="18" charset="0"/>
                        </a:rPr>
                        <a:t>Autoencoders excel in unsupervised feature extraction, while incremental learning enables models to continuously improve and update features.</a:t>
                      </a:r>
                      <a:endParaRPr lang="en-US" alt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altLang="en-IN" sz="1800" dirty="0">
                          <a:solidFill>
                            <a:schemeClr val="tx1"/>
                          </a:solidFill>
                          <a:latin typeface="Times New Roman" panose="02020603050405020304" pitchFamily="18" charset="0"/>
                          <a:cs typeface="Times New Roman" panose="02020603050405020304" pitchFamily="18" charset="0"/>
                        </a:rPr>
                        <a:t>To extract and compress features from input data,</a:t>
                      </a:r>
                    </a:p>
                    <a:p>
                      <a:pPr algn="ctr"/>
                      <a:r>
                        <a:rPr lang="en-US" altLang="en-IN" sz="1800" dirty="0">
                          <a:solidFill>
                            <a:schemeClr val="tx1"/>
                          </a:solidFill>
                          <a:latin typeface="Times New Roman" panose="02020603050405020304" pitchFamily="18" charset="0"/>
                          <a:cs typeface="Times New Roman" panose="02020603050405020304" pitchFamily="18" charset="0"/>
                        </a:rPr>
                        <a:t>Continuous Adaption</a:t>
                      </a:r>
                    </a:p>
                  </a:txBody>
                  <a:tcPr/>
                </a:tc>
                <a:extLst>
                  <a:ext uri="{0D108BD9-81ED-4DB2-BD59-A6C34878D82A}">
                    <a16:rowId xmlns:a16="http://schemas.microsoft.com/office/drawing/2014/main" val="10003"/>
                  </a:ext>
                </a:extLst>
              </a:tr>
            </a:tbl>
          </a:graphicData>
        </a:graphic>
      </p:graphicFrame>
      <p:sp>
        <p:nvSpPr>
          <p:cNvPr id="4" name="Text Box 3"/>
          <p:cNvSpPr txBox="1"/>
          <p:nvPr/>
        </p:nvSpPr>
        <p:spPr>
          <a:xfrm>
            <a:off x="5160010" y="982980"/>
            <a:ext cx="4064000" cy="368300"/>
          </a:xfrm>
          <a:prstGeom prst="rect">
            <a:avLst/>
          </a:prstGeom>
          <a:noFill/>
        </p:spPr>
        <p:txBody>
          <a:bodyPr wrap="square" rtlCol="0">
            <a:spAutoFit/>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t>6</a:t>
            </a:fld>
            <a:endParaRPr lang="en-US" dirty="0"/>
          </a:p>
        </p:txBody>
      </p:sp>
      <p:graphicFrame>
        <p:nvGraphicFramePr>
          <p:cNvPr id="6" name="Table 5"/>
          <p:cNvGraphicFramePr/>
          <p:nvPr>
            <p:custDataLst>
              <p:tags r:id="rId1"/>
            </p:custDataLst>
            <p:extLst>
              <p:ext uri="{D42A27DB-BD31-4B8C-83A1-F6EECF244321}">
                <p14:modId xmlns:p14="http://schemas.microsoft.com/office/powerpoint/2010/main" val="700861819"/>
              </p:ext>
            </p:extLst>
          </p:nvPr>
        </p:nvGraphicFramePr>
        <p:xfrm>
          <a:off x="652780" y="1097280"/>
          <a:ext cx="11096625" cy="4572524"/>
        </p:xfrm>
        <a:graphic>
          <a:graphicData uri="http://schemas.openxmlformats.org/drawingml/2006/table">
            <a:tbl>
              <a:tblPr firstRow="1" bandRow="1">
                <a:tableStyleId>{5C22544A-7EE6-4342-B048-85BDC9FD1C3A}</a:tableStyleId>
              </a:tblPr>
              <a:tblGrid>
                <a:gridCol w="2764790">
                  <a:extLst>
                    <a:ext uri="{9D8B030D-6E8A-4147-A177-3AD203B41FA5}">
                      <a16:colId xmlns:a16="http://schemas.microsoft.com/office/drawing/2014/main" val="20000"/>
                    </a:ext>
                  </a:extLst>
                </a:gridCol>
                <a:gridCol w="3080385">
                  <a:extLst>
                    <a:ext uri="{9D8B030D-6E8A-4147-A177-3AD203B41FA5}">
                      <a16:colId xmlns:a16="http://schemas.microsoft.com/office/drawing/2014/main" val="20001"/>
                    </a:ext>
                  </a:extLst>
                </a:gridCol>
                <a:gridCol w="2795905">
                  <a:extLst>
                    <a:ext uri="{9D8B030D-6E8A-4147-A177-3AD203B41FA5}">
                      <a16:colId xmlns:a16="http://schemas.microsoft.com/office/drawing/2014/main" val="20002"/>
                    </a:ext>
                  </a:extLst>
                </a:gridCol>
                <a:gridCol w="2455545">
                  <a:extLst>
                    <a:ext uri="{9D8B030D-6E8A-4147-A177-3AD203B41FA5}">
                      <a16:colId xmlns:a16="http://schemas.microsoft.com/office/drawing/2014/main" val="20003"/>
                    </a:ext>
                  </a:extLst>
                </a:gridCol>
              </a:tblGrid>
              <a:tr h="516543">
                <a:tc>
                  <a:txBody>
                    <a:bodyPr/>
                    <a:lstStyle/>
                    <a:p>
                      <a:pPr algn="ctr">
                        <a:buNone/>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IN" sz="1800" dirty="0">
                          <a:solidFill>
                            <a:schemeClr val="tx1"/>
                          </a:solidFill>
                          <a:latin typeface="Times New Roman" panose="02020603050405020304" pitchFamily="18" charset="0"/>
                          <a:cs typeface="Times New Roman" panose="02020603050405020304" pitchFamily="18" charset="0"/>
                          <a:sym typeface="+mn-ea"/>
                        </a:rPr>
                        <a:t>Research</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Methodology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IN" sz="1800" dirty="0">
                          <a:solidFill>
                            <a:schemeClr val="tx1"/>
                          </a:solidFill>
                          <a:latin typeface="Times New Roman" panose="02020603050405020304" pitchFamily="18" charset="0"/>
                          <a:cs typeface="Times New Roman" panose="02020603050405020304" pitchFamily="18" charset="0"/>
                          <a:sym typeface="+mn-ea"/>
                        </a:rPr>
                        <a:t>  </a:t>
                      </a:r>
                      <a:r>
                        <a:rPr lang="en-US" altLang="en-IN" sz="1800" dirty="0">
                          <a:solidFill>
                            <a:schemeClr val="tx1"/>
                          </a:solidFill>
                          <a:latin typeface="Times New Roman" panose="02020603050405020304" pitchFamily="18" charset="0"/>
                          <a:cs typeface="Times New Roman" panose="02020603050405020304" pitchFamily="18" charset="0"/>
                        </a:rPr>
                        <a:t>Key Findings</a:t>
                      </a:r>
                    </a:p>
                  </a:txBody>
                  <a:tcPr/>
                </a:tc>
                <a:tc>
                  <a:txBody>
                    <a:bodyPr/>
                    <a:lstStyle/>
                    <a:p>
                      <a:pPr algn="ctr">
                        <a:buNone/>
                      </a:pPr>
                      <a:r>
                        <a:rPr lang="en-IN" sz="1800" dirty="0">
                          <a:solidFill>
                            <a:schemeClr val="tx1"/>
                          </a:solidFill>
                          <a:latin typeface="Times New Roman" panose="02020603050405020304" pitchFamily="18" charset="0"/>
                          <a:cs typeface="Times New Roman" panose="02020603050405020304" pitchFamily="18" charset="0"/>
                          <a:sym typeface="+mn-ea"/>
                        </a:rPr>
                        <a:t> Purpose</a:t>
                      </a:r>
                      <a:endParaRPr lang="en-US"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73217">
                <a:tc>
                  <a:txBody>
                    <a:bodyPr/>
                    <a:lstStyle/>
                    <a:p>
                      <a:pPr algn="ctr">
                        <a:buNone/>
                      </a:pPr>
                      <a:r>
                        <a:rPr lang="en-US" b="1"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Model-Sharing Framework, Decentralized Autonomous Organization (DAO) Blockchain Network</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DAO blockchain ensures fair distribution of medical resources and benefits</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To improve the fairness and efficiency of model-sharing</a:t>
                      </a:r>
                    </a:p>
                  </a:txBody>
                  <a:tcPr/>
                </a:tc>
                <a:extLst>
                  <a:ext uri="{0D108BD9-81ED-4DB2-BD59-A6C34878D82A}">
                    <a16:rowId xmlns:a16="http://schemas.microsoft.com/office/drawing/2014/main" val="10001"/>
                  </a:ext>
                </a:extLst>
              </a:tr>
              <a:tr h="1330960">
                <a:tc>
                  <a:txBody>
                    <a:bodyPr/>
                    <a:lstStyle/>
                    <a:p>
                      <a:pPr algn="ctr">
                        <a:buNone/>
                      </a:pPr>
                      <a:r>
                        <a:rPr lang="en-US" b="1"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Metaverse Technology in Healthcare</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improving access to services and aligning medical service delivery with patient clinical needs</a:t>
                      </a:r>
                      <a:endParaRPr lang="en-US" baseline="30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buNone/>
                      </a:pPr>
                      <a:r>
                        <a:rPr lang="en-US" dirty="0">
                          <a:solidFill>
                            <a:schemeClr val="tx1"/>
                          </a:solidFill>
                          <a:latin typeface="Times New Roman" panose="02020603050405020304" pitchFamily="18" charset="0"/>
                          <a:cs typeface="Times New Roman" panose="02020603050405020304" pitchFamily="18" charset="0"/>
                        </a:rPr>
                        <a:t>Improved patient care,</a:t>
                      </a:r>
                    </a:p>
                    <a:p>
                      <a:pPr algn="just">
                        <a:buNone/>
                      </a:pPr>
                      <a:r>
                        <a:rPr lang="en-US" dirty="0">
                          <a:solidFill>
                            <a:schemeClr val="tx1"/>
                          </a:solidFill>
                          <a:latin typeface="Times New Roman" panose="02020603050405020304" pitchFamily="18" charset="0"/>
                          <a:cs typeface="Times New Roman" panose="02020603050405020304" pitchFamily="18" charset="0"/>
                        </a:rPr>
                        <a:t>Improving accessibility</a:t>
                      </a:r>
                    </a:p>
                  </a:txBody>
                  <a:tcPr/>
                </a:tc>
                <a:extLst>
                  <a:ext uri="{0D108BD9-81ED-4DB2-BD59-A6C34878D82A}">
                    <a16:rowId xmlns:a16="http://schemas.microsoft.com/office/drawing/2014/main" val="10002"/>
                  </a:ext>
                </a:extLst>
              </a:tr>
              <a:tr h="1351804">
                <a:tc>
                  <a:txBody>
                    <a:bodyPr/>
                    <a:lstStyle/>
                    <a:p>
                      <a:pPr algn="ctr">
                        <a:buNone/>
                      </a:pPr>
                      <a:r>
                        <a:rPr lang="en-US" b="1" dirty="0">
                          <a:solidFill>
                            <a:schemeClr val="tx1"/>
                          </a:solidFill>
                          <a:latin typeface="Times New Roman" panose="02020603050405020304" pitchFamily="18" charset="0"/>
                          <a:cs typeface="Times New Roman" panose="02020603050405020304" pitchFamily="18" charset="0"/>
                        </a:rPr>
                        <a:t>[6]</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Metaverse Environments with Blockchain Technology</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Secure and Private interaction between healthcare providers and patients</a:t>
                      </a:r>
                    </a:p>
                  </a:txBody>
                  <a:tcPr/>
                </a:tc>
                <a:tc>
                  <a:txBody>
                    <a:bodyPr/>
                    <a:lstStyle/>
                    <a:p>
                      <a:pPr>
                        <a:buNone/>
                      </a:pPr>
                      <a:r>
                        <a:rPr lang="en-US" dirty="0">
                          <a:solidFill>
                            <a:schemeClr val="tx1"/>
                          </a:solidFill>
                          <a:latin typeface="Times New Roman" panose="02020603050405020304" pitchFamily="18" charset="0"/>
                          <a:cs typeface="Times New Roman" panose="02020603050405020304" pitchFamily="18" charset="0"/>
                        </a:rPr>
                        <a:t>To enhance the security and privacy of healthcare interactions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6283"/>
            <a:ext cx="10058400" cy="1450757"/>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Objective</a:t>
            </a:r>
          </a:p>
        </p:txBody>
      </p:sp>
      <p:sp>
        <p:nvSpPr>
          <p:cNvPr id="6" name="Slide Number Placeholder 5"/>
          <p:cNvSpPr>
            <a:spLocks noGrp="1"/>
          </p:cNvSpPr>
          <p:nvPr>
            <p:ph type="sldNum" sz="quarter" idx="12"/>
          </p:nvPr>
        </p:nvSpPr>
        <p:spPr/>
        <p:txBody>
          <a:bodyPr/>
          <a:lstStyle/>
          <a:p>
            <a:fld id="{E97799C9-84D9-46D2-A11E-BCF8A720529D}" type="slidenum">
              <a:rPr lang="en-US" smtClean="0"/>
              <a:t>7</a:t>
            </a:fld>
            <a:endParaRPr lang="en-US" dirty="0"/>
          </a:p>
        </p:txBody>
      </p:sp>
      <p:sp>
        <p:nvSpPr>
          <p:cNvPr id="5" name="Rectangle 2">
            <a:extLst>
              <a:ext uri="{FF2B5EF4-FFF2-40B4-BE49-F238E27FC236}">
                <a16:creationId xmlns:a16="http://schemas.microsoft.com/office/drawing/2014/main" id="{920E2FEB-32AE-768C-91B7-A2218111C19D}"/>
              </a:ext>
            </a:extLst>
          </p:cNvPr>
          <p:cNvSpPr>
            <a:spLocks noGrp="1" noChangeArrowheads="1"/>
          </p:cNvSpPr>
          <p:nvPr>
            <p:ph idx="1"/>
          </p:nvPr>
        </p:nvSpPr>
        <p:spPr bwMode="auto">
          <a:xfrm>
            <a:off x="1097280" y="1586228"/>
            <a:ext cx="10115203" cy="480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metaverse aims to improve healthcare by providing immersive, interactive experiences that go beyond traditional methods. </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Enhances patient engagement and involvement in their care.</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Improves medical education through virtual training environments.</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telemedicine advancements, including virtual consultations and remote surgeries with increased precision.</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Prioritizes data security and privacy through the use of blockchain technology.</a:t>
            </a:r>
          </a:p>
          <a:p>
            <a:pPr algn="just" eaLnBrk="0" fontAlgn="base" hangingPunct="0">
              <a:lnSpc>
                <a:spcPct val="150000"/>
              </a:lnSpc>
              <a:spcBef>
                <a:spcPct val="0"/>
              </a:spcBef>
              <a:spcAft>
                <a:spcPct val="0"/>
              </a:spcAft>
              <a:buFont typeface="Arial" panose="020B0604020202020204" pitchFamily="34" charset="0"/>
              <a:buChar char="•"/>
            </a:pP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ultimate goal is to create a more efficient, accessible, and patient-centered healthcare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Methodology</a:t>
            </a:r>
          </a:p>
        </p:txBody>
      </p:sp>
      <p:sp>
        <p:nvSpPr>
          <p:cNvPr id="5" name="Slide Number Placeholder 4"/>
          <p:cNvSpPr>
            <a:spLocks noGrp="1"/>
          </p:cNvSpPr>
          <p:nvPr>
            <p:ph type="sldNum" sz="quarter" idx="12"/>
          </p:nvPr>
        </p:nvSpPr>
        <p:spPr>
          <a:xfrm>
            <a:off x="9900458" y="6459785"/>
            <a:ext cx="1312025" cy="365125"/>
          </a:xfrm>
        </p:spPr>
        <p:txBody>
          <a:bodyPr/>
          <a:lstStyle/>
          <a:p>
            <a:fld id="{D57F1E4F-1CFF-5643-939E-217C01CDF565}" type="slidenum">
              <a:rPr lang="en-US" smtClean="0"/>
              <a:pPr/>
              <a:t>8</a:t>
            </a:fld>
            <a:endParaRPr lang="en-US" dirty="0"/>
          </a:p>
        </p:txBody>
      </p:sp>
      <p:sp>
        <p:nvSpPr>
          <p:cNvPr id="6" name="Text Box 5"/>
          <p:cNvSpPr txBox="1"/>
          <p:nvPr/>
        </p:nvSpPr>
        <p:spPr>
          <a:xfrm>
            <a:off x="1183005" y="1779270"/>
            <a:ext cx="9973310" cy="4548188"/>
          </a:xfrm>
          <a:prstGeom prst="rect">
            <a:avLst/>
          </a:prstGeom>
          <a:noFill/>
        </p:spPr>
        <p:txBody>
          <a:bodyPr wrap="square" rtlCol="0">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methodology of integrating the metaverse into healthcare involves combining advanced technologies like virtual reality (VR), augmented reality (AR), artificial intelligence (AI), blockchain, and the Internet of Things (IoT) to create immersive, secure, and interactive healthcare experiences. </a:t>
            </a:r>
          </a:p>
          <a:p>
            <a:pPr algn="just">
              <a:lnSpc>
                <a:spcPct val="100000"/>
              </a:lnSpc>
            </a:pPr>
            <a:r>
              <a:rPr lang="en-US" sz="2400" dirty="0">
                <a:latin typeface="Times New Roman" panose="02020603050405020304" pitchFamily="18" charset="0"/>
                <a:cs typeface="Times New Roman" panose="02020603050405020304" pitchFamily="18" charset="0"/>
              </a:rPr>
              <a:t>Here are some potential factors of Metaverse in Healthcare:</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Virtual Environments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Intelligent Systems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Real-Time Data Collection</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Patient-Centered Care</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Data Security </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Telemedicine and Remote Procedures</a:t>
            </a:r>
          </a:p>
          <a:p>
            <a:pPr marL="914400" lvl="1" indent="-457200" algn="just">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Medical Training</a:t>
            </a:r>
          </a:p>
          <a:p>
            <a:pPr marL="457200" lvl="1" indent="0" algn="just">
              <a:lnSpc>
                <a:spcPct val="100000"/>
              </a:lnSpc>
              <a:buNone/>
            </a:pPr>
            <a:endParaRPr lang="en-US"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466590" y="-56515"/>
            <a:ext cx="4064000" cy="368300"/>
          </a:xfrm>
          <a:prstGeom prst="rect">
            <a:avLst/>
          </a:prstGeom>
          <a:noFill/>
        </p:spPr>
        <p:txBody>
          <a:bodyPr wrap="squar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291465"/>
            <a:ext cx="10058400" cy="128651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Models</a:t>
            </a:r>
            <a:endParaRPr lang="en-US" sz="3600" dirty="0">
              <a:solidFill>
                <a:schemeClr val="tx1"/>
              </a:solidFill>
            </a:endParaRPr>
          </a:p>
        </p:txBody>
      </p:sp>
      <p:sp>
        <p:nvSpPr>
          <p:cNvPr id="4" name="TextBox 3">
            <a:extLst>
              <a:ext uri="{FF2B5EF4-FFF2-40B4-BE49-F238E27FC236}">
                <a16:creationId xmlns:a16="http://schemas.microsoft.com/office/drawing/2014/main" id="{D7F5F70E-0121-43B4-BA93-AF3D3C3EFCDA}"/>
              </a:ext>
            </a:extLst>
          </p:cNvPr>
          <p:cNvSpPr txBox="1"/>
          <p:nvPr/>
        </p:nvSpPr>
        <p:spPr>
          <a:xfrm>
            <a:off x="1066800" y="797351"/>
            <a:ext cx="10058400" cy="5565947"/>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Here are some potential names for models integrating the metaverse into healthcare:</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Metaverse Health Nexus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Virtual Care Ecosystem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Immersive Healthcare Framework</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Augmented Medical Interface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Digital Health Convergence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Metaverse Medical Integration Model</a:t>
            </a:r>
          </a:p>
          <a:p>
            <a:pPr marL="800100" lvl="1" indent="-342900" algn="just" eaLnBrk="0" fontAlgn="base" hangingPunct="0">
              <a:lnSpc>
                <a:spcPct val="150000"/>
              </a:lnSpc>
              <a:spcBef>
                <a:spcPct val="0"/>
              </a:spcBef>
              <a:spcAft>
                <a:spcPct val="0"/>
              </a:spcAft>
              <a:buFont typeface="Arial" panose="020B0604020202020204" pitchFamily="34" charset="0"/>
              <a:buChar char="•"/>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Virtual Health Innovation Framework</a:t>
            </a:r>
          </a:p>
          <a:p>
            <a:pPr marL="800100" lvl="1" indent="-342900" algn="just" eaLnBrk="0" fontAlgn="base" hangingPunct="0">
              <a:lnSpc>
                <a:spcPct val="150000"/>
              </a:lnSpc>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Interactive Health Metaverse Model</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871D34B-BB51-BB5E-F02F-AE400A3BEF46}"/>
              </a:ext>
            </a:extLst>
          </p:cNvPr>
          <p:cNvSpPr>
            <a:spLocks noGrp="1"/>
          </p:cNvSpPr>
          <p:nvPr>
            <p:ph type="sldNum" sz="quarter" idx="12"/>
          </p:nvPr>
        </p:nvSpPr>
        <p:spPr/>
        <p:txBody>
          <a:bodyPr/>
          <a:lstStyle/>
          <a:p>
            <a:fld id="{D57F1E4F-1CFF-5643-939E-217C01CDF565}" type="slidenum">
              <a:rPr lang="en-US" smtClean="0"/>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73*310"/>
  <p:tag name="TABLE_ENDDRAG_RECT" val="51*115*873*31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365</TotalTime>
  <Words>1106</Words>
  <Application>Microsoft Office PowerPoint</Application>
  <PresentationFormat>Widescreen</PresentationFormat>
  <Paragraphs>119</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Retrospect</vt:lpstr>
      <vt:lpstr>Metaverse in Healthcare</vt:lpstr>
      <vt:lpstr>Content</vt:lpstr>
      <vt:lpstr>Abstract</vt:lpstr>
      <vt:lpstr>Introduction</vt:lpstr>
      <vt:lpstr>Literature Review</vt:lpstr>
      <vt:lpstr>PowerPoint Presentation</vt:lpstr>
      <vt:lpstr>Objective</vt:lpstr>
      <vt:lpstr>Methodology</vt:lpstr>
      <vt:lpstr>Models</vt:lpstr>
      <vt:lpstr>Discussions</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Project/Thesis Title</dc:title>
  <dc:creator>Amitava Choudhury</dc:creator>
  <cp:lastModifiedBy>Dev Jethva</cp:lastModifiedBy>
  <cp:revision>226</cp:revision>
  <dcterms:created xsi:type="dcterms:W3CDTF">2022-09-23T12:37:00Z</dcterms:created>
  <dcterms:modified xsi:type="dcterms:W3CDTF">2024-09-16T07:57:45Z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6C50C039D54144C0BDE7E87C324A354D_12</vt:lpwstr>
  </property>
  <property fmtid="{D5CDD505-2E9C-101B-9397-08002B2CF9AE}" pid="3" name="KSOProductBuildVer">
    <vt:lpwstr>1033-12.2.0.18165</vt:lpwstr>
  </property>
</Properties>
</file>