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307" r:id="rId4"/>
    <p:sldId id="258" r:id="rId5"/>
    <p:sldId id="260" r:id="rId6"/>
    <p:sldId id="327" r:id="rId7"/>
    <p:sldId id="278" r:id="rId8"/>
    <p:sldId id="281" r:id="rId9"/>
    <p:sldId id="328" r:id="rId10"/>
    <p:sldId id="263" r:id="rId11"/>
    <p:sldId id="264" r:id="rId12"/>
    <p:sldId id="265" r:id="rId13"/>
    <p:sldId id="32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60" d="100"/>
          <a:sy n="60" d="100"/>
        </p:scale>
        <p:origin x="832"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0815-773D-4BCA-ADF3-FB2D0FF0C209}"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E8631-ACA4-4ABB-92A9-5812FD941112}"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3DEE-40DC-420B-8274-A26E9D4913A7}"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C428-127E-4EFE-AAA1-216823703080}"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6DFFF-B3A6-4008-AA61-E81BC9D4806E}"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00C5F5-DFFC-47DF-A1A1-9C9BEAE3D081}" type="datetime1">
              <a:rPr lang="en-US" smtClean="0"/>
              <a:t>9/18/2024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37554-C2B9-41B5-9DF4-7C89939DD876}" type="datetime1">
              <a:rPr lang="en-US" smtClean="0"/>
              <a:t>9/18/2024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BFA05-A624-429C-8C72-44E82711A98E}" type="datetime1">
              <a:rPr lang="en-US" smtClean="0"/>
              <a:t>9/18/2024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AECF2E-F0EB-4095-AF93-4790AE986732}" type="datetime1">
              <a:rPr lang="en-US" smtClean="0"/>
              <a:t>9/18/2024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4F0633-BB92-417E-B581-7197860C359B}" type="datetime1">
              <a:rPr lang="en-US" smtClean="0"/>
              <a:t>9/18/2024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84FF-A0F4-4CB2-AAD6-354A7AC4D809}" type="datetime1">
              <a:rPr lang="en-US" smtClean="0"/>
              <a:t>9/18/2024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38E052-42F6-43DE-ACE7-E1FF8A0772C2}" type="datetime1">
              <a:rPr lang="en-US" smtClean="0"/>
              <a:t>9/18/2024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presentation-20/09/2024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10</a:t>
            </a:fld>
            <a:endParaRPr lang="en-US" dirty="0"/>
          </a:p>
        </p:txBody>
      </p:sp>
      <p:sp>
        <p:nvSpPr>
          <p:cNvPr id="9" name="TextBox 8"/>
          <p:cNvSpPr txBox="1"/>
          <p:nvPr/>
        </p:nvSpPr>
        <p:spPr>
          <a:xfrm>
            <a:off x="1097280" y="1785619"/>
            <a:ext cx="9963785" cy="4460805"/>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changing healthcare by using virtual reality (VR) for online doctor-patient interactions and medical training simulations. Virtual reality therapies are also helping with pain management, mental health treatment, and rehabilitation. Augmented reality (AR) allows surgeons to perform remote surgeries, guiding procedures from far away. However, issues like data privacy and high costs need to be solved for the metaverse to work well in healthcare.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723813"/>
            <a:ext cx="10114915" cy="4614051"/>
          </a:xfrm>
        </p:spPr>
        <p:txBody>
          <a:bodyPr>
            <a:noAutofit/>
          </a:bodyPr>
          <a:lstStyle/>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Healthcare in the metaverse leverages VR, AR, AI, and blockchain to enhance the patient care, improve medical training, and enable virtual consultations. While promising, challenges like data privacy, regulation, and access must be resolved for its full potential to be realized. </a:t>
            </a:r>
          </a:p>
          <a:p>
            <a:pPr algn="just">
              <a:buFont typeface="Arial" panose="020B0604020202020204" pitchFamily="34" charset="0"/>
              <a:buChar char="•"/>
            </a:pPr>
            <a:r>
              <a:rPr lang="en-IN" sz="2400" b="1" dirty="0">
                <a:solidFill>
                  <a:schemeClr val="tx1"/>
                </a:solidFill>
                <a:latin typeface="Times New Roman" panose="02020603050405020304" pitchFamily="18" charset="0"/>
                <a:cs typeface="Times New Roman" panose="02020603050405020304" pitchFamily="18" charset="0"/>
              </a:rPr>
              <a:t> Future Scope:</a:t>
            </a:r>
            <a:endParaRPr lang="en-IN" sz="2400" dirty="0">
              <a:solidFill>
                <a:schemeClr val="tx1"/>
              </a:solidFill>
              <a:latin typeface="Times New Roman" panose="02020603050405020304" pitchFamily="18" charset="0"/>
              <a:cs typeface="Times New Roman" panose="02020603050405020304" pitchFamily="18" charset="0"/>
            </a:endParaRP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AI-Powered Health Assistants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Wearable Tech Integration</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Advancements in Connectivity</a:t>
            </a:r>
          </a:p>
        </p:txBody>
      </p:sp>
      <p:sp>
        <p:nvSpPr>
          <p:cNvPr id="6" name="Slide Number Placeholder 5"/>
          <p:cNvSpPr>
            <a:spLocks noGrp="1"/>
          </p:cNvSpPr>
          <p:nvPr>
            <p:ph type="sldNum" sz="quarter" idx="12"/>
          </p:nvPr>
        </p:nvSpPr>
        <p:spPr/>
        <p:txBody>
          <a:bodyPr/>
          <a:lstStyle/>
          <a:p>
            <a:fld id="{E97799C9-84D9-46D2-A11E-BCF8A720529D}"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98320"/>
            <a:ext cx="10115203" cy="4429760"/>
          </a:xfrm>
        </p:spPr>
        <p:txBody>
          <a:bodyPr>
            <a:noAutofit/>
          </a:bodyPr>
          <a:lstStyle/>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[4] </a:t>
            </a:r>
            <a:r>
              <a:rPr lang="en-US" altLang="en-IN" sz="2000" dirty="0">
                <a:solidFill>
                  <a:schemeClr val="tx1"/>
                </a:solidFill>
                <a:latin typeface="Times New Roman" panose="02020603050405020304" pitchFamily="18" charset="0"/>
                <a:cs typeface="Times New Roman" panose="02020603050405020304" pitchFamily="18" charset="0"/>
              </a:rPr>
              <a:t>Zhang, G., Dai, Y., Wu, J. et al. Swarm Learning-based Secure and Fair Model Sharing For Metaverse Healthcare. Mobile Net Appl 28, 1498–1509 (2023). https://doi.org/10.1007/s11036-023-02236-1.</a:t>
            </a:r>
            <a:endParaRPr lang="en-US" alt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14</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882140"/>
            <a:ext cx="9601200" cy="4001770"/>
          </a:xfrm>
        </p:spPr>
        <p:txBody>
          <a:bodyPr>
            <a:noAutofit/>
          </a:bodyPr>
          <a:lstStyle/>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Introduction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sym typeface="+mn-ea"/>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Discussion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metaverse is expected to change healthcare using virtual reality (VR) and augmented reality (AR) and improving patient care, medical training, and access to services. With technologies like AI, blockchain, and IoT, it enables advanced, realistic training, and new treatments. However, challenges like data privacy, rules, and equal access must be solved. In the future, we could see better diagnostics, virtual health assistants, and easier access to healthcare worldwide, creating a more connected and patient-focused system.</a:t>
            </a: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The metaverse is set to transform healthcare by creating virtual, interactive experiences. Using augmented reality (AR) and virtual reality (VR), doctors can hold online consultations, making it easier for patients to get medical care from anywhere. In these virtual spaces, healthcare professionals can also practice their skills through realistic simulations without any risk. Additionally, virtual rehabilitation programs can offer patients personalized and engaging therapy sessions.</a:t>
            </a: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graphicFrame>
        <p:nvGraphicFramePr>
          <p:cNvPr id="7" name="Table 9"/>
          <p:cNvGraphicFramePr>
            <a:graphicFrameLocks noGrp="1"/>
          </p:cNvGraphicFramePr>
          <p:nvPr>
            <p:extLst>
              <p:ext uri="{D42A27DB-BD31-4B8C-83A1-F6EECF244321}">
                <p14:modId xmlns:p14="http://schemas.microsoft.com/office/powerpoint/2010/main" val="3635177147"/>
              </p:ext>
            </p:extLst>
          </p:nvPr>
        </p:nvGraphicFramePr>
        <p:xfrm>
          <a:off x="622299" y="982980"/>
          <a:ext cx="11113135" cy="5249113"/>
        </p:xfrm>
        <a:graphic>
          <a:graphicData uri="http://schemas.openxmlformats.org/drawingml/2006/table">
            <a:tbl>
              <a:tblPr firstRow="1" bandRow="1">
                <a:tableStyleId>{5C22544A-7EE6-4342-B048-85BDC9FD1C3A}</a:tableStyleId>
              </a:tblPr>
              <a:tblGrid>
                <a:gridCol w="2670810">
                  <a:extLst>
                    <a:ext uri="{9D8B030D-6E8A-4147-A177-3AD203B41FA5}">
                      <a16:colId xmlns:a16="http://schemas.microsoft.com/office/drawing/2014/main" val="20000"/>
                    </a:ext>
                  </a:extLst>
                </a:gridCol>
                <a:gridCol w="2814320">
                  <a:extLst>
                    <a:ext uri="{9D8B030D-6E8A-4147-A177-3AD203B41FA5}">
                      <a16:colId xmlns:a16="http://schemas.microsoft.com/office/drawing/2014/main" val="20001"/>
                    </a:ext>
                  </a:extLst>
                </a:gridCol>
                <a:gridCol w="2813685">
                  <a:extLst>
                    <a:ext uri="{9D8B030D-6E8A-4147-A177-3AD203B41FA5}">
                      <a16:colId xmlns:a16="http://schemas.microsoft.com/office/drawing/2014/main" val="20002"/>
                    </a:ext>
                  </a:extLst>
                </a:gridCol>
                <a:gridCol w="2814320">
                  <a:extLst>
                    <a:ext uri="{9D8B030D-6E8A-4147-A177-3AD203B41FA5}">
                      <a16:colId xmlns:a16="http://schemas.microsoft.com/office/drawing/2014/main" val="20003"/>
                    </a:ext>
                  </a:extLst>
                </a:gridCol>
              </a:tblGrid>
              <a:tr h="51443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10000"/>
                  </a:ext>
                </a:extLst>
              </a:tr>
              <a:tr h="2031673">
                <a:tc>
                  <a:txBody>
                    <a:bodyPr/>
                    <a:lstStyle/>
                    <a:p>
                      <a:pPr algn="ctr"/>
                      <a:r>
                        <a:rPr lang="en-US" altLang="en-IN" b="0" dirty="0">
                          <a:solidFill>
                            <a:schemeClr val="tx1"/>
                          </a:solidFill>
                          <a:latin typeface="Times New Roman" panose="02020603050405020304" pitchFamily="18" charset="0"/>
                          <a:cs typeface="Times New Roman" panose="02020603050405020304" pitchFamily="18" charset="0"/>
                        </a:rPr>
                        <a:t>Lu C et al. </a:t>
                      </a:r>
                      <a:r>
                        <a:rPr lang="en-US" altLang="en-IN" sz="18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US" altLang="en-IN" sz="1800" dirty="0">
                          <a:solidFill>
                            <a:schemeClr val="tx1"/>
                          </a:solidFill>
                          <a:latin typeface="Times New Roman" panose="02020603050405020304" pitchFamily="18" charset="0"/>
                          <a:cs typeface="Times New Roman" panose="02020603050405020304" pitchFamily="18" charset="0"/>
                        </a:rPr>
                        <a:t>Denoising Autoencoder Method (DAE) and Bidirectional Recurrent Neural Network(RNN)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DAE enhances feature extraction,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RNN predicts hereditary risks.</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Predicting hereditary diseases,</a:t>
                      </a:r>
                    </a:p>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Improving prediction accuracy</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5391">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Li G et al. </a:t>
                      </a:r>
                      <a:r>
                        <a:rPr lang="en-US" sz="18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p>
                      <a:pPr marL="0" indent="0" algn="ctr">
                        <a:buFont typeface="Arial" panose="020B0604020202020204" pitchFamily="34" charset="0"/>
                        <a:buNone/>
                      </a:pP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062930">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Wickrama 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et al. </a:t>
                      </a:r>
                      <a:r>
                        <a:rPr lang="en-US" sz="18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Autoencoders extract features; incremental learning continuously updates them.</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To extract and compress features from input data,</a:t>
                      </a:r>
                    </a:p>
                    <a:p>
                      <a:pPr algn="ctr"/>
                      <a:r>
                        <a:rPr lang="en-US" altLang="en-IN" sz="1800" dirty="0">
                          <a:solidFill>
                            <a:schemeClr val="tx1"/>
                          </a:solidFill>
                          <a:latin typeface="Times New Roman" panose="02020603050405020304" pitchFamily="18" charset="0"/>
                          <a:cs typeface="Times New Roman" panose="02020603050405020304" pitchFamily="18" charset="0"/>
                        </a:rPr>
                        <a:t>Continuous Adaption</a:t>
                      </a:r>
                    </a:p>
                  </a:txBody>
                  <a:tcPr/>
                </a:tc>
                <a:extLst>
                  <a:ext uri="{0D108BD9-81ED-4DB2-BD59-A6C34878D82A}">
                    <a16:rowId xmlns:a16="http://schemas.microsoft.com/office/drawing/2014/main" val="10003"/>
                  </a:ext>
                </a:extLst>
              </a:tr>
            </a:tbl>
          </a:graphicData>
        </a:graphic>
      </p:graphicFrame>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4156345258"/>
              </p:ext>
            </p:extLst>
          </p:nvPr>
        </p:nvGraphicFramePr>
        <p:xfrm>
          <a:off x="652780" y="1097280"/>
          <a:ext cx="11096625" cy="4572524"/>
        </p:xfrm>
        <a:graphic>
          <a:graphicData uri="http://schemas.openxmlformats.org/drawingml/2006/table">
            <a:tbl>
              <a:tblPr firstRow="1" bandRow="1">
                <a:tableStyleId>{5C22544A-7EE6-4342-B048-85BDC9FD1C3A}</a:tableStyleId>
              </a:tblPr>
              <a:tblGrid>
                <a:gridCol w="276479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73217">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Zhang et al. </a:t>
                      </a:r>
                      <a:r>
                        <a:rPr lang="en-US"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Decentralized Autonomous Organization (DAO) Blockchain Network</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DAO blockchain ensures fair distribution of medical resources and benefits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improve the fairness and efficiency of model-sharing</a:t>
                      </a:r>
                    </a:p>
                  </a:txBody>
                  <a:tcPr/>
                </a:tc>
                <a:extLst>
                  <a:ext uri="{0D108BD9-81ED-4DB2-BD59-A6C34878D82A}">
                    <a16:rowId xmlns:a16="http://schemas.microsoft.com/office/drawing/2014/main" val="10001"/>
                  </a:ext>
                </a:extLst>
              </a:tr>
              <a:tr h="1330960">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 Lopez-Ojeda et al. </a:t>
                      </a:r>
                      <a:r>
                        <a:rPr lang="en-US"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improving access to services and aligning medical service delivery with patient clinical needs</a:t>
                      </a:r>
                      <a:endParaRPr lang="en-US" baseline="30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just">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Ali et al. </a:t>
                      </a:r>
                      <a:r>
                        <a:rPr lang="en-US"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Secure and Private interaction between healthcare providers and patients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enhance the security and privacy of healthcare interactions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766088"/>
            <a:ext cx="10115203"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metaverse enhances healthcare with virtual, interactive experiences.</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boosts patient engagement and involvement in their care.</a:t>
            </a:r>
          </a:p>
          <a:p>
            <a:pPr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Medical education improves through the virtual training environments. </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technology ensures data security and privacy.</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a more efficient, accessible, and patient-centered healthcare system. </a:t>
            </a:r>
          </a:p>
          <a:p>
            <a:pPr algn="just" eaLnBrk="0" fontAlgn="base" hangingPunct="0">
              <a:lnSpc>
                <a:spcPct val="150000"/>
              </a:lnSpc>
              <a:spcBef>
                <a:spcPct val="0"/>
              </a:spcBef>
              <a:spcAft>
                <a:spcPct val="0"/>
              </a:spcAft>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79270"/>
            <a:ext cx="9973310" cy="4548188"/>
          </a:xfrm>
          <a:prstGeom prst="rect">
            <a:avLst/>
          </a:prstGeom>
          <a:noFill/>
        </p:spPr>
        <p:txBody>
          <a:bodyPr wrap="square" rtlCol="0">
            <a:noAutofit/>
          </a:bodyPr>
          <a:lstStyle/>
          <a:p>
            <a:pPr marL="3429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methodology of the metaverse in healthcare involves combining advanced technologies like virtual reality (VR), augmented reality (AR), artificial intelligence (AI), blockchain, and the Internet of Things (IoT) to create immersive, secure, and interactive healthcare experiences. </a:t>
            </a:r>
          </a:p>
          <a:p>
            <a:pPr marL="3429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are some potential factors of Metaverse in Healthcare: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Virtual Environments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Intelligent Systems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Real-Time Data Collection</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Patient-Centered 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Data Security </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Telemedicine and Remote Procedures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Medical Training</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797351"/>
            <a:ext cx="10058400" cy="5565947"/>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Here are some potential names for models integrating the metaverse into healthcare:</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Metaverse Health Nexus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Care Ecosystem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Immersive Healthcare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Augmented Medical Interface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Digital Health Convergence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Metaverse Medical Integration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Health Innovation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Interactive Health Metaverse Model</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510</TotalTime>
  <Words>1068</Words>
  <Application>Microsoft Office PowerPoint</Application>
  <PresentationFormat>Widescreen</PresentationFormat>
  <Paragraphs>119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Discussions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244</cp:revision>
  <dcterms:created xsi:type="dcterms:W3CDTF">2022-09-23T12:37:00Z</dcterms:created>
  <dcterms:modified xsi:type="dcterms:W3CDTF">2024-09-18T15:50:41Z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