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2" r:id="rId4"/>
  </p:sldMasterIdLst>
  <p:notesMasterIdLst>
    <p:notesMasterId r:id="rId24"/>
  </p:notesMasterIdLst>
  <p:handoutMasterIdLst>
    <p:handoutMasterId r:id="rId25"/>
  </p:handoutMasterIdLst>
  <p:sldIdLst>
    <p:sldId id="268" r:id="rId5"/>
    <p:sldId id="279" r:id="rId6"/>
    <p:sldId id="276" r:id="rId7"/>
    <p:sldId id="257" r:id="rId8"/>
    <p:sldId id="269" r:id="rId9"/>
    <p:sldId id="270" r:id="rId10"/>
    <p:sldId id="272" r:id="rId11"/>
    <p:sldId id="281" r:id="rId12"/>
    <p:sldId id="278" r:id="rId13"/>
    <p:sldId id="273" r:id="rId14"/>
    <p:sldId id="282" r:id="rId15"/>
    <p:sldId id="283" r:id="rId16"/>
    <p:sldId id="285" r:id="rId17"/>
    <p:sldId id="284" r:id="rId18"/>
    <p:sldId id="286" r:id="rId19"/>
    <p:sldId id="274" r:id="rId20"/>
    <p:sldId id="275" r:id="rId21"/>
    <p:sldId id="287" r:id="rId22"/>
    <p:sldId id="28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00" autoAdjust="0"/>
    <p:restoredTop sz="91633" autoAdjust="0"/>
  </p:normalViewPr>
  <p:slideViewPr>
    <p:cSldViewPr snapToGrid="0">
      <p:cViewPr varScale="1">
        <p:scale>
          <a:sx n="58" d="100"/>
          <a:sy n="58" d="100"/>
        </p:scale>
        <p:origin x="852" y="4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2424" y="19"/>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090D19F-9EE3-43D8-9670-6A58E05C31A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0D55E1F-C225-46B0-8D02-A7F01D1EEC6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26D841-7B3C-47AF-987F-072B4B4DB2FC}" type="datetimeFigureOut">
              <a:rPr lang="en-US" smtClean="0"/>
              <a:t>7/22/2024</a:t>
            </a:fld>
            <a:endParaRPr lang="en-US" dirty="0"/>
          </a:p>
        </p:txBody>
      </p:sp>
      <p:sp>
        <p:nvSpPr>
          <p:cNvPr id="4" name="Footer Placeholder 3">
            <a:extLst>
              <a:ext uri="{FF2B5EF4-FFF2-40B4-BE49-F238E27FC236}">
                <a16:creationId xmlns:a16="http://schemas.microsoft.com/office/drawing/2014/main" id="{52CF677B-DDC3-4004-9B1B-95E07E15D25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AD43975-40E2-4F98-BE43-D14876F362E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BC8066-2EF6-4176-9ACB-F71BDAE9FFED}" type="slidenum">
              <a:rPr lang="en-US" smtClean="0"/>
              <a:t>‹#›</a:t>
            </a:fld>
            <a:endParaRPr lang="en-US" dirty="0"/>
          </a:p>
        </p:txBody>
      </p:sp>
    </p:spTree>
    <p:extLst>
      <p:ext uri="{BB962C8B-B14F-4D97-AF65-F5344CB8AC3E}">
        <p14:creationId xmlns:p14="http://schemas.microsoft.com/office/powerpoint/2010/main" val="25140328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E7DBF-46FE-4FD5-AC56-18193FB86556}" type="datetimeFigureOut">
              <a:rPr lang="en-US" noProof="0" smtClean="0"/>
              <a:t>7/22/2024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A54082-0EDA-40C0-B23E-AB88047B2438}" type="slidenum">
              <a:rPr lang="en-US" noProof="0" smtClean="0"/>
              <a:t>‹#›</a:t>
            </a:fld>
            <a:endParaRPr lang="en-US" noProof="0" dirty="0"/>
          </a:p>
        </p:txBody>
      </p:sp>
    </p:spTree>
    <p:extLst>
      <p:ext uri="{BB962C8B-B14F-4D97-AF65-F5344CB8AC3E}">
        <p14:creationId xmlns:p14="http://schemas.microsoft.com/office/powerpoint/2010/main" val="262509364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8BEBC287-C460-2BA5-4759-2E4AF4511C87}"/>
              </a:ext>
            </a:extLst>
          </p:cNvPr>
          <p:cNvSpPr>
            <a:spLocks noGrp="1"/>
          </p:cNvSpPr>
          <p:nvPr>
            <p:ph type="sldNum" sz="quarter" idx="5"/>
          </p:nvPr>
        </p:nvSpPr>
        <p:spPr/>
        <p:txBody>
          <a:bodyPr/>
          <a:lstStyle/>
          <a:p>
            <a:fld id="{5EA54082-0EDA-40C0-B23E-AB88047B2438}" type="slidenum">
              <a:rPr lang="en-US" noProof="0" smtClean="0"/>
              <a:t>1</a:t>
            </a:fld>
            <a:endParaRPr lang="en-US" noProof="0" dirty="0"/>
          </a:p>
        </p:txBody>
      </p:sp>
    </p:spTree>
    <p:extLst>
      <p:ext uri="{BB962C8B-B14F-4D97-AF65-F5344CB8AC3E}">
        <p14:creationId xmlns:p14="http://schemas.microsoft.com/office/powerpoint/2010/main" val="42132076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A580B3A5-6BE1-98D1-840E-7724F1D88020}"/>
              </a:ext>
            </a:extLst>
          </p:cNvPr>
          <p:cNvSpPr>
            <a:spLocks noGrp="1"/>
          </p:cNvSpPr>
          <p:nvPr>
            <p:ph type="sldNum" sz="quarter" idx="5"/>
          </p:nvPr>
        </p:nvSpPr>
        <p:spPr/>
        <p:txBody>
          <a:bodyPr/>
          <a:lstStyle/>
          <a:p>
            <a:fld id="{5EA54082-0EDA-40C0-B23E-AB88047B2438}" type="slidenum">
              <a:rPr lang="en-US" noProof="0" smtClean="0"/>
              <a:t>16</a:t>
            </a:fld>
            <a:endParaRPr lang="en-US" noProof="0" dirty="0"/>
          </a:p>
        </p:txBody>
      </p:sp>
    </p:spTree>
    <p:extLst>
      <p:ext uri="{BB962C8B-B14F-4D97-AF65-F5344CB8AC3E}">
        <p14:creationId xmlns:p14="http://schemas.microsoft.com/office/powerpoint/2010/main" val="30467397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7CFB9EC2-E41A-098C-8A6D-E230FDA7CA92}"/>
              </a:ext>
            </a:extLst>
          </p:cNvPr>
          <p:cNvSpPr>
            <a:spLocks noGrp="1"/>
          </p:cNvSpPr>
          <p:nvPr>
            <p:ph type="sldNum" sz="quarter" idx="5"/>
          </p:nvPr>
        </p:nvSpPr>
        <p:spPr/>
        <p:txBody>
          <a:bodyPr/>
          <a:lstStyle/>
          <a:p>
            <a:fld id="{5EA54082-0EDA-40C0-B23E-AB88047B2438}" type="slidenum">
              <a:rPr lang="en-US" noProof="0" smtClean="0"/>
              <a:t>17</a:t>
            </a:fld>
            <a:endParaRPr lang="en-US" noProof="0" dirty="0"/>
          </a:p>
        </p:txBody>
      </p:sp>
    </p:spTree>
    <p:extLst>
      <p:ext uri="{BB962C8B-B14F-4D97-AF65-F5344CB8AC3E}">
        <p14:creationId xmlns:p14="http://schemas.microsoft.com/office/powerpoint/2010/main" val="2158920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34BADC72-A8B8-687A-5CC1-362936A304C0}"/>
              </a:ext>
            </a:extLst>
          </p:cNvPr>
          <p:cNvSpPr>
            <a:spLocks noGrp="1"/>
          </p:cNvSpPr>
          <p:nvPr>
            <p:ph type="sldNum" sz="quarter" idx="5"/>
          </p:nvPr>
        </p:nvSpPr>
        <p:spPr/>
        <p:txBody>
          <a:bodyPr/>
          <a:lstStyle/>
          <a:p>
            <a:fld id="{5EA54082-0EDA-40C0-B23E-AB88047B2438}" type="slidenum">
              <a:rPr lang="en-US" noProof="0" smtClean="0"/>
              <a:t>4</a:t>
            </a:fld>
            <a:endParaRPr lang="en-US" noProof="0" dirty="0"/>
          </a:p>
        </p:txBody>
      </p:sp>
    </p:spTree>
    <p:extLst>
      <p:ext uri="{BB962C8B-B14F-4D97-AF65-F5344CB8AC3E}">
        <p14:creationId xmlns:p14="http://schemas.microsoft.com/office/powerpoint/2010/main" val="2422518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E757D0E1-337A-0662-6049-98BB0C99043F}"/>
              </a:ext>
            </a:extLst>
          </p:cNvPr>
          <p:cNvSpPr>
            <a:spLocks noGrp="1"/>
          </p:cNvSpPr>
          <p:nvPr>
            <p:ph type="sldNum" sz="quarter" idx="5"/>
          </p:nvPr>
        </p:nvSpPr>
        <p:spPr/>
        <p:txBody>
          <a:bodyPr/>
          <a:lstStyle/>
          <a:p>
            <a:fld id="{5EA54082-0EDA-40C0-B23E-AB88047B2438}" type="slidenum">
              <a:rPr lang="en-US" noProof="0" smtClean="0"/>
              <a:t>5</a:t>
            </a:fld>
            <a:endParaRPr lang="en-US" noProof="0" dirty="0"/>
          </a:p>
        </p:txBody>
      </p:sp>
    </p:spTree>
    <p:extLst>
      <p:ext uri="{BB962C8B-B14F-4D97-AF65-F5344CB8AC3E}">
        <p14:creationId xmlns:p14="http://schemas.microsoft.com/office/powerpoint/2010/main" val="3489646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5779A951-3520-8989-ECED-A3FA0B14FF42}"/>
              </a:ext>
            </a:extLst>
          </p:cNvPr>
          <p:cNvSpPr>
            <a:spLocks noGrp="1"/>
          </p:cNvSpPr>
          <p:nvPr>
            <p:ph type="sldNum" sz="quarter" idx="5"/>
          </p:nvPr>
        </p:nvSpPr>
        <p:spPr/>
        <p:txBody>
          <a:bodyPr/>
          <a:lstStyle/>
          <a:p>
            <a:fld id="{5EA54082-0EDA-40C0-B23E-AB88047B2438}" type="slidenum">
              <a:rPr lang="en-US" noProof="0" smtClean="0"/>
              <a:t>6</a:t>
            </a:fld>
            <a:endParaRPr lang="en-US" noProof="0" dirty="0"/>
          </a:p>
        </p:txBody>
      </p:sp>
    </p:spTree>
    <p:extLst>
      <p:ext uri="{BB962C8B-B14F-4D97-AF65-F5344CB8AC3E}">
        <p14:creationId xmlns:p14="http://schemas.microsoft.com/office/powerpoint/2010/main" val="1925053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A7DAD6E3-7D55-4E8B-C354-1F48A9D2F012}"/>
              </a:ext>
            </a:extLst>
          </p:cNvPr>
          <p:cNvSpPr>
            <a:spLocks noGrp="1"/>
          </p:cNvSpPr>
          <p:nvPr>
            <p:ph type="sldNum" sz="quarter" idx="5"/>
          </p:nvPr>
        </p:nvSpPr>
        <p:spPr/>
        <p:txBody>
          <a:bodyPr/>
          <a:lstStyle/>
          <a:p>
            <a:fld id="{5EA54082-0EDA-40C0-B23E-AB88047B2438}" type="slidenum">
              <a:rPr lang="en-US" noProof="0" smtClean="0"/>
              <a:t>7</a:t>
            </a:fld>
            <a:endParaRPr lang="en-US" noProof="0" dirty="0"/>
          </a:p>
        </p:txBody>
      </p:sp>
    </p:spTree>
    <p:extLst>
      <p:ext uri="{BB962C8B-B14F-4D97-AF65-F5344CB8AC3E}">
        <p14:creationId xmlns:p14="http://schemas.microsoft.com/office/powerpoint/2010/main" val="32416170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5" name="Slide Number Placeholder 4">
            <a:extLst>
              <a:ext uri="{FF2B5EF4-FFF2-40B4-BE49-F238E27FC236}">
                <a16:creationId xmlns:a16="http://schemas.microsoft.com/office/drawing/2014/main" id="{BDC34427-96AF-009C-B7F7-D55A88B6E68D}"/>
              </a:ext>
            </a:extLst>
          </p:cNvPr>
          <p:cNvSpPr>
            <a:spLocks noGrp="1"/>
          </p:cNvSpPr>
          <p:nvPr>
            <p:ph type="sldNum" sz="quarter" idx="5"/>
          </p:nvPr>
        </p:nvSpPr>
        <p:spPr/>
        <p:txBody>
          <a:bodyPr/>
          <a:lstStyle/>
          <a:p>
            <a:fld id="{5EA54082-0EDA-40C0-B23E-AB88047B2438}" type="slidenum">
              <a:rPr lang="en-US" noProof="0" smtClean="0"/>
              <a:t>9</a:t>
            </a:fld>
            <a:endParaRPr lang="en-US" noProof="0" dirty="0"/>
          </a:p>
        </p:txBody>
      </p:sp>
    </p:spTree>
    <p:extLst>
      <p:ext uri="{BB962C8B-B14F-4D97-AF65-F5344CB8AC3E}">
        <p14:creationId xmlns:p14="http://schemas.microsoft.com/office/powerpoint/2010/main" val="28885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AA03A76C-9C4E-BFF1-A3D1-7E59B64B53B4}"/>
              </a:ext>
            </a:extLst>
          </p:cNvPr>
          <p:cNvSpPr>
            <a:spLocks noGrp="1"/>
          </p:cNvSpPr>
          <p:nvPr>
            <p:ph type="sldNum" sz="quarter" idx="5"/>
          </p:nvPr>
        </p:nvSpPr>
        <p:spPr/>
        <p:txBody>
          <a:bodyPr/>
          <a:lstStyle/>
          <a:p>
            <a:fld id="{5EA54082-0EDA-40C0-B23E-AB88047B2438}" type="slidenum">
              <a:rPr lang="en-US" noProof="0" smtClean="0"/>
              <a:t>10</a:t>
            </a:fld>
            <a:endParaRPr lang="en-US" noProof="0" dirty="0"/>
          </a:p>
        </p:txBody>
      </p:sp>
    </p:spTree>
    <p:extLst>
      <p:ext uri="{BB962C8B-B14F-4D97-AF65-F5344CB8AC3E}">
        <p14:creationId xmlns:p14="http://schemas.microsoft.com/office/powerpoint/2010/main" val="27269808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AA03A76C-9C4E-BFF1-A3D1-7E59B64B53B4}"/>
              </a:ext>
            </a:extLst>
          </p:cNvPr>
          <p:cNvSpPr>
            <a:spLocks noGrp="1"/>
          </p:cNvSpPr>
          <p:nvPr>
            <p:ph type="sldNum" sz="quarter" idx="5"/>
          </p:nvPr>
        </p:nvSpPr>
        <p:spPr/>
        <p:txBody>
          <a:bodyPr/>
          <a:lstStyle/>
          <a:p>
            <a:fld id="{5EA54082-0EDA-40C0-B23E-AB88047B2438}" type="slidenum">
              <a:rPr lang="en-US" noProof="0" smtClean="0"/>
              <a:t>13</a:t>
            </a:fld>
            <a:endParaRPr lang="en-US" noProof="0" dirty="0"/>
          </a:p>
        </p:txBody>
      </p:sp>
    </p:spTree>
    <p:extLst>
      <p:ext uri="{BB962C8B-B14F-4D97-AF65-F5344CB8AC3E}">
        <p14:creationId xmlns:p14="http://schemas.microsoft.com/office/powerpoint/2010/main" val="19625613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EA54082-0EDA-40C0-B23E-AB88047B2438}" type="slidenum">
              <a:rPr lang="en-US" noProof="0" smtClean="0"/>
              <a:t>15</a:t>
            </a:fld>
            <a:endParaRPr lang="en-US" noProof="0" dirty="0"/>
          </a:p>
        </p:txBody>
      </p:sp>
    </p:spTree>
    <p:extLst>
      <p:ext uri="{BB962C8B-B14F-4D97-AF65-F5344CB8AC3E}">
        <p14:creationId xmlns:p14="http://schemas.microsoft.com/office/powerpoint/2010/main" val="1867887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0C87E-E727-F744-B7B4-2D1E43C530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63FE5AC-13E8-D9C9-E051-DA66C15E69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136821E-C7C0-B12E-5869-625B3BCA47B6}"/>
              </a:ext>
            </a:extLst>
          </p:cNvPr>
          <p:cNvSpPr>
            <a:spLocks noGrp="1"/>
          </p:cNvSpPr>
          <p:nvPr>
            <p:ph type="dt" sz="half" idx="10"/>
          </p:nvPr>
        </p:nvSpPr>
        <p:spPr/>
        <p:txBody>
          <a:bodyPr/>
          <a:lstStyle/>
          <a:p>
            <a:r>
              <a:rPr lang="en-IN"/>
              <a:t>11-03-2024</a:t>
            </a:r>
          </a:p>
        </p:txBody>
      </p:sp>
      <p:sp>
        <p:nvSpPr>
          <p:cNvPr id="5" name="Footer Placeholder 4">
            <a:extLst>
              <a:ext uri="{FF2B5EF4-FFF2-40B4-BE49-F238E27FC236}">
                <a16:creationId xmlns:a16="http://schemas.microsoft.com/office/drawing/2014/main" id="{5BEA5468-5565-B02D-C1CF-C98DAEFB23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740AF5-192F-B798-F8D8-97A3A2C84D6C}"/>
              </a:ext>
            </a:extLst>
          </p:cNvPr>
          <p:cNvSpPr>
            <a:spLocks noGrp="1"/>
          </p:cNvSpPr>
          <p:nvPr>
            <p:ph type="sldNum" sz="quarter" idx="12"/>
          </p:nvPr>
        </p:nvSpPr>
        <p:spPr/>
        <p:txBody>
          <a:bodyPr/>
          <a:lstStyle/>
          <a:p>
            <a:fld id="{6A59E652-0E2C-4FE0-9038-2A3F05EF4FDC}" type="slidenum">
              <a:rPr lang="en-IN" smtClean="0"/>
              <a:t>‹#›</a:t>
            </a:fld>
            <a:endParaRPr lang="en-IN"/>
          </a:p>
        </p:txBody>
      </p:sp>
      <p:cxnSp>
        <p:nvCxnSpPr>
          <p:cNvPr id="7" name="Straight Connector 6">
            <a:extLst>
              <a:ext uri="{FF2B5EF4-FFF2-40B4-BE49-F238E27FC236}">
                <a16:creationId xmlns:a16="http://schemas.microsoft.com/office/drawing/2014/main" id="{12B94DAF-E666-7C28-5901-4A20E8C80BE7}"/>
              </a:ext>
            </a:extLst>
          </p:cNvPr>
          <p:cNvCxnSpPr/>
          <p:nvPr userDrawn="1"/>
        </p:nvCxnSpPr>
        <p:spPr>
          <a:xfrm>
            <a:off x="6108192" y="2842697"/>
            <a:ext cx="0" cy="1334530"/>
          </a:xfrm>
          <a:prstGeom prst="line">
            <a:avLst/>
          </a:prstGeom>
          <a:ln w="8890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Rectangle 7" descr="Color filled rectangle border">
            <a:extLst>
              <a:ext uri="{FF2B5EF4-FFF2-40B4-BE49-F238E27FC236}">
                <a16:creationId xmlns:a16="http://schemas.microsoft.com/office/drawing/2014/main" id="{8F67AA63-78E2-CE31-CAC5-55E363DF88DF}"/>
              </a:ext>
            </a:extLst>
          </p:cNvPr>
          <p:cNvSpPr/>
          <p:nvPr userDrawn="1"/>
        </p:nvSpPr>
        <p:spPr>
          <a:xfrm>
            <a:off x="0" y="6479628"/>
            <a:ext cx="3054096" cy="378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descr="Color filled rectangle border">
            <a:extLst>
              <a:ext uri="{FF2B5EF4-FFF2-40B4-BE49-F238E27FC236}">
                <a16:creationId xmlns:a16="http://schemas.microsoft.com/office/drawing/2014/main" id="{46459F9B-C5B3-C08F-02B5-DEAD255D1272}"/>
              </a:ext>
            </a:extLst>
          </p:cNvPr>
          <p:cNvSpPr/>
          <p:nvPr userDrawn="1"/>
        </p:nvSpPr>
        <p:spPr>
          <a:xfrm>
            <a:off x="3054096" y="6479628"/>
            <a:ext cx="3054096" cy="3783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descr="Color filled rectangle border">
            <a:extLst>
              <a:ext uri="{FF2B5EF4-FFF2-40B4-BE49-F238E27FC236}">
                <a16:creationId xmlns:a16="http://schemas.microsoft.com/office/drawing/2014/main" id="{19081E7D-5B58-5465-F5F3-DE07FAB01BB3}"/>
              </a:ext>
            </a:extLst>
          </p:cNvPr>
          <p:cNvSpPr/>
          <p:nvPr userDrawn="1"/>
        </p:nvSpPr>
        <p:spPr>
          <a:xfrm>
            <a:off x="6108192" y="6479628"/>
            <a:ext cx="3054096" cy="37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descr="Color filled rectangle border">
            <a:extLst>
              <a:ext uri="{FF2B5EF4-FFF2-40B4-BE49-F238E27FC236}">
                <a16:creationId xmlns:a16="http://schemas.microsoft.com/office/drawing/2014/main" id="{0E6BF88C-A44A-1F1A-E728-B8CDDA3F5889}"/>
              </a:ext>
            </a:extLst>
          </p:cNvPr>
          <p:cNvSpPr/>
          <p:nvPr userDrawn="1"/>
        </p:nvSpPr>
        <p:spPr>
          <a:xfrm>
            <a:off x="9137904" y="6479628"/>
            <a:ext cx="3054096" cy="3783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23908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56FF9-CB35-3451-981B-2868EF64BC3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ADFCFED-BE4A-529F-BACD-564FD9BFBC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0A9200-96AD-5605-417C-45D37A63C93E}"/>
              </a:ext>
            </a:extLst>
          </p:cNvPr>
          <p:cNvSpPr>
            <a:spLocks noGrp="1"/>
          </p:cNvSpPr>
          <p:nvPr>
            <p:ph type="dt" sz="half" idx="10"/>
          </p:nvPr>
        </p:nvSpPr>
        <p:spPr/>
        <p:txBody>
          <a:bodyPr/>
          <a:lstStyle/>
          <a:p>
            <a:r>
              <a:rPr lang="en-IN"/>
              <a:t>11-03-2024</a:t>
            </a:r>
            <a:endParaRPr lang="en-US" dirty="0"/>
          </a:p>
        </p:txBody>
      </p:sp>
      <p:sp>
        <p:nvSpPr>
          <p:cNvPr id="5" name="Footer Placeholder 4">
            <a:extLst>
              <a:ext uri="{FF2B5EF4-FFF2-40B4-BE49-F238E27FC236}">
                <a16:creationId xmlns:a16="http://schemas.microsoft.com/office/drawing/2014/main" id="{D6526A59-D116-657C-527D-8177C571A3D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9F9BFE0-0B71-ABC7-BDC8-C99A9DADB2EE}"/>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678085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11DC04-4938-76FC-3C89-BA8ECCCACC1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6D63C6-91BC-7204-55AB-8BC89B0A2A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C9B56B-B7EE-4215-28DF-088C19DD7572}"/>
              </a:ext>
            </a:extLst>
          </p:cNvPr>
          <p:cNvSpPr>
            <a:spLocks noGrp="1"/>
          </p:cNvSpPr>
          <p:nvPr>
            <p:ph type="dt" sz="half" idx="10"/>
          </p:nvPr>
        </p:nvSpPr>
        <p:spPr/>
        <p:txBody>
          <a:bodyPr/>
          <a:lstStyle/>
          <a:p>
            <a:r>
              <a:rPr lang="en-IN"/>
              <a:t>11-03-2024</a:t>
            </a:r>
            <a:endParaRPr lang="en-US" dirty="0"/>
          </a:p>
        </p:txBody>
      </p:sp>
      <p:sp>
        <p:nvSpPr>
          <p:cNvPr id="5" name="Footer Placeholder 4">
            <a:extLst>
              <a:ext uri="{FF2B5EF4-FFF2-40B4-BE49-F238E27FC236}">
                <a16:creationId xmlns:a16="http://schemas.microsoft.com/office/drawing/2014/main" id="{6B0A8E5E-D7B4-2B2D-5E97-3BF66C3740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B9B5124-03B9-A9A2-CD1E-D62A88A3DD43}"/>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18007519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ne Mont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4837386" cy="990709"/>
          </a:xfrm>
        </p:spPr>
        <p:txBody>
          <a:bodyPr>
            <a:normAutofit/>
          </a:bodyPr>
          <a:lstStyle>
            <a:lvl1pPr>
              <a:defRPr sz="3600"/>
            </a:lvl1pPr>
          </a:lstStyle>
          <a:p>
            <a:r>
              <a:rPr lang="en-US" dirty="0"/>
              <a:t>Title</a:t>
            </a:r>
          </a:p>
        </p:txBody>
      </p:sp>
      <p:sp>
        <p:nvSpPr>
          <p:cNvPr id="3" name="Content Placeholder 2"/>
          <p:cNvSpPr>
            <a:spLocks noGrp="1"/>
          </p:cNvSpPr>
          <p:nvPr>
            <p:ph sz="half" idx="1" hasCustomPrompt="1"/>
          </p:nvPr>
        </p:nvSpPr>
        <p:spPr>
          <a:xfrm>
            <a:off x="926758" y="2380595"/>
            <a:ext cx="4748828" cy="450383"/>
          </a:xfrm>
        </p:spPr>
        <p:txBody>
          <a:bodyPr>
            <a:normAutofit/>
          </a:bodyPr>
          <a:lstStyle>
            <a:lvl1pPr marL="0" indent="0">
              <a:buNone/>
              <a:tabLst>
                <a:tab pos="850392" algn="ctr"/>
                <a:tab pos="1545336" algn="ctr"/>
                <a:tab pos="2240280" algn="ctr"/>
                <a:tab pos="2926080" algn="ctr"/>
                <a:tab pos="3621024" algn="ctr"/>
                <a:tab pos="4315968" algn="ctr"/>
              </a:tabLst>
              <a:defRPr sz="2400">
                <a:solidFill>
                  <a:schemeClr val="tx2"/>
                </a:solidFill>
              </a:defRPr>
            </a:lvl1pPr>
          </a:lstStyle>
          <a:p>
            <a:pPr lvl="0"/>
            <a:r>
              <a:rPr lang="en-US" dirty="0"/>
              <a:t>Text</a:t>
            </a:r>
          </a:p>
        </p:txBody>
      </p:sp>
      <p:sp>
        <p:nvSpPr>
          <p:cNvPr id="4" name="Content Placeholder 3"/>
          <p:cNvSpPr>
            <a:spLocks noGrp="1"/>
          </p:cNvSpPr>
          <p:nvPr>
            <p:ph sz="half" idx="2" hasCustomPrompt="1"/>
          </p:nvPr>
        </p:nvSpPr>
        <p:spPr>
          <a:xfrm>
            <a:off x="6558454" y="2317530"/>
            <a:ext cx="4795345" cy="4083269"/>
          </a:xfrm>
        </p:spPr>
        <p:txBody>
          <a:bodyPr>
            <a:normAutofit/>
          </a:bodyPr>
          <a:lstStyle>
            <a:lvl1pPr marL="0" indent="0">
              <a:lnSpc>
                <a:spcPct val="137000"/>
              </a:lnSpc>
              <a:spcBef>
                <a:spcPts val="0"/>
              </a:spcBef>
              <a:buNone/>
              <a:defRPr sz="1700" baseline="0">
                <a:solidFill>
                  <a:schemeClr val="tx1">
                    <a:lumMod val="85000"/>
                    <a:lumOff val="15000"/>
                  </a:schemeClr>
                </a:solidFill>
              </a:defRPr>
            </a:lvl1pPr>
          </a:lstStyle>
          <a:p>
            <a:pPr lvl="0"/>
            <a:r>
              <a:rPr lang="en-US" dirty="0"/>
              <a:t>Text</a:t>
            </a:r>
          </a:p>
        </p:txBody>
      </p:sp>
      <p:sp>
        <p:nvSpPr>
          <p:cNvPr id="9" name="Text Placeholder 8"/>
          <p:cNvSpPr>
            <a:spLocks noGrp="1"/>
          </p:cNvSpPr>
          <p:nvPr>
            <p:ph type="body" sz="quarter" idx="10" hasCustomPrompt="1"/>
          </p:nvPr>
        </p:nvSpPr>
        <p:spPr>
          <a:xfrm>
            <a:off x="6557963" y="365125"/>
            <a:ext cx="4795837" cy="990709"/>
          </a:xfrm>
        </p:spPr>
        <p:txBody>
          <a:bodyPr anchor="ctr">
            <a:normAutofit/>
          </a:bodyPr>
          <a:lstStyle>
            <a:lvl1pPr marL="0" indent="0" algn="r">
              <a:buNone/>
              <a:defRPr sz="2400">
                <a:solidFill>
                  <a:schemeClr val="tx2"/>
                </a:solidFill>
                <a:latin typeface="+mj-lt"/>
              </a:defRPr>
            </a:lvl1pPr>
          </a:lstStyle>
          <a:p>
            <a:pPr lvl="0"/>
            <a:r>
              <a:rPr lang="en-US" dirty="0"/>
              <a:t>Month</a:t>
            </a:r>
          </a:p>
        </p:txBody>
      </p:sp>
      <p:grpSp>
        <p:nvGrpSpPr>
          <p:cNvPr id="23" name="Group 22" descr="Dashed lines"/>
          <p:cNvGrpSpPr/>
          <p:nvPr userDrawn="1"/>
        </p:nvGrpSpPr>
        <p:grpSpPr>
          <a:xfrm>
            <a:off x="6557963" y="2680139"/>
            <a:ext cx="4795836" cy="3565213"/>
            <a:chOff x="6557963" y="2680139"/>
            <a:chExt cx="4795836" cy="3565213"/>
          </a:xfrm>
        </p:grpSpPr>
        <p:cxnSp>
          <p:nvCxnSpPr>
            <p:cNvPr id="11" name="Straight Connector 10"/>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24" name="Rectangle 23"/>
          <p:cNvSpPr/>
          <p:nvPr userDrawn="1"/>
        </p:nvSpPr>
        <p:spPr>
          <a:xfrm>
            <a:off x="838200" y="1618737"/>
            <a:ext cx="4837386" cy="5488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Text</a:t>
            </a:r>
          </a:p>
        </p:txBody>
      </p:sp>
      <p:grpSp>
        <p:nvGrpSpPr>
          <p:cNvPr id="25" name="Group 24" descr="Circle shapes"/>
          <p:cNvGrpSpPr/>
          <p:nvPr userDrawn="1"/>
        </p:nvGrpSpPr>
        <p:grpSpPr>
          <a:xfrm>
            <a:off x="987552" y="3151398"/>
            <a:ext cx="4471416" cy="2875416"/>
            <a:chOff x="987552" y="3151398"/>
            <a:chExt cx="4471416" cy="2875416"/>
          </a:xfrm>
        </p:grpSpPr>
        <p:grpSp>
          <p:nvGrpSpPr>
            <p:cNvPr id="26" name="Group 25"/>
            <p:cNvGrpSpPr/>
            <p:nvPr/>
          </p:nvGrpSpPr>
          <p:grpSpPr>
            <a:xfrm>
              <a:off x="987552" y="3151398"/>
              <a:ext cx="4471416" cy="310901"/>
              <a:chOff x="987552" y="3151398"/>
              <a:chExt cx="4471416" cy="310901"/>
            </a:xfrm>
          </p:grpSpPr>
          <p:sp>
            <p:nvSpPr>
              <p:cNvPr id="59" name="Oval 58"/>
              <p:cNvSpPr/>
              <p:nvPr/>
            </p:nvSpPr>
            <p:spPr>
              <a:xfrm>
                <a:off x="987552" y="315140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1682496" y="315140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p:cNvSpPr/>
              <p:nvPr/>
            </p:nvSpPr>
            <p:spPr>
              <a:xfrm>
                <a:off x="2377440" y="315140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3063240" y="315140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3758184" y="315140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4453128" y="3151399"/>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64"/>
              <p:cNvSpPr/>
              <p:nvPr/>
            </p:nvSpPr>
            <p:spPr>
              <a:xfrm>
                <a:off x="5148072" y="3151398"/>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7" name="Group 26"/>
            <p:cNvGrpSpPr/>
            <p:nvPr/>
          </p:nvGrpSpPr>
          <p:grpSpPr>
            <a:xfrm>
              <a:off x="987552" y="3792532"/>
              <a:ext cx="4471416" cy="310901"/>
              <a:chOff x="987552" y="3792532"/>
              <a:chExt cx="4471416" cy="310901"/>
            </a:xfrm>
          </p:grpSpPr>
          <p:sp>
            <p:nvSpPr>
              <p:cNvPr id="52" name="Oval 51"/>
              <p:cNvSpPr/>
              <p:nvPr/>
            </p:nvSpPr>
            <p:spPr>
              <a:xfrm>
                <a:off x="987552" y="3792537"/>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1682496" y="3792536"/>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2377440" y="379253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p:cNvSpPr/>
              <p:nvPr/>
            </p:nvSpPr>
            <p:spPr>
              <a:xfrm>
                <a:off x="3063240" y="379253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3758184" y="379253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p:cNvSpPr/>
              <p:nvPr/>
            </p:nvSpPr>
            <p:spPr>
              <a:xfrm>
                <a:off x="4453128" y="379253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p:cNvSpPr/>
              <p:nvPr/>
            </p:nvSpPr>
            <p:spPr>
              <a:xfrm>
                <a:off x="5148072" y="379253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p:cNvGrpSpPr/>
            <p:nvPr/>
          </p:nvGrpSpPr>
          <p:grpSpPr>
            <a:xfrm>
              <a:off x="987552" y="4433661"/>
              <a:ext cx="4471416" cy="310901"/>
              <a:chOff x="987552" y="4433661"/>
              <a:chExt cx="4471416" cy="310901"/>
            </a:xfrm>
          </p:grpSpPr>
          <p:sp>
            <p:nvSpPr>
              <p:cNvPr id="45" name="Oval 44"/>
              <p:cNvSpPr/>
              <p:nvPr/>
            </p:nvSpPr>
            <p:spPr>
              <a:xfrm>
                <a:off x="987552" y="4433666"/>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1682496" y="443366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2377440" y="443366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3063240" y="443366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3758184" y="443366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4453128" y="443366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5148072" y="4433661"/>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p:cNvGrpSpPr/>
            <p:nvPr/>
          </p:nvGrpSpPr>
          <p:grpSpPr>
            <a:xfrm>
              <a:off x="987552" y="5074788"/>
              <a:ext cx="4471416" cy="310901"/>
              <a:chOff x="987552" y="5074788"/>
              <a:chExt cx="4471416" cy="310901"/>
            </a:xfrm>
          </p:grpSpPr>
          <p:sp>
            <p:nvSpPr>
              <p:cNvPr id="38" name="Oval 37"/>
              <p:cNvSpPr/>
              <p:nvPr/>
            </p:nvSpPr>
            <p:spPr>
              <a:xfrm>
                <a:off x="987552" y="507479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1682496" y="507479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2377440" y="507479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3063240" y="507479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3758184" y="507479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4453128" y="5074789"/>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p:cNvSpPr/>
              <p:nvPr/>
            </p:nvSpPr>
            <p:spPr>
              <a:xfrm>
                <a:off x="5148072" y="5074788"/>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 name="Group 29"/>
            <p:cNvGrpSpPr/>
            <p:nvPr/>
          </p:nvGrpSpPr>
          <p:grpSpPr>
            <a:xfrm>
              <a:off x="987552" y="5715913"/>
              <a:ext cx="4471416" cy="310901"/>
              <a:chOff x="987552" y="5715913"/>
              <a:chExt cx="4471416" cy="310901"/>
            </a:xfrm>
          </p:grpSpPr>
          <p:sp>
            <p:nvSpPr>
              <p:cNvPr id="31" name="Oval 30"/>
              <p:cNvSpPr/>
              <p:nvPr/>
            </p:nvSpPr>
            <p:spPr>
              <a:xfrm>
                <a:off x="987552" y="5715918"/>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1682496" y="5715917"/>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2377440" y="571591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p:cNvSpPr/>
              <p:nvPr/>
            </p:nvSpPr>
            <p:spPr>
              <a:xfrm>
                <a:off x="3063240" y="571591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3758184" y="571591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4453128" y="571591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5148072" y="571591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2242144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Mont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4837386" cy="990709"/>
          </a:xfrm>
        </p:spPr>
        <p:txBody>
          <a:bodyPr>
            <a:normAutofit/>
          </a:bodyPr>
          <a:lstStyle>
            <a:lvl1pPr>
              <a:defRPr sz="3600"/>
            </a:lvl1pPr>
          </a:lstStyle>
          <a:p>
            <a:r>
              <a:rPr lang="en-US" dirty="0"/>
              <a:t>Title</a:t>
            </a:r>
          </a:p>
        </p:txBody>
      </p:sp>
      <p:sp>
        <p:nvSpPr>
          <p:cNvPr id="3" name="Content Placeholder 2"/>
          <p:cNvSpPr>
            <a:spLocks noGrp="1"/>
          </p:cNvSpPr>
          <p:nvPr>
            <p:ph sz="half" idx="1" hasCustomPrompt="1"/>
          </p:nvPr>
        </p:nvSpPr>
        <p:spPr>
          <a:xfrm>
            <a:off x="896112" y="2929835"/>
            <a:ext cx="3310128" cy="369421"/>
          </a:xfrm>
        </p:spPr>
        <p:txBody>
          <a:bodyPr>
            <a:normAutofit/>
          </a:bodyPr>
          <a:lstStyle>
            <a:lvl1pPr marL="0" indent="0">
              <a:buNone/>
              <a:tabLst>
                <a:tab pos="576072" algn="ctr"/>
                <a:tab pos="1051560" algn="ctr"/>
                <a:tab pos="1527048" algn="ctr"/>
                <a:tab pos="2002536" algn="ctr"/>
                <a:tab pos="2478024" algn="ctr"/>
                <a:tab pos="2953512" algn="ctr"/>
              </a:tabLst>
              <a:defRPr sz="1700">
                <a:solidFill>
                  <a:schemeClr val="tx2"/>
                </a:solidFill>
              </a:defRPr>
            </a:lvl1pPr>
          </a:lstStyle>
          <a:p>
            <a:pPr lvl="0"/>
            <a:r>
              <a:rPr lang="en-US" dirty="0"/>
              <a:t>Text</a:t>
            </a:r>
          </a:p>
        </p:txBody>
      </p:sp>
      <p:sp>
        <p:nvSpPr>
          <p:cNvPr id="4" name="Content Placeholder 3"/>
          <p:cNvSpPr>
            <a:spLocks noGrp="1"/>
          </p:cNvSpPr>
          <p:nvPr>
            <p:ph sz="half" idx="2" hasCustomPrompt="1"/>
          </p:nvPr>
        </p:nvSpPr>
        <p:spPr>
          <a:xfrm>
            <a:off x="4442460" y="2930778"/>
            <a:ext cx="3310128" cy="362604"/>
          </a:xfrm>
        </p:spPr>
        <p:txBody>
          <a:bodyPr>
            <a:normAutofit/>
          </a:bodyPr>
          <a:lstStyle>
            <a:lvl1pPr marL="0" indent="0">
              <a:buNone/>
              <a:tabLst>
                <a:tab pos="576072" algn="ctr"/>
                <a:tab pos="1051560" algn="ctr"/>
                <a:tab pos="1527048" algn="ctr"/>
                <a:tab pos="2002536" algn="ctr"/>
                <a:tab pos="2478024" algn="ctr"/>
                <a:tab pos="2953512" algn="ctr"/>
              </a:tabLst>
              <a:defRPr sz="1700">
                <a:solidFill>
                  <a:schemeClr val="tx1">
                    <a:lumMod val="85000"/>
                    <a:lumOff val="15000"/>
                  </a:schemeClr>
                </a:solidFill>
              </a:defRPr>
            </a:lvl1pPr>
          </a:lstStyle>
          <a:p>
            <a:pPr lvl="0"/>
            <a:r>
              <a:rPr lang="en-US" dirty="0"/>
              <a:t>Text</a:t>
            </a:r>
          </a:p>
        </p:txBody>
      </p:sp>
      <p:sp>
        <p:nvSpPr>
          <p:cNvPr id="9" name="Text Placeholder 8"/>
          <p:cNvSpPr>
            <a:spLocks noGrp="1"/>
          </p:cNvSpPr>
          <p:nvPr>
            <p:ph type="body" sz="quarter" idx="10" hasCustomPrompt="1"/>
          </p:nvPr>
        </p:nvSpPr>
        <p:spPr>
          <a:xfrm>
            <a:off x="6557963" y="365125"/>
            <a:ext cx="4795837" cy="990709"/>
          </a:xfrm>
        </p:spPr>
        <p:txBody>
          <a:bodyPr anchor="ctr">
            <a:normAutofit/>
          </a:bodyPr>
          <a:lstStyle>
            <a:lvl1pPr marL="0" indent="0" algn="r">
              <a:buNone/>
              <a:defRPr sz="2400">
                <a:solidFill>
                  <a:schemeClr val="tx2"/>
                </a:solidFill>
                <a:latin typeface="+mj-lt"/>
              </a:defRPr>
            </a:lvl1pPr>
          </a:lstStyle>
          <a:p>
            <a:pPr lvl="0"/>
            <a:r>
              <a:rPr lang="en-US" dirty="0"/>
              <a:t>Month</a:t>
            </a:r>
          </a:p>
        </p:txBody>
      </p:sp>
      <p:sp>
        <p:nvSpPr>
          <p:cNvPr id="6" name="Content Placeholder 3"/>
          <p:cNvSpPr>
            <a:spLocks noGrp="1"/>
          </p:cNvSpPr>
          <p:nvPr>
            <p:ph sz="half" idx="11" hasCustomPrompt="1"/>
          </p:nvPr>
        </p:nvSpPr>
        <p:spPr>
          <a:xfrm>
            <a:off x="7988808" y="2929835"/>
            <a:ext cx="3310128" cy="369421"/>
          </a:xfrm>
        </p:spPr>
        <p:txBody>
          <a:bodyPr>
            <a:normAutofit/>
          </a:bodyPr>
          <a:lstStyle>
            <a:lvl1pPr marL="0" indent="0">
              <a:buNone/>
              <a:tabLst>
                <a:tab pos="576072" algn="ctr"/>
                <a:tab pos="1051560" algn="ctr"/>
                <a:tab pos="1527048" algn="ctr"/>
                <a:tab pos="2002536" algn="ctr"/>
                <a:tab pos="2478024" algn="ctr"/>
                <a:tab pos="2953512" algn="ctr"/>
              </a:tabLst>
              <a:defRPr sz="1700">
                <a:solidFill>
                  <a:schemeClr val="tx1">
                    <a:lumMod val="85000"/>
                    <a:lumOff val="15000"/>
                  </a:schemeClr>
                </a:solidFill>
              </a:defRPr>
            </a:lvl1pPr>
          </a:lstStyle>
          <a:p>
            <a:pPr lvl="0"/>
            <a:r>
              <a:rPr lang="en-US" dirty="0"/>
              <a:t>Text</a:t>
            </a:r>
          </a:p>
        </p:txBody>
      </p:sp>
      <p:sp>
        <p:nvSpPr>
          <p:cNvPr id="7" name="Rectangle 6"/>
          <p:cNvSpPr/>
          <p:nvPr userDrawn="1"/>
        </p:nvSpPr>
        <p:spPr>
          <a:xfrm>
            <a:off x="813486" y="1915303"/>
            <a:ext cx="3364993" cy="7537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8" name="Rectangle 7"/>
          <p:cNvSpPr/>
          <p:nvPr userDrawn="1"/>
        </p:nvSpPr>
        <p:spPr>
          <a:xfrm>
            <a:off x="4364076" y="1915303"/>
            <a:ext cx="3364992" cy="75376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0" name="Rectangle 9"/>
          <p:cNvSpPr/>
          <p:nvPr userDrawn="1"/>
        </p:nvSpPr>
        <p:spPr>
          <a:xfrm>
            <a:off x="7914665" y="1920240"/>
            <a:ext cx="3364992" cy="75376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grpSp>
        <p:nvGrpSpPr>
          <p:cNvPr id="11" name="Group 10" descr="Circle shapes"/>
          <p:cNvGrpSpPr/>
          <p:nvPr userDrawn="1"/>
        </p:nvGrpSpPr>
        <p:grpSpPr>
          <a:xfrm>
            <a:off x="964478" y="3558746"/>
            <a:ext cx="3082157" cy="2218040"/>
            <a:chOff x="976835" y="3558746"/>
            <a:chExt cx="3082157" cy="2218040"/>
          </a:xfrm>
        </p:grpSpPr>
        <p:grpSp>
          <p:nvGrpSpPr>
            <p:cNvPr id="12" name="Group 11"/>
            <p:cNvGrpSpPr/>
            <p:nvPr/>
          </p:nvGrpSpPr>
          <p:grpSpPr>
            <a:xfrm>
              <a:off x="977464" y="3558746"/>
              <a:ext cx="3081528" cy="228600"/>
              <a:chOff x="914400" y="3558746"/>
              <a:chExt cx="3081528" cy="228600"/>
            </a:xfrm>
          </p:grpSpPr>
          <p:sp>
            <p:nvSpPr>
              <p:cNvPr id="45" name="Oval 44"/>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 name="Group 12"/>
            <p:cNvGrpSpPr/>
            <p:nvPr/>
          </p:nvGrpSpPr>
          <p:grpSpPr>
            <a:xfrm>
              <a:off x="977464" y="4056106"/>
              <a:ext cx="3081528" cy="228600"/>
              <a:chOff x="914400" y="3558746"/>
              <a:chExt cx="3081528" cy="228600"/>
            </a:xfrm>
          </p:grpSpPr>
          <p:sp>
            <p:nvSpPr>
              <p:cNvPr id="38" name="Oval 37"/>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13"/>
            <p:cNvGrpSpPr/>
            <p:nvPr/>
          </p:nvGrpSpPr>
          <p:grpSpPr>
            <a:xfrm>
              <a:off x="976835" y="4553466"/>
              <a:ext cx="3081528" cy="228600"/>
              <a:chOff x="914400" y="3558746"/>
              <a:chExt cx="3081528" cy="228600"/>
            </a:xfrm>
          </p:grpSpPr>
          <p:sp>
            <p:nvSpPr>
              <p:cNvPr id="31" name="Oval 30"/>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p:cNvGrpSpPr/>
            <p:nvPr/>
          </p:nvGrpSpPr>
          <p:grpSpPr>
            <a:xfrm>
              <a:off x="976835" y="5046565"/>
              <a:ext cx="3081528" cy="228600"/>
              <a:chOff x="914400" y="3558746"/>
              <a:chExt cx="3081528" cy="228600"/>
            </a:xfrm>
          </p:grpSpPr>
          <p:sp>
            <p:nvSpPr>
              <p:cNvPr id="24" name="Oval 23"/>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p:cNvGrpSpPr/>
            <p:nvPr/>
          </p:nvGrpSpPr>
          <p:grpSpPr>
            <a:xfrm>
              <a:off x="976835" y="5548186"/>
              <a:ext cx="3081528" cy="228600"/>
              <a:chOff x="914400" y="3558746"/>
              <a:chExt cx="3081528" cy="228600"/>
            </a:xfrm>
          </p:grpSpPr>
          <p:sp>
            <p:nvSpPr>
              <p:cNvPr id="17" name="Oval 16"/>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52" name="Group 51" descr="Circle shapes"/>
          <p:cNvGrpSpPr/>
          <p:nvPr userDrawn="1"/>
        </p:nvGrpSpPr>
        <p:grpSpPr>
          <a:xfrm>
            <a:off x="4517850" y="3558746"/>
            <a:ext cx="3082157" cy="2218040"/>
            <a:chOff x="976835" y="3558746"/>
            <a:chExt cx="3082157" cy="2218040"/>
          </a:xfrm>
        </p:grpSpPr>
        <p:grpSp>
          <p:nvGrpSpPr>
            <p:cNvPr id="53" name="Group 52"/>
            <p:cNvGrpSpPr/>
            <p:nvPr/>
          </p:nvGrpSpPr>
          <p:grpSpPr>
            <a:xfrm>
              <a:off x="977464" y="3558746"/>
              <a:ext cx="3081528" cy="228600"/>
              <a:chOff x="914400" y="3558746"/>
              <a:chExt cx="3081528" cy="228600"/>
            </a:xfrm>
          </p:grpSpPr>
          <p:sp>
            <p:nvSpPr>
              <p:cNvPr id="86" name="Oval 85"/>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87"/>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Oval 88"/>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Oval 89"/>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90"/>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91"/>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4" name="Group 53"/>
            <p:cNvGrpSpPr/>
            <p:nvPr/>
          </p:nvGrpSpPr>
          <p:grpSpPr>
            <a:xfrm>
              <a:off x="977464" y="4056106"/>
              <a:ext cx="3081528" cy="228600"/>
              <a:chOff x="914400" y="3558746"/>
              <a:chExt cx="3081528" cy="228600"/>
            </a:xfrm>
          </p:grpSpPr>
          <p:sp>
            <p:nvSpPr>
              <p:cNvPr id="79" name="Oval 78"/>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5" name="Group 54"/>
            <p:cNvGrpSpPr/>
            <p:nvPr/>
          </p:nvGrpSpPr>
          <p:grpSpPr>
            <a:xfrm>
              <a:off x="976835" y="4553466"/>
              <a:ext cx="3081528" cy="228600"/>
              <a:chOff x="914400" y="3558746"/>
              <a:chExt cx="3081528" cy="228600"/>
            </a:xfrm>
          </p:grpSpPr>
          <p:sp>
            <p:nvSpPr>
              <p:cNvPr id="72" name="Oval 71"/>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6" name="Group 55"/>
            <p:cNvGrpSpPr/>
            <p:nvPr/>
          </p:nvGrpSpPr>
          <p:grpSpPr>
            <a:xfrm>
              <a:off x="976835" y="5046565"/>
              <a:ext cx="3081528" cy="228600"/>
              <a:chOff x="914400" y="3558746"/>
              <a:chExt cx="3081528" cy="228600"/>
            </a:xfrm>
          </p:grpSpPr>
          <p:sp>
            <p:nvSpPr>
              <p:cNvPr id="65" name="Oval 64"/>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Oval 65"/>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Oval 69"/>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p:cNvGrpSpPr/>
            <p:nvPr/>
          </p:nvGrpSpPr>
          <p:grpSpPr>
            <a:xfrm>
              <a:off x="976835" y="5548186"/>
              <a:ext cx="3081528" cy="228600"/>
              <a:chOff x="914400" y="3558746"/>
              <a:chExt cx="3081528" cy="228600"/>
            </a:xfrm>
          </p:grpSpPr>
          <p:sp>
            <p:nvSpPr>
              <p:cNvPr id="58" name="Oval 57"/>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93" name="Group 92" descr="Circle shapes"/>
          <p:cNvGrpSpPr/>
          <p:nvPr userDrawn="1"/>
        </p:nvGrpSpPr>
        <p:grpSpPr>
          <a:xfrm>
            <a:off x="8068440" y="3558746"/>
            <a:ext cx="3082157" cy="2218040"/>
            <a:chOff x="976835" y="3558746"/>
            <a:chExt cx="3082157" cy="2218040"/>
          </a:xfrm>
        </p:grpSpPr>
        <p:grpSp>
          <p:nvGrpSpPr>
            <p:cNvPr id="94" name="Group 93"/>
            <p:cNvGrpSpPr/>
            <p:nvPr/>
          </p:nvGrpSpPr>
          <p:grpSpPr>
            <a:xfrm>
              <a:off x="977464" y="3558746"/>
              <a:ext cx="3081528" cy="228600"/>
              <a:chOff x="914400" y="3558746"/>
              <a:chExt cx="3081528" cy="228600"/>
            </a:xfrm>
          </p:grpSpPr>
          <p:sp>
            <p:nvSpPr>
              <p:cNvPr id="127" name="Oval 126"/>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Oval 127"/>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Oval 128"/>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Oval 129"/>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Oval 130"/>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Oval 131"/>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Oval 132"/>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5" name="Group 94"/>
            <p:cNvGrpSpPr/>
            <p:nvPr/>
          </p:nvGrpSpPr>
          <p:grpSpPr>
            <a:xfrm>
              <a:off x="977464" y="4056106"/>
              <a:ext cx="3081528" cy="228600"/>
              <a:chOff x="914400" y="3558746"/>
              <a:chExt cx="3081528" cy="228600"/>
            </a:xfrm>
          </p:grpSpPr>
          <p:sp>
            <p:nvSpPr>
              <p:cNvPr id="120" name="Oval 119"/>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Oval 120"/>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Oval 122"/>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Oval 123"/>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Oval 124"/>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6" name="Group 95"/>
            <p:cNvGrpSpPr/>
            <p:nvPr/>
          </p:nvGrpSpPr>
          <p:grpSpPr>
            <a:xfrm>
              <a:off x="976835" y="4553466"/>
              <a:ext cx="3081528" cy="228600"/>
              <a:chOff x="914400" y="3558746"/>
              <a:chExt cx="3081528" cy="228600"/>
            </a:xfrm>
          </p:grpSpPr>
          <p:sp>
            <p:nvSpPr>
              <p:cNvPr id="113" name="Oval 112"/>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Oval 113"/>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Oval 114"/>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Oval 115"/>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Oval 116"/>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Oval 117"/>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Oval 118"/>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7" name="Group 96"/>
            <p:cNvGrpSpPr/>
            <p:nvPr/>
          </p:nvGrpSpPr>
          <p:grpSpPr>
            <a:xfrm>
              <a:off x="976835" y="5046565"/>
              <a:ext cx="3081528" cy="228600"/>
              <a:chOff x="914400" y="3558746"/>
              <a:chExt cx="3081528" cy="228600"/>
            </a:xfrm>
          </p:grpSpPr>
          <p:sp>
            <p:nvSpPr>
              <p:cNvPr id="106" name="Oval 105"/>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Oval 106"/>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Oval 107"/>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Oval 108"/>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Oval 109"/>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Oval 110"/>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Oval 111"/>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8" name="Group 97"/>
            <p:cNvGrpSpPr/>
            <p:nvPr/>
          </p:nvGrpSpPr>
          <p:grpSpPr>
            <a:xfrm>
              <a:off x="976835" y="5548186"/>
              <a:ext cx="3081528" cy="228600"/>
              <a:chOff x="914400" y="3558746"/>
              <a:chExt cx="3081528" cy="228600"/>
            </a:xfrm>
          </p:grpSpPr>
          <p:sp>
            <p:nvSpPr>
              <p:cNvPr id="99" name="Oval 98"/>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Oval 99"/>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100"/>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Oval 101"/>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Oval 102"/>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Oval 103"/>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Oval 104"/>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33198362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ight Mont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4837386" cy="990709"/>
          </a:xfrm>
        </p:spPr>
        <p:txBody>
          <a:bodyPr>
            <a:normAutofit/>
          </a:bodyPr>
          <a:lstStyle>
            <a:lvl1pPr>
              <a:defRPr sz="3600"/>
            </a:lvl1pPr>
          </a:lstStyle>
          <a:p>
            <a:r>
              <a:rPr lang="en-US" dirty="0"/>
              <a:t>Title</a:t>
            </a:r>
          </a:p>
        </p:txBody>
      </p:sp>
      <p:sp>
        <p:nvSpPr>
          <p:cNvPr id="3" name="Content Placeholder 2"/>
          <p:cNvSpPr>
            <a:spLocks noGrp="1"/>
          </p:cNvSpPr>
          <p:nvPr>
            <p:ph sz="half" idx="1" hasCustomPrompt="1"/>
          </p:nvPr>
        </p:nvSpPr>
        <p:spPr>
          <a:xfrm>
            <a:off x="838198" y="1877694"/>
            <a:ext cx="2487168" cy="369421"/>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2"/>
                </a:solidFill>
              </a:defRPr>
            </a:lvl1pPr>
          </a:lstStyle>
          <a:p>
            <a:pPr lvl="0"/>
            <a:r>
              <a:rPr lang="en-US" dirty="0"/>
              <a:t>Text</a:t>
            </a:r>
          </a:p>
        </p:txBody>
      </p:sp>
      <p:sp>
        <p:nvSpPr>
          <p:cNvPr id="4" name="Content Placeholder 3"/>
          <p:cNvSpPr>
            <a:spLocks noGrp="1"/>
          </p:cNvSpPr>
          <p:nvPr>
            <p:ph sz="half" idx="2" hasCustomPrompt="1"/>
          </p:nvPr>
        </p:nvSpPr>
        <p:spPr>
          <a:xfrm>
            <a:off x="3541662" y="1877694"/>
            <a:ext cx="2487168" cy="362604"/>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1">
                    <a:lumMod val="85000"/>
                    <a:lumOff val="15000"/>
                  </a:schemeClr>
                </a:solidFill>
              </a:defRPr>
            </a:lvl1pPr>
          </a:lstStyle>
          <a:p>
            <a:pPr lvl="0"/>
            <a:r>
              <a:rPr lang="en-US" dirty="0"/>
              <a:t>Text</a:t>
            </a:r>
          </a:p>
        </p:txBody>
      </p:sp>
      <p:sp>
        <p:nvSpPr>
          <p:cNvPr id="9" name="Text Placeholder 8"/>
          <p:cNvSpPr>
            <a:spLocks noGrp="1"/>
          </p:cNvSpPr>
          <p:nvPr>
            <p:ph type="body" sz="quarter" idx="10" hasCustomPrompt="1"/>
          </p:nvPr>
        </p:nvSpPr>
        <p:spPr>
          <a:xfrm>
            <a:off x="6557963" y="365125"/>
            <a:ext cx="4795837" cy="990709"/>
          </a:xfrm>
        </p:spPr>
        <p:txBody>
          <a:bodyPr anchor="ctr">
            <a:normAutofit/>
          </a:bodyPr>
          <a:lstStyle>
            <a:lvl1pPr marL="0" indent="0" algn="r">
              <a:buNone/>
              <a:defRPr sz="2400">
                <a:solidFill>
                  <a:schemeClr val="tx2"/>
                </a:solidFill>
                <a:latin typeface="+mj-lt"/>
              </a:defRPr>
            </a:lvl1pPr>
          </a:lstStyle>
          <a:p>
            <a:pPr lvl="0"/>
            <a:r>
              <a:rPr lang="en-US" dirty="0"/>
              <a:t>Month</a:t>
            </a:r>
          </a:p>
        </p:txBody>
      </p:sp>
      <p:sp>
        <p:nvSpPr>
          <p:cNvPr id="6" name="Content Placeholder 3"/>
          <p:cNvSpPr>
            <a:spLocks noGrp="1"/>
          </p:cNvSpPr>
          <p:nvPr>
            <p:ph sz="half" idx="11" hasCustomPrompt="1"/>
          </p:nvPr>
        </p:nvSpPr>
        <p:spPr>
          <a:xfrm>
            <a:off x="6213291" y="1881347"/>
            <a:ext cx="2487168" cy="369421"/>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1">
                    <a:lumMod val="85000"/>
                    <a:lumOff val="15000"/>
                  </a:schemeClr>
                </a:solidFill>
              </a:defRPr>
            </a:lvl1pPr>
          </a:lstStyle>
          <a:p>
            <a:pPr lvl="0"/>
            <a:r>
              <a:rPr lang="en-US" dirty="0"/>
              <a:t>Text</a:t>
            </a:r>
          </a:p>
        </p:txBody>
      </p:sp>
      <p:sp>
        <p:nvSpPr>
          <p:cNvPr id="7" name="Content Placeholder 3"/>
          <p:cNvSpPr>
            <a:spLocks noGrp="1"/>
          </p:cNvSpPr>
          <p:nvPr>
            <p:ph sz="half" idx="12" hasCustomPrompt="1"/>
          </p:nvPr>
        </p:nvSpPr>
        <p:spPr>
          <a:xfrm>
            <a:off x="8884920" y="1881348"/>
            <a:ext cx="2487168" cy="369421"/>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1">
                    <a:lumMod val="85000"/>
                    <a:lumOff val="15000"/>
                  </a:schemeClr>
                </a:solidFill>
              </a:defRPr>
            </a:lvl1pPr>
          </a:lstStyle>
          <a:p>
            <a:pPr lvl="0"/>
            <a:r>
              <a:rPr lang="en-US" dirty="0"/>
              <a:t>Text</a:t>
            </a:r>
          </a:p>
        </p:txBody>
      </p:sp>
      <p:sp>
        <p:nvSpPr>
          <p:cNvPr id="13" name="Rectangle 12"/>
          <p:cNvSpPr/>
          <p:nvPr userDrawn="1"/>
        </p:nvSpPr>
        <p:spPr>
          <a:xfrm>
            <a:off x="838198" y="1355834"/>
            <a:ext cx="2468880" cy="5133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4" name="Rectangle 13"/>
          <p:cNvSpPr/>
          <p:nvPr userDrawn="1"/>
        </p:nvSpPr>
        <p:spPr>
          <a:xfrm>
            <a:off x="3541662" y="1355834"/>
            <a:ext cx="2468880" cy="51330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5" name="Rectangle 14"/>
          <p:cNvSpPr/>
          <p:nvPr userDrawn="1"/>
        </p:nvSpPr>
        <p:spPr>
          <a:xfrm>
            <a:off x="6213291" y="1355834"/>
            <a:ext cx="2468880" cy="51330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6" name="Rectangle 15"/>
          <p:cNvSpPr/>
          <p:nvPr userDrawn="1"/>
        </p:nvSpPr>
        <p:spPr>
          <a:xfrm>
            <a:off x="8884920" y="1355834"/>
            <a:ext cx="2468880" cy="51330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grpSp>
        <p:nvGrpSpPr>
          <p:cNvPr id="21" name="Group 20" descr="Circle shapes"/>
          <p:cNvGrpSpPr/>
          <p:nvPr userDrawn="1"/>
        </p:nvGrpSpPr>
        <p:grpSpPr>
          <a:xfrm>
            <a:off x="905433" y="2393577"/>
            <a:ext cx="2358975" cy="1394592"/>
            <a:chOff x="905433" y="2595282"/>
            <a:chExt cx="2358975" cy="1394592"/>
          </a:xfrm>
        </p:grpSpPr>
        <p:grpSp>
          <p:nvGrpSpPr>
            <p:cNvPr id="22" name="Group 21"/>
            <p:cNvGrpSpPr/>
            <p:nvPr/>
          </p:nvGrpSpPr>
          <p:grpSpPr>
            <a:xfrm>
              <a:off x="905433" y="2595282"/>
              <a:ext cx="2358975" cy="179758"/>
              <a:chOff x="891986" y="2595282"/>
              <a:chExt cx="2358975" cy="179758"/>
            </a:xfrm>
          </p:grpSpPr>
          <p:sp>
            <p:nvSpPr>
              <p:cNvPr id="55" name="Oval 54"/>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p:cNvGrpSpPr/>
            <p:nvPr/>
          </p:nvGrpSpPr>
          <p:grpSpPr>
            <a:xfrm>
              <a:off x="905433" y="2903611"/>
              <a:ext cx="2358975" cy="179758"/>
              <a:chOff x="891986" y="2595282"/>
              <a:chExt cx="2358975" cy="179758"/>
            </a:xfrm>
          </p:grpSpPr>
          <p:sp>
            <p:nvSpPr>
              <p:cNvPr id="48" name="Oval 47"/>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p:cNvGrpSpPr/>
            <p:nvPr/>
          </p:nvGrpSpPr>
          <p:grpSpPr>
            <a:xfrm>
              <a:off x="905433" y="3205216"/>
              <a:ext cx="2358975" cy="179758"/>
              <a:chOff x="891986" y="2595282"/>
              <a:chExt cx="2358975" cy="179758"/>
            </a:xfrm>
          </p:grpSpPr>
          <p:sp>
            <p:nvSpPr>
              <p:cNvPr id="41" name="Oval 40"/>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5" name="Group 24"/>
            <p:cNvGrpSpPr/>
            <p:nvPr/>
          </p:nvGrpSpPr>
          <p:grpSpPr>
            <a:xfrm>
              <a:off x="905433" y="3500097"/>
              <a:ext cx="2358975" cy="179758"/>
              <a:chOff x="891986" y="2595282"/>
              <a:chExt cx="2358975" cy="179758"/>
            </a:xfrm>
          </p:grpSpPr>
          <p:sp>
            <p:nvSpPr>
              <p:cNvPr id="34" name="Oval 33"/>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6" name="Group 25"/>
            <p:cNvGrpSpPr/>
            <p:nvPr/>
          </p:nvGrpSpPr>
          <p:grpSpPr>
            <a:xfrm>
              <a:off x="905433" y="3810116"/>
              <a:ext cx="2358975" cy="179758"/>
              <a:chOff x="891986" y="2595282"/>
              <a:chExt cx="2358975" cy="179758"/>
            </a:xfrm>
          </p:grpSpPr>
          <p:sp>
            <p:nvSpPr>
              <p:cNvPr id="27" name="Oval 26"/>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62" name="Group 61" descr="Circle shapes"/>
          <p:cNvGrpSpPr/>
          <p:nvPr userDrawn="1"/>
        </p:nvGrpSpPr>
        <p:grpSpPr>
          <a:xfrm>
            <a:off x="6287795" y="2393577"/>
            <a:ext cx="2358975" cy="1394592"/>
            <a:chOff x="905433" y="2595282"/>
            <a:chExt cx="2358975" cy="1394592"/>
          </a:xfrm>
        </p:grpSpPr>
        <p:grpSp>
          <p:nvGrpSpPr>
            <p:cNvPr id="63" name="Group 62"/>
            <p:cNvGrpSpPr/>
            <p:nvPr/>
          </p:nvGrpSpPr>
          <p:grpSpPr>
            <a:xfrm>
              <a:off x="905433" y="2595282"/>
              <a:ext cx="2358975" cy="179758"/>
              <a:chOff x="891986" y="2595282"/>
              <a:chExt cx="2358975" cy="179758"/>
            </a:xfrm>
          </p:grpSpPr>
          <p:sp>
            <p:nvSpPr>
              <p:cNvPr id="96" name="Oval 95"/>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96"/>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97"/>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Oval 98"/>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Oval 99"/>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100"/>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Oval 101"/>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4" name="Group 63"/>
            <p:cNvGrpSpPr/>
            <p:nvPr/>
          </p:nvGrpSpPr>
          <p:grpSpPr>
            <a:xfrm>
              <a:off x="905433" y="2903611"/>
              <a:ext cx="2358975" cy="179758"/>
              <a:chOff x="891986" y="2595282"/>
              <a:chExt cx="2358975" cy="179758"/>
            </a:xfrm>
          </p:grpSpPr>
          <p:sp>
            <p:nvSpPr>
              <p:cNvPr id="89" name="Oval 88"/>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Oval 89"/>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90"/>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91"/>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Oval 92"/>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Oval 93"/>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Oval 94"/>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5" name="Group 64"/>
            <p:cNvGrpSpPr/>
            <p:nvPr/>
          </p:nvGrpSpPr>
          <p:grpSpPr>
            <a:xfrm>
              <a:off x="905433" y="3205216"/>
              <a:ext cx="2358975" cy="179758"/>
              <a:chOff x="891986" y="2595282"/>
              <a:chExt cx="2358975" cy="179758"/>
            </a:xfrm>
          </p:grpSpPr>
          <p:sp>
            <p:nvSpPr>
              <p:cNvPr id="82" name="Oval 81"/>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87"/>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6" name="Group 65"/>
            <p:cNvGrpSpPr/>
            <p:nvPr/>
          </p:nvGrpSpPr>
          <p:grpSpPr>
            <a:xfrm>
              <a:off x="905433" y="3500097"/>
              <a:ext cx="2358975" cy="179758"/>
              <a:chOff x="891986" y="2595282"/>
              <a:chExt cx="2358975" cy="179758"/>
            </a:xfrm>
          </p:grpSpPr>
          <p:sp>
            <p:nvSpPr>
              <p:cNvPr id="75" name="Oval 74"/>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7" name="Group 66"/>
            <p:cNvGrpSpPr/>
            <p:nvPr/>
          </p:nvGrpSpPr>
          <p:grpSpPr>
            <a:xfrm>
              <a:off x="905433" y="3810116"/>
              <a:ext cx="2358975" cy="179758"/>
              <a:chOff x="891986" y="2595282"/>
              <a:chExt cx="2358975" cy="179758"/>
            </a:xfrm>
          </p:grpSpPr>
          <p:sp>
            <p:nvSpPr>
              <p:cNvPr id="68" name="Oval 67"/>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Oval 69"/>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03" name="Group 102" descr="Circle shapes"/>
          <p:cNvGrpSpPr/>
          <p:nvPr userDrawn="1"/>
        </p:nvGrpSpPr>
        <p:grpSpPr>
          <a:xfrm>
            <a:off x="3596614" y="2393621"/>
            <a:ext cx="2358975" cy="1394592"/>
            <a:chOff x="905433" y="2595282"/>
            <a:chExt cx="2358975" cy="1394592"/>
          </a:xfrm>
        </p:grpSpPr>
        <p:grpSp>
          <p:nvGrpSpPr>
            <p:cNvPr id="104" name="Group 103"/>
            <p:cNvGrpSpPr/>
            <p:nvPr/>
          </p:nvGrpSpPr>
          <p:grpSpPr>
            <a:xfrm>
              <a:off x="905433" y="2595282"/>
              <a:ext cx="2358975" cy="179758"/>
              <a:chOff x="891986" y="2595282"/>
              <a:chExt cx="2358975" cy="179758"/>
            </a:xfrm>
          </p:grpSpPr>
          <p:sp>
            <p:nvSpPr>
              <p:cNvPr id="137" name="Oval 136"/>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Oval 137"/>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Oval 138"/>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Oval 139"/>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Oval 140"/>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Oval 141"/>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Oval 142"/>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5" name="Group 104"/>
            <p:cNvGrpSpPr/>
            <p:nvPr/>
          </p:nvGrpSpPr>
          <p:grpSpPr>
            <a:xfrm>
              <a:off x="905433" y="2903611"/>
              <a:ext cx="2358975" cy="179758"/>
              <a:chOff x="891986" y="2595282"/>
              <a:chExt cx="2358975" cy="179758"/>
            </a:xfrm>
          </p:grpSpPr>
          <p:sp>
            <p:nvSpPr>
              <p:cNvPr id="130" name="Oval 129"/>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Oval 130"/>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Oval 131"/>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Oval 132"/>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Oval 133"/>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Oval 134"/>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Oval 135"/>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6" name="Group 105"/>
            <p:cNvGrpSpPr/>
            <p:nvPr/>
          </p:nvGrpSpPr>
          <p:grpSpPr>
            <a:xfrm>
              <a:off x="905433" y="3205216"/>
              <a:ext cx="2358975" cy="179758"/>
              <a:chOff x="891986" y="2595282"/>
              <a:chExt cx="2358975" cy="179758"/>
            </a:xfrm>
          </p:grpSpPr>
          <p:sp>
            <p:nvSpPr>
              <p:cNvPr id="123" name="Oval 122"/>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Oval 123"/>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Oval 124"/>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Oval 126"/>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Oval 127"/>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Oval 128"/>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7" name="Group 106"/>
            <p:cNvGrpSpPr/>
            <p:nvPr/>
          </p:nvGrpSpPr>
          <p:grpSpPr>
            <a:xfrm>
              <a:off x="905433" y="3500097"/>
              <a:ext cx="2358975" cy="179758"/>
              <a:chOff x="891986" y="2595282"/>
              <a:chExt cx="2358975" cy="179758"/>
            </a:xfrm>
          </p:grpSpPr>
          <p:sp>
            <p:nvSpPr>
              <p:cNvPr id="116" name="Oval 115"/>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Oval 116"/>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Oval 117"/>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Oval 118"/>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Oval 119"/>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Oval 120"/>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8" name="Group 107"/>
            <p:cNvGrpSpPr/>
            <p:nvPr/>
          </p:nvGrpSpPr>
          <p:grpSpPr>
            <a:xfrm>
              <a:off x="905433" y="3810116"/>
              <a:ext cx="2358975" cy="179758"/>
              <a:chOff x="891986" y="2595282"/>
              <a:chExt cx="2358975" cy="179758"/>
            </a:xfrm>
          </p:grpSpPr>
          <p:sp>
            <p:nvSpPr>
              <p:cNvPr id="109" name="Oval 108"/>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Oval 109"/>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Oval 110"/>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Oval 111"/>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Oval 112"/>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Oval 113"/>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Oval 114"/>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44" name="Group 143" descr="Circle shapes"/>
          <p:cNvGrpSpPr/>
          <p:nvPr userDrawn="1"/>
        </p:nvGrpSpPr>
        <p:grpSpPr>
          <a:xfrm>
            <a:off x="8969655" y="2395728"/>
            <a:ext cx="2358975" cy="1394592"/>
            <a:chOff x="905433" y="2595282"/>
            <a:chExt cx="2358975" cy="1394592"/>
          </a:xfrm>
        </p:grpSpPr>
        <p:grpSp>
          <p:nvGrpSpPr>
            <p:cNvPr id="145" name="Group 144"/>
            <p:cNvGrpSpPr/>
            <p:nvPr/>
          </p:nvGrpSpPr>
          <p:grpSpPr>
            <a:xfrm>
              <a:off x="905433" y="2595282"/>
              <a:ext cx="2358975" cy="179758"/>
              <a:chOff x="891986" y="2595282"/>
              <a:chExt cx="2358975" cy="179758"/>
            </a:xfrm>
          </p:grpSpPr>
          <p:sp>
            <p:nvSpPr>
              <p:cNvPr id="178" name="Oval 177"/>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9" name="Oval 178"/>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0" name="Oval 179"/>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1" name="Oval 180"/>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Oval 181"/>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3" name="Oval 182"/>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4" name="Oval 183"/>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6" name="Group 145"/>
            <p:cNvGrpSpPr/>
            <p:nvPr/>
          </p:nvGrpSpPr>
          <p:grpSpPr>
            <a:xfrm>
              <a:off x="905433" y="2903611"/>
              <a:ext cx="2358975" cy="179758"/>
              <a:chOff x="891986" y="2595282"/>
              <a:chExt cx="2358975" cy="179758"/>
            </a:xfrm>
          </p:grpSpPr>
          <p:sp>
            <p:nvSpPr>
              <p:cNvPr id="171" name="Oval 170"/>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Oval 171"/>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Oval 172"/>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Oval 173"/>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6" name="Oval 175"/>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7" name="Oval 176"/>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7" name="Group 146"/>
            <p:cNvGrpSpPr/>
            <p:nvPr/>
          </p:nvGrpSpPr>
          <p:grpSpPr>
            <a:xfrm>
              <a:off x="905433" y="3205216"/>
              <a:ext cx="2358975" cy="179758"/>
              <a:chOff x="891986" y="2595282"/>
              <a:chExt cx="2358975" cy="179758"/>
            </a:xfrm>
          </p:grpSpPr>
          <p:sp>
            <p:nvSpPr>
              <p:cNvPr id="164" name="Oval 163"/>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Oval 164"/>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Oval 165"/>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7" name="Oval 166"/>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Oval 167"/>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 name="Oval 168"/>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0" name="Oval 169"/>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8" name="Group 147"/>
            <p:cNvGrpSpPr/>
            <p:nvPr/>
          </p:nvGrpSpPr>
          <p:grpSpPr>
            <a:xfrm>
              <a:off x="905433" y="3500097"/>
              <a:ext cx="2358975" cy="179758"/>
              <a:chOff x="891986" y="2595282"/>
              <a:chExt cx="2358975" cy="179758"/>
            </a:xfrm>
          </p:grpSpPr>
          <p:sp>
            <p:nvSpPr>
              <p:cNvPr id="157" name="Oval 156"/>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8" name="Oval 157"/>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9" name="Oval 158"/>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0" name="Oval 159"/>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1" name="Oval 160"/>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2" name="Oval 161"/>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3" name="Oval 162"/>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9" name="Group 148"/>
            <p:cNvGrpSpPr/>
            <p:nvPr/>
          </p:nvGrpSpPr>
          <p:grpSpPr>
            <a:xfrm>
              <a:off x="905433" y="3810116"/>
              <a:ext cx="2358975" cy="179758"/>
              <a:chOff x="891986" y="2595282"/>
              <a:chExt cx="2358975" cy="179758"/>
            </a:xfrm>
          </p:grpSpPr>
          <p:sp>
            <p:nvSpPr>
              <p:cNvPr id="150" name="Oval 149"/>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Oval 150"/>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Oval 151"/>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 name="Oval 152"/>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4" name="Oval 153"/>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Oval 154"/>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6" name="Oval 155"/>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49" name="Group 348" descr="Dashed lines"/>
          <p:cNvGrpSpPr/>
          <p:nvPr userDrawn="1"/>
        </p:nvGrpSpPr>
        <p:grpSpPr>
          <a:xfrm>
            <a:off x="896377" y="4239037"/>
            <a:ext cx="2384144" cy="2121587"/>
            <a:chOff x="6557963" y="2680139"/>
            <a:chExt cx="4795836" cy="3565213"/>
          </a:xfrm>
        </p:grpSpPr>
        <p:cxnSp>
          <p:nvCxnSpPr>
            <p:cNvPr id="350" name="Straight Connector 349"/>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2" name="Straight Connector 351"/>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4" name="Straight Connector 353"/>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5" name="Straight Connector 354"/>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0" name="Straight Connector 359"/>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362" name="Group 361" descr="Dashed lines"/>
          <p:cNvGrpSpPr/>
          <p:nvPr userDrawn="1"/>
        </p:nvGrpSpPr>
        <p:grpSpPr>
          <a:xfrm>
            <a:off x="3599840" y="4239037"/>
            <a:ext cx="2384144" cy="2121587"/>
            <a:chOff x="6557963" y="2680139"/>
            <a:chExt cx="4795836" cy="3565213"/>
          </a:xfrm>
        </p:grpSpPr>
        <p:cxnSp>
          <p:nvCxnSpPr>
            <p:cNvPr id="363" name="Straight Connector 362"/>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4" name="Straight Connector 363"/>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6" name="Straight Connector 365"/>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9" name="Straight Connector 368"/>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0" name="Straight Connector 369"/>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2" name="Straight Connector 371"/>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3" name="Straight Connector 372"/>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375" name="Group 374" descr="Dashed lines"/>
          <p:cNvGrpSpPr/>
          <p:nvPr userDrawn="1"/>
        </p:nvGrpSpPr>
        <p:grpSpPr>
          <a:xfrm>
            <a:off x="6298027" y="4239037"/>
            <a:ext cx="2384144" cy="2121587"/>
            <a:chOff x="6557963" y="2680139"/>
            <a:chExt cx="4795836" cy="3565213"/>
          </a:xfrm>
        </p:grpSpPr>
        <p:cxnSp>
          <p:nvCxnSpPr>
            <p:cNvPr id="376" name="Straight Connector 375"/>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7" name="Straight Connector 376"/>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8" name="Straight Connector 377"/>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9" name="Straight Connector 378"/>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0" name="Straight Connector 379"/>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1" name="Straight Connector 380"/>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2" name="Straight Connector 381"/>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3" name="Straight Connector 382"/>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4" name="Straight Connector 383"/>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5" name="Straight Connector 384"/>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6" name="Straight Connector 385"/>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401" name="Group 400" descr="Dashed lines"/>
          <p:cNvGrpSpPr/>
          <p:nvPr userDrawn="1"/>
        </p:nvGrpSpPr>
        <p:grpSpPr>
          <a:xfrm>
            <a:off x="8996214" y="4232850"/>
            <a:ext cx="2384144" cy="2121587"/>
            <a:chOff x="6557963" y="2680139"/>
            <a:chExt cx="4795836" cy="3565213"/>
          </a:xfrm>
        </p:grpSpPr>
        <p:cxnSp>
          <p:nvCxnSpPr>
            <p:cNvPr id="402" name="Straight Connector 401"/>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3" name="Straight Connector 402"/>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4" name="Straight Connector 403"/>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5" name="Straight Connector 404"/>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6" name="Straight Connector 405"/>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7" name="Straight Connector 406"/>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8" name="Straight Connector 407"/>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9" name="Straight Connector 408"/>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0" name="Straight Connector 409"/>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1" name="Straight Connector 410"/>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2" name="Straight Connector 411"/>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61" name="Text Placeholder 360"/>
          <p:cNvSpPr>
            <a:spLocks noGrp="1"/>
          </p:cNvSpPr>
          <p:nvPr>
            <p:ph type="body" sz="quarter" idx="13" hasCustomPrompt="1"/>
          </p:nvPr>
        </p:nvSpPr>
        <p:spPr>
          <a:xfrm>
            <a:off x="844865" y="3983201"/>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
        <p:nvSpPr>
          <p:cNvPr id="374" name="Text Placeholder 360"/>
          <p:cNvSpPr>
            <a:spLocks noGrp="1"/>
          </p:cNvSpPr>
          <p:nvPr>
            <p:ph type="body" sz="quarter" idx="14" hasCustomPrompt="1"/>
          </p:nvPr>
        </p:nvSpPr>
        <p:spPr>
          <a:xfrm>
            <a:off x="3541662" y="3989388"/>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
        <p:nvSpPr>
          <p:cNvPr id="387" name="Text Placeholder 360"/>
          <p:cNvSpPr>
            <a:spLocks noGrp="1"/>
          </p:cNvSpPr>
          <p:nvPr>
            <p:ph type="body" sz="quarter" idx="15" hasCustomPrompt="1"/>
          </p:nvPr>
        </p:nvSpPr>
        <p:spPr>
          <a:xfrm>
            <a:off x="6239849" y="3989388"/>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
        <p:nvSpPr>
          <p:cNvPr id="413" name="Text Placeholder 360"/>
          <p:cNvSpPr>
            <a:spLocks noGrp="1"/>
          </p:cNvSpPr>
          <p:nvPr>
            <p:ph type="body" sz="quarter" idx="16" hasCustomPrompt="1"/>
          </p:nvPr>
        </p:nvSpPr>
        <p:spPr>
          <a:xfrm>
            <a:off x="8938036" y="3983201"/>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Tree>
    <p:extLst>
      <p:ext uri="{BB962C8B-B14F-4D97-AF65-F5344CB8AC3E}">
        <p14:creationId xmlns:p14="http://schemas.microsoft.com/office/powerpoint/2010/main" val="173984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B4049-CB90-0B60-B957-F3BC8956DC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AC809F4-81B8-F23E-A118-795E0E17A3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1DFCF2-F370-A3BF-0AEA-1DD6F10CA541}"/>
              </a:ext>
            </a:extLst>
          </p:cNvPr>
          <p:cNvSpPr>
            <a:spLocks noGrp="1"/>
          </p:cNvSpPr>
          <p:nvPr>
            <p:ph type="dt" sz="half" idx="10"/>
          </p:nvPr>
        </p:nvSpPr>
        <p:spPr/>
        <p:txBody>
          <a:bodyPr/>
          <a:lstStyle/>
          <a:p>
            <a:r>
              <a:rPr lang="en-IN"/>
              <a:t>11-03-2024</a:t>
            </a:r>
          </a:p>
        </p:txBody>
      </p:sp>
      <p:sp>
        <p:nvSpPr>
          <p:cNvPr id="5" name="Footer Placeholder 4">
            <a:extLst>
              <a:ext uri="{FF2B5EF4-FFF2-40B4-BE49-F238E27FC236}">
                <a16:creationId xmlns:a16="http://schemas.microsoft.com/office/drawing/2014/main" id="{4D5808D7-A425-B957-FA1F-5A97771A92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998689-1820-9185-3EB4-E2AC6A7879B2}"/>
              </a:ext>
            </a:extLst>
          </p:cNvPr>
          <p:cNvSpPr>
            <a:spLocks noGrp="1"/>
          </p:cNvSpPr>
          <p:nvPr>
            <p:ph type="sldNum" sz="quarter" idx="12"/>
          </p:nvPr>
        </p:nvSpPr>
        <p:spPr/>
        <p:txBody>
          <a:bodyPr/>
          <a:lstStyle/>
          <a:p>
            <a:fld id="{6A59E652-0E2C-4FE0-9038-2A3F05EF4FDC}" type="slidenum">
              <a:rPr lang="en-IN" smtClean="0"/>
              <a:t>‹#›</a:t>
            </a:fld>
            <a:endParaRPr lang="en-IN"/>
          </a:p>
        </p:txBody>
      </p:sp>
      <p:sp>
        <p:nvSpPr>
          <p:cNvPr id="7" name="Rectangle 6" descr="Color filled rectangle border">
            <a:extLst>
              <a:ext uri="{FF2B5EF4-FFF2-40B4-BE49-F238E27FC236}">
                <a16:creationId xmlns:a16="http://schemas.microsoft.com/office/drawing/2014/main" id="{8527D2E2-4115-FCE0-B212-E7B3ABDB5FDD}"/>
              </a:ext>
            </a:extLst>
          </p:cNvPr>
          <p:cNvSpPr/>
          <p:nvPr userDrawn="1"/>
        </p:nvSpPr>
        <p:spPr>
          <a:xfrm>
            <a:off x="0" y="6479628"/>
            <a:ext cx="3054096" cy="378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descr="Color filled rectangle border">
            <a:extLst>
              <a:ext uri="{FF2B5EF4-FFF2-40B4-BE49-F238E27FC236}">
                <a16:creationId xmlns:a16="http://schemas.microsoft.com/office/drawing/2014/main" id="{7AF5F516-FB10-22BE-4D84-317BBD927A22}"/>
              </a:ext>
            </a:extLst>
          </p:cNvPr>
          <p:cNvSpPr/>
          <p:nvPr userDrawn="1"/>
        </p:nvSpPr>
        <p:spPr>
          <a:xfrm>
            <a:off x="3054096" y="6479628"/>
            <a:ext cx="3054096" cy="3783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descr="Color filled rectangle border">
            <a:extLst>
              <a:ext uri="{FF2B5EF4-FFF2-40B4-BE49-F238E27FC236}">
                <a16:creationId xmlns:a16="http://schemas.microsoft.com/office/drawing/2014/main" id="{BE5030D7-B4D1-210F-8CC4-C5EEA11A4855}"/>
              </a:ext>
            </a:extLst>
          </p:cNvPr>
          <p:cNvSpPr/>
          <p:nvPr userDrawn="1"/>
        </p:nvSpPr>
        <p:spPr>
          <a:xfrm>
            <a:off x="6108192" y="6479628"/>
            <a:ext cx="3054096" cy="37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descr="Color filled rectangle border">
            <a:extLst>
              <a:ext uri="{FF2B5EF4-FFF2-40B4-BE49-F238E27FC236}">
                <a16:creationId xmlns:a16="http://schemas.microsoft.com/office/drawing/2014/main" id="{7F03B599-8156-6D36-EC9F-D30DB890474D}"/>
              </a:ext>
            </a:extLst>
          </p:cNvPr>
          <p:cNvSpPr/>
          <p:nvPr userDrawn="1"/>
        </p:nvSpPr>
        <p:spPr>
          <a:xfrm>
            <a:off x="9137904" y="6479628"/>
            <a:ext cx="3054096" cy="3783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85027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038A5-D0C4-48CE-38F2-08E4C9C2FF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A8C832E-845C-654C-AC5C-3B9D6EB78E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8C5517-5509-8715-71F8-085A3499577B}"/>
              </a:ext>
            </a:extLst>
          </p:cNvPr>
          <p:cNvSpPr>
            <a:spLocks noGrp="1"/>
          </p:cNvSpPr>
          <p:nvPr>
            <p:ph type="dt" sz="half" idx="10"/>
          </p:nvPr>
        </p:nvSpPr>
        <p:spPr/>
        <p:txBody>
          <a:bodyPr/>
          <a:lstStyle/>
          <a:p>
            <a:r>
              <a:rPr lang="en-IN"/>
              <a:t>11-03-2024</a:t>
            </a:r>
            <a:endParaRPr lang="en-US" dirty="0"/>
          </a:p>
        </p:txBody>
      </p:sp>
      <p:sp>
        <p:nvSpPr>
          <p:cNvPr id="5" name="Footer Placeholder 4">
            <a:extLst>
              <a:ext uri="{FF2B5EF4-FFF2-40B4-BE49-F238E27FC236}">
                <a16:creationId xmlns:a16="http://schemas.microsoft.com/office/drawing/2014/main" id="{6E6FEBA8-5D20-CEF4-9FF0-31DDD2512A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257EC32-F40F-3EBD-F4E8-A7C931DBC716}"/>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1210193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FB511-796C-85E3-EDC8-809A656463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1C4F24-5434-DA94-7724-AAF8BF0C4C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17A7135-30B4-30DC-733D-92989D9F11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292A7A3-EA71-C662-71A8-7038FFEED738}"/>
              </a:ext>
            </a:extLst>
          </p:cNvPr>
          <p:cNvSpPr>
            <a:spLocks noGrp="1"/>
          </p:cNvSpPr>
          <p:nvPr>
            <p:ph type="dt" sz="half" idx="10"/>
          </p:nvPr>
        </p:nvSpPr>
        <p:spPr/>
        <p:txBody>
          <a:bodyPr/>
          <a:lstStyle/>
          <a:p>
            <a:r>
              <a:rPr lang="en-IN"/>
              <a:t>11-03-2024</a:t>
            </a:r>
            <a:endParaRPr lang="en-US" dirty="0"/>
          </a:p>
        </p:txBody>
      </p:sp>
      <p:sp>
        <p:nvSpPr>
          <p:cNvPr id="6" name="Footer Placeholder 5">
            <a:extLst>
              <a:ext uri="{FF2B5EF4-FFF2-40B4-BE49-F238E27FC236}">
                <a16:creationId xmlns:a16="http://schemas.microsoft.com/office/drawing/2014/main" id="{2A836EF7-452C-2FF9-5C81-8AEB9E85325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C370F96-9232-2176-D0F2-2960D679E9DE}"/>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1268194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35F4E-D984-D680-F09C-AC02A463780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7BC1B5-7AC9-4E60-60E8-A726E6189B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00F6D9-ED0C-F135-B76C-ED7ACC96B8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A56BD71-CED7-B0BF-456F-99D4BA5D5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7C2133-00F7-61B5-6471-B8DA518150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9E187B7-2458-5B46-02DB-F43D35CEA662}"/>
              </a:ext>
            </a:extLst>
          </p:cNvPr>
          <p:cNvSpPr>
            <a:spLocks noGrp="1"/>
          </p:cNvSpPr>
          <p:nvPr>
            <p:ph type="dt" sz="half" idx="10"/>
          </p:nvPr>
        </p:nvSpPr>
        <p:spPr/>
        <p:txBody>
          <a:bodyPr/>
          <a:lstStyle/>
          <a:p>
            <a:r>
              <a:rPr lang="en-IN"/>
              <a:t>11-03-2024</a:t>
            </a:r>
            <a:endParaRPr lang="en-US" dirty="0"/>
          </a:p>
        </p:txBody>
      </p:sp>
      <p:sp>
        <p:nvSpPr>
          <p:cNvPr id="8" name="Footer Placeholder 7">
            <a:extLst>
              <a:ext uri="{FF2B5EF4-FFF2-40B4-BE49-F238E27FC236}">
                <a16:creationId xmlns:a16="http://schemas.microsoft.com/office/drawing/2014/main" id="{628B1EAD-AE08-7C06-076D-928E9B5B5B4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EF83B57-CBB8-DAD5-0B06-0EEFC03AE3C1}"/>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647014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86BE7-0120-B6AC-6F97-86908369B5E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D675A87-CCB3-6E02-FEBB-3C06E4DEA655}"/>
              </a:ext>
            </a:extLst>
          </p:cNvPr>
          <p:cNvSpPr>
            <a:spLocks noGrp="1"/>
          </p:cNvSpPr>
          <p:nvPr>
            <p:ph type="dt" sz="half" idx="10"/>
          </p:nvPr>
        </p:nvSpPr>
        <p:spPr/>
        <p:txBody>
          <a:bodyPr/>
          <a:lstStyle/>
          <a:p>
            <a:r>
              <a:rPr lang="en-IN"/>
              <a:t>11-03-2024</a:t>
            </a:r>
            <a:endParaRPr lang="en-US" dirty="0"/>
          </a:p>
        </p:txBody>
      </p:sp>
      <p:sp>
        <p:nvSpPr>
          <p:cNvPr id="4" name="Footer Placeholder 3">
            <a:extLst>
              <a:ext uri="{FF2B5EF4-FFF2-40B4-BE49-F238E27FC236}">
                <a16:creationId xmlns:a16="http://schemas.microsoft.com/office/drawing/2014/main" id="{EC3A4962-89D6-D004-83D7-5C547EC6DC4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D85217B-1FF2-3034-52E4-917206C7E825}"/>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1749827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22F594-4792-FC2B-AE8B-497D1C437460}"/>
              </a:ext>
            </a:extLst>
          </p:cNvPr>
          <p:cNvSpPr>
            <a:spLocks noGrp="1"/>
          </p:cNvSpPr>
          <p:nvPr>
            <p:ph type="dt" sz="half" idx="10"/>
          </p:nvPr>
        </p:nvSpPr>
        <p:spPr/>
        <p:txBody>
          <a:bodyPr/>
          <a:lstStyle/>
          <a:p>
            <a:r>
              <a:rPr lang="en-IN"/>
              <a:t>11-03-2024</a:t>
            </a:r>
            <a:endParaRPr lang="en-US" dirty="0"/>
          </a:p>
        </p:txBody>
      </p:sp>
      <p:sp>
        <p:nvSpPr>
          <p:cNvPr id="3" name="Footer Placeholder 2">
            <a:extLst>
              <a:ext uri="{FF2B5EF4-FFF2-40B4-BE49-F238E27FC236}">
                <a16:creationId xmlns:a16="http://schemas.microsoft.com/office/drawing/2014/main" id="{E9D8E567-B98C-B271-7278-00E98869A5F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1E7C07B-0735-FAA0-22CF-409BDF998598}"/>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3326184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7977B-9390-BDB4-A7DE-648D0CBDA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00BFE0F-E666-0CE2-3F6B-9991B7C235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06B75FA-2651-190B-863C-E87110B2A4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793CC9-E61B-FFD7-7F96-A8EE59B9FC6F}"/>
              </a:ext>
            </a:extLst>
          </p:cNvPr>
          <p:cNvSpPr>
            <a:spLocks noGrp="1"/>
          </p:cNvSpPr>
          <p:nvPr>
            <p:ph type="dt" sz="half" idx="10"/>
          </p:nvPr>
        </p:nvSpPr>
        <p:spPr/>
        <p:txBody>
          <a:bodyPr/>
          <a:lstStyle/>
          <a:p>
            <a:r>
              <a:rPr lang="en-IN"/>
              <a:t>11-03-2024</a:t>
            </a:r>
            <a:endParaRPr lang="en-US" dirty="0"/>
          </a:p>
        </p:txBody>
      </p:sp>
      <p:sp>
        <p:nvSpPr>
          <p:cNvPr id="6" name="Footer Placeholder 5">
            <a:extLst>
              <a:ext uri="{FF2B5EF4-FFF2-40B4-BE49-F238E27FC236}">
                <a16:creationId xmlns:a16="http://schemas.microsoft.com/office/drawing/2014/main" id="{7EDED9F1-95C8-8BF9-040B-069E8404022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AA65A5D-3BB3-55CD-C952-862395B5E887}"/>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2426177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034E7-47FD-CCE0-D1BC-B7F516819F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876B51A-D62F-3586-AF58-FBFD759CDC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36EB0AD-7677-9AEB-8F1A-E5C43B6C3D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9BD039-C00F-AFCF-F7C1-BB4B363E1031}"/>
              </a:ext>
            </a:extLst>
          </p:cNvPr>
          <p:cNvSpPr>
            <a:spLocks noGrp="1"/>
          </p:cNvSpPr>
          <p:nvPr>
            <p:ph type="dt" sz="half" idx="10"/>
          </p:nvPr>
        </p:nvSpPr>
        <p:spPr/>
        <p:txBody>
          <a:bodyPr/>
          <a:lstStyle/>
          <a:p>
            <a:r>
              <a:rPr lang="en-IN"/>
              <a:t>11-03-2024</a:t>
            </a:r>
            <a:endParaRPr lang="en-US" dirty="0"/>
          </a:p>
        </p:txBody>
      </p:sp>
      <p:sp>
        <p:nvSpPr>
          <p:cNvPr id="6" name="Footer Placeholder 5">
            <a:extLst>
              <a:ext uri="{FF2B5EF4-FFF2-40B4-BE49-F238E27FC236}">
                <a16:creationId xmlns:a16="http://schemas.microsoft.com/office/drawing/2014/main" id="{17D13D93-5A70-380A-3D25-84DC262D22C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A9091D6-A291-BF70-EA5C-29C3DB98AD14}"/>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4231633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2A02CC-4696-8753-905D-D8A12D823D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92AA02F-8D43-CC52-1A35-A5C70B8514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776029-95AB-315F-C234-AA9A257EDB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IN"/>
              <a:t>11-03-2024</a:t>
            </a:r>
            <a:endParaRPr lang="en-US" dirty="0"/>
          </a:p>
        </p:txBody>
      </p:sp>
      <p:sp>
        <p:nvSpPr>
          <p:cNvPr id="5" name="Footer Placeholder 4">
            <a:extLst>
              <a:ext uri="{FF2B5EF4-FFF2-40B4-BE49-F238E27FC236}">
                <a16:creationId xmlns:a16="http://schemas.microsoft.com/office/drawing/2014/main" id="{5282B256-F581-7446-545D-CCB67FF136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D3EE7C2-60F7-E2F8-7DB3-A4B5195FA4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2BDE3A-8A5F-47C4-AA75-58FC1EB2D383}" type="slidenum">
              <a:rPr lang="en-US" smtClean="0"/>
              <a:t>‹#›</a:t>
            </a:fld>
            <a:endParaRPr lang="en-US" dirty="0"/>
          </a:p>
        </p:txBody>
      </p:sp>
    </p:spTree>
    <p:extLst>
      <p:ext uri="{BB962C8B-B14F-4D97-AF65-F5344CB8AC3E}">
        <p14:creationId xmlns:p14="http://schemas.microsoft.com/office/powerpoint/2010/main" val="1082139275"/>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52"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nature.com/articles/s41598-024-57970-7"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towardsdatascience.com/how-to-easily-draw-neural-network-architecture-diagrams-a6b6138ed875"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11356" y="723332"/>
            <a:ext cx="9144000" cy="914400"/>
          </a:xfrm>
          <a:prstGeom prst="rect">
            <a:avLst/>
          </a:prstGeom>
        </p:spPr>
        <p:txBody>
          <a:bodyPr vert="horz" lIns="91440" tIns="45720" rIns="91440" bIns="45720" rtlCol="0" anchor="ctr">
            <a:normAutofit fontScale="92500"/>
          </a:bodyPr>
          <a:lstStyle>
            <a:lvl1pPr algn="r" defTabSz="914400" rtl="0" eaLnBrk="1" latinLnBrk="0" hangingPunct="1">
              <a:lnSpc>
                <a:spcPct val="90000"/>
              </a:lnSpc>
              <a:spcBef>
                <a:spcPct val="0"/>
              </a:spcBef>
              <a:buNone/>
              <a:defRPr sz="3600" kern="1200">
                <a:solidFill>
                  <a:schemeClr val="tx1">
                    <a:lumMod val="85000"/>
                    <a:lumOff val="15000"/>
                  </a:schemeClr>
                </a:solidFill>
                <a:latin typeface="+mj-lt"/>
                <a:ea typeface="+mj-ea"/>
                <a:cs typeface="+mj-cs"/>
              </a:defRPr>
            </a:lvl1pPr>
          </a:lstStyle>
          <a:p>
            <a:r>
              <a:rPr lang="en-IN" sz="4800" dirty="0">
                <a:latin typeface="Arial" panose="020B0604020202020204" pitchFamily="34" charset="0"/>
                <a:cs typeface="Arial" panose="020B0604020202020204" pitchFamily="34" charset="0"/>
              </a:rPr>
              <a:t>Pandit Deendayal Energy University</a:t>
            </a:r>
            <a:endParaRPr lang="en-IN" sz="28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567" y="323051"/>
            <a:ext cx="1930866" cy="2037787"/>
          </a:xfrm>
          <a:prstGeom prst="rect">
            <a:avLst/>
          </a:prstGeom>
        </p:spPr>
      </p:pic>
      <p:sp>
        <p:nvSpPr>
          <p:cNvPr id="8" name="Title 1"/>
          <p:cNvSpPr txBox="1">
            <a:spLocks/>
          </p:cNvSpPr>
          <p:nvPr/>
        </p:nvSpPr>
        <p:spPr>
          <a:xfrm>
            <a:off x="243151" y="3005105"/>
            <a:ext cx="5836934" cy="219485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latin typeface="Arial" panose="020B0604020202020204" pitchFamily="34" charset="0"/>
                <a:cs typeface="Arial" panose="020B0604020202020204" pitchFamily="34" charset="0"/>
              </a:rPr>
              <a:t>Topic</a:t>
            </a:r>
            <a:endParaRPr lang="en-IN" sz="2400" dirty="0">
              <a:latin typeface="Arial" panose="020B0604020202020204" pitchFamily="34" charset="0"/>
              <a:cs typeface="Arial" panose="020B0604020202020204" pitchFamily="34" charset="0"/>
            </a:endParaRPr>
          </a:p>
          <a:p>
            <a:br>
              <a:rPr lang="en-IN" sz="2500" dirty="0">
                <a:latin typeface="Arial" panose="020B0604020202020204" pitchFamily="34" charset="0"/>
                <a:cs typeface="Arial" panose="020B0604020202020204" pitchFamily="34" charset="0"/>
              </a:rPr>
            </a:br>
            <a:r>
              <a:rPr lang="en-IN" sz="2500" dirty="0">
                <a:latin typeface="Arial" panose="020B0604020202020204" pitchFamily="34" charset="0"/>
                <a:cs typeface="Arial" panose="020B0604020202020204" pitchFamily="34" charset="0"/>
              </a:rPr>
              <a:t>White </a:t>
            </a:r>
            <a:r>
              <a:rPr lang="en-US" sz="2500" dirty="0">
                <a:latin typeface="Arial" panose="020B0604020202020204" pitchFamily="34" charset="0"/>
                <a:cs typeface="Arial" panose="020B0604020202020204" pitchFamily="34" charset="0"/>
              </a:rPr>
              <a:t>Blood Cell Image Classifier using Deep learning Techniques</a:t>
            </a:r>
            <a:endParaRPr lang="en-IN" sz="2500" dirty="0">
              <a:latin typeface="Arial" panose="020B0604020202020204" pitchFamily="34" charset="0"/>
              <a:cs typeface="Arial" panose="020B0604020202020204" pitchFamily="34" charset="0"/>
            </a:endParaRPr>
          </a:p>
        </p:txBody>
      </p:sp>
      <p:sp>
        <p:nvSpPr>
          <p:cNvPr id="10" name="Subtitle 2"/>
          <p:cNvSpPr>
            <a:spLocks noGrp="1"/>
          </p:cNvSpPr>
          <p:nvPr>
            <p:ph type="subTitle" idx="1"/>
          </p:nvPr>
        </p:nvSpPr>
        <p:spPr>
          <a:xfrm>
            <a:off x="7283356" y="2771474"/>
            <a:ext cx="3889829" cy="2976183"/>
          </a:xfrm>
        </p:spPr>
        <p:txBody>
          <a:bodyPr>
            <a:normAutofit lnSpcReduction="10000"/>
          </a:bodyPr>
          <a:lstStyle/>
          <a:p>
            <a:pPr algn="ctr"/>
            <a:endParaRPr lang="en-US" dirty="0">
              <a:latin typeface="Arial" panose="020B0604020202020204" pitchFamily="34" charset="0"/>
              <a:cs typeface="Arial" panose="020B0604020202020204" pitchFamily="34" charset="0"/>
            </a:endParaRPr>
          </a:p>
          <a:p>
            <a:pPr algn="ctr"/>
            <a:r>
              <a:rPr lang="en-US" dirty="0">
                <a:latin typeface="Arial" panose="020B0604020202020204" pitchFamily="34" charset="0"/>
                <a:cs typeface="Arial" panose="020B0604020202020204" pitchFamily="34" charset="0"/>
              </a:rPr>
              <a:t>Prepared</a:t>
            </a:r>
            <a:r>
              <a:rPr lang="en-US" sz="22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by</a:t>
            </a:r>
            <a:r>
              <a:rPr lang="en-US" sz="2200" dirty="0">
                <a:latin typeface="Arial" panose="020B0604020202020204" pitchFamily="34" charset="0"/>
                <a:cs typeface="Arial" panose="020B0604020202020204" pitchFamily="34" charset="0"/>
              </a:rPr>
              <a:t> : </a:t>
            </a:r>
          </a:p>
          <a:p>
            <a:pPr algn="ctr"/>
            <a:r>
              <a:rPr lang="en-US" sz="2000" dirty="0">
                <a:latin typeface="Arial" panose="020B0604020202020204" pitchFamily="34" charset="0"/>
                <a:cs typeface="Arial" panose="020B0604020202020204" pitchFamily="34" charset="0"/>
              </a:rPr>
              <a:t>Dev Jethva</a:t>
            </a:r>
          </a:p>
          <a:p>
            <a:pPr algn="ctr"/>
            <a:r>
              <a:rPr lang="en-US" sz="2200" dirty="0">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23MDS003</a:t>
            </a:r>
            <a:r>
              <a:rPr lang="en-US" sz="2200"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algn="ctr"/>
            <a:endParaRPr lang="en-US" dirty="0">
              <a:latin typeface="Arial" panose="020B0604020202020204" pitchFamily="34" charset="0"/>
              <a:cs typeface="Arial" panose="020B0604020202020204" pitchFamily="34" charset="0"/>
            </a:endParaRPr>
          </a:p>
          <a:p>
            <a:pPr algn="ctr"/>
            <a:r>
              <a:rPr lang="en-IN" dirty="0">
                <a:latin typeface="Arial" panose="020B0604020202020204" pitchFamily="34" charset="0"/>
                <a:cs typeface="Arial" panose="020B0604020202020204" pitchFamily="34" charset="0"/>
              </a:rPr>
              <a:t>Under the guidance of</a:t>
            </a:r>
          </a:p>
          <a:p>
            <a:pPr algn="ctr"/>
            <a:r>
              <a:rPr lang="en-IN" sz="2000" dirty="0">
                <a:latin typeface="Arial" panose="020B0604020202020204" pitchFamily="34" charset="0"/>
                <a:cs typeface="Arial" panose="020B0604020202020204" pitchFamily="34" charset="0"/>
              </a:rPr>
              <a:t>Dr. Yogesh Kumar</a:t>
            </a:r>
          </a:p>
          <a:p>
            <a:pPr algn="ctr"/>
            <a:endParaRPr lang="en-IN" dirty="0">
              <a:latin typeface="Arial" panose="020B0604020202020204" pitchFamily="34" charset="0"/>
              <a:cs typeface="Arial" panose="020B0604020202020204" pitchFamily="34" charset="0"/>
            </a:endParaRPr>
          </a:p>
        </p:txBody>
      </p:sp>
      <p:sp>
        <p:nvSpPr>
          <p:cNvPr id="11" name="Rectangle 10"/>
          <p:cNvSpPr/>
          <p:nvPr/>
        </p:nvSpPr>
        <p:spPr>
          <a:xfrm>
            <a:off x="6080085" y="4153136"/>
            <a:ext cx="65764" cy="1594521"/>
          </a:xfrm>
          <a:prstGeom prst="rect">
            <a:avLst/>
          </a:prstGeom>
          <a:solidFill>
            <a:srgbClr val="2D3C5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latin typeface="Arial" panose="020B0604020202020204" pitchFamily="34" charset="0"/>
              <a:cs typeface="Arial" panose="020B0604020202020204" pitchFamily="34" charset="0"/>
            </a:endParaRPr>
          </a:p>
        </p:txBody>
      </p:sp>
      <p:sp>
        <p:nvSpPr>
          <p:cNvPr id="2" name="Rectangle 1"/>
          <p:cNvSpPr/>
          <p:nvPr/>
        </p:nvSpPr>
        <p:spPr>
          <a:xfrm>
            <a:off x="3657933" y="2033787"/>
            <a:ext cx="4963218" cy="341632"/>
          </a:xfrm>
          <a:prstGeom prst="rect">
            <a:avLst/>
          </a:prstGeom>
        </p:spPr>
        <p:txBody>
          <a:bodyPr wrap="none">
            <a:spAutoFit/>
          </a:bodyPr>
          <a:lstStyle/>
          <a:p>
            <a:pPr algn="ctr">
              <a:lnSpc>
                <a:spcPct val="90000"/>
              </a:lnSpc>
              <a:spcAft>
                <a:spcPts val="600"/>
              </a:spcAft>
            </a:pPr>
            <a:r>
              <a:rPr lang="en-IN" b="0" i="0" dirty="0">
                <a:solidFill>
                  <a:srgbClr val="1F1F1F"/>
                </a:solidFill>
                <a:effectLst/>
                <a:latin typeface="Arial" panose="020B0604020202020204" pitchFamily="34" charset="0"/>
                <a:cs typeface="Arial" panose="020B0604020202020204" pitchFamily="34" charset="0"/>
              </a:rPr>
              <a:t>3</a:t>
            </a:r>
            <a:r>
              <a:rPr lang="en-IN" b="0" i="0" baseline="30000" dirty="0">
                <a:solidFill>
                  <a:srgbClr val="1F1F1F"/>
                </a:solidFill>
                <a:effectLst/>
                <a:latin typeface="Arial" panose="020B0604020202020204" pitchFamily="34" charset="0"/>
                <a:cs typeface="Arial" panose="020B0604020202020204" pitchFamily="34" charset="0"/>
              </a:rPr>
              <a:t>rd</a:t>
            </a:r>
            <a:r>
              <a:rPr lang="en-IN" b="0" i="0" dirty="0">
                <a:solidFill>
                  <a:srgbClr val="1F1F1F"/>
                </a:solidFill>
                <a:effectLst/>
                <a:latin typeface="Arial" panose="020B0604020202020204" pitchFamily="34" charset="0"/>
                <a:cs typeface="Arial" panose="020B0604020202020204" pitchFamily="34" charset="0"/>
              </a:rPr>
              <a:t> Sem Summer Internship Project </a:t>
            </a:r>
            <a:r>
              <a:rPr lang="en-IN" dirty="0">
                <a:solidFill>
                  <a:srgbClr val="1F1F1F"/>
                </a:solidFill>
                <a:latin typeface="Arial" panose="020B0604020202020204" pitchFamily="34" charset="0"/>
                <a:cs typeface="Arial" panose="020B0604020202020204" pitchFamily="34" charset="0"/>
              </a:rPr>
              <a:t>E</a:t>
            </a:r>
            <a:r>
              <a:rPr lang="en-IN" b="0" i="0" dirty="0">
                <a:solidFill>
                  <a:srgbClr val="1F1F1F"/>
                </a:solidFill>
                <a:effectLst/>
                <a:latin typeface="Arial" panose="020B0604020202020204" pitchFamily="34" charset="0"/>
                <a:cs typeface="Arial" panose="020B0604020202020204" pitchFamily="34" charset="0"/>
              </a:rPr>
              <a:t>valuation</a:t>
            </a:r>
            <a:r>
              <a:rPr lang="en-US" dirty="0">
                <a:latin typeface="Arial" panose="020B0604020202020204" pitchFamily="34" charset="0"/>
                <a:cs typeface="Arial" panose="020B0604020202020204" pitchFamily="34" charset="0"/>
              </a:rPr>
              <a:t> </a:t>
            </a:r>
          </a:p>
        </p:txBody>
      </p:sp>
      <p:sp>
        <p:nvSpPr>
          <p:cNvPr id="3" name="Slide Number Placeholder 2">
            <a:extLst>
              <a:ext uri="{FF2B5EF4-FFF2-40B4-BE49-F238E27FC236}">
                <a16:creationId xmlns:a16="http://schemas.microsoft.com/office/drawing/2014/main" id="{87A4C7EE-8179-5394-5129-0B9035CDC5EA}"/>
              </a:ext>
            </a:extLst>
          </p:cNvPr>
          <p:cNvSpPr>
            <a:spLocks noGrp="1"/>
          </p:cNvSpPr>
          <p:nvPr>
            <p:ph type="sldNum" sz="quarter" idx="12"/>
          </p:nvPr>
        </p:nvSpPr>
        <p:spPr>
          <a:xfrm>
            <a:off x="8610600" y="6488328"/>
            <a:ext cx="2743200" cy="365125"/>
          </a:xfrm>
        </p:spPr>
        <p:txBody>
          <a:bodyPr/>
          <a:lstStyle/>
          <a:p>
            <a:fld id="{6A59E652-0E2C-4FE0-9038-2A3F05EF4FDC}" type="slidenum">
              <a:rPr lang="en-IN" sz="1400" smtClean="0">
                <a:solidFill>
                  <a:schemeClr val="bg1"/>
                </a:solidFill>
                <a:latin typeface="Arial" panose="020B0604020202020204" pitchFamily="34" charset="0"/>
                <a:cs typeface="Arial" panose="020B0604020202020204" pitchFamily="34" charset="0"/>
              </a:rPr>
              <a:t>1</a:t>
            </a:fld>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6166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4881"/>
            <a:ext cx="10455111" cy="965477"/>
          </a:xfrm>
        </p:spPr>
        <p:txBody>
          <a:bodyPr>
            <a:normAutofit/>
          </a:bodyPr>
          <a:lstStyle/>
          <a:p>
            <a:pPr algn="ctr"/>
            <a:r>
              <a:rPr lang="en-US" sz="3600" dirty="0">
                <a:latin typeface="Arial" panose="020B0604020202020204" pitchFamily="34" charset="0"/>
                <a:cs typeface="Arial" panose="020B0604020202020204" pitchFamily="34" charset="0"/>
              </a:rPr>
              <a:t>Results </a:t>
            </a:r>
          </a:p>
        </p:txBody>
      </p:sp>
      <p:sp>
        <p:nvSpPr>
          <p:cNvPr id="9" name="TextBox 8">
            <a:extLst>
              <a:ext uri="{FF2B5EF4-FFF2-40B4-BE49-F238E27FC236}">
                <a16:creationId xmlns:a16="http://schemas.microsoft.com/office/drawing/2014/main" id="{B18DEF58-9975-4C20-F495-BBE26350E0FF}"/>
              </a:ext>
            </a:extLst>
          </p:cNvPr>
          <p:cNvSpPr txBox="1"/>
          <p:nvPr/>
        </p:nvSpPr>
        <p:spPr>
          <a:xfrm>
            <a:off x="260973" y="1390004"/>
            <a:ext cx="5313357" cy="496996"/>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US" sz="2000" i="0" dirty="0">
                <a:solidFill>
                  <a:srgbClr val="222222"/>
                </a:solidFill>
                <a:effectLst/>
                <a:highlight>
                  <a:srgbClr val="FFFFFF"/>
                </a:highlight>
                <a:latin typeface="Arial" panose="020B0604020202020204" pitchFamily="34" charset="0"/>
                <a:cs typeface="Arial" panose="020B0604020202020204" pitchFamily="34" charset="0"/>
              </a:rPr>
              <a:t>Training and testing dataset for each class.</a:t>
            </a:r>
            <a:endParaRPr lang="en-IN" sz="2000"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672D51D7-0AF1-4FED-97DA-2D0625A2EC95}"/>
              </a:ext>
            </a:extLst>
          </p:cNvPr>
          <p:cNvSpPr>
            <a:spLocks noGrp="1"/>
          </p:cNvSpPr>
          <p:nvPr>
            <p:ph type="sldNum" sz="quarter" idx="12"/>
          </p:nvPr>
        </p:nvSpPr>
        <p:spPr>
          <a:xfrm>
            <a:off x="8610600" y="6497753"/>
            <a:ext cx="2743200" cy="365125"/>
          </a:xfrm>
        </p:spPr>
        <p:txBody>
          <a:bodyPr/>
          <a:lstStyle/>
          <a:p>
            <a:fld id="{6A59E652-0E2C-4FE0-9038-2A3F05EF4FDC}" type="slidenum">
              <a:rPr lang="en-IN" sz="1400" smtClean="0">
                <a:solidFill>
                  <a:schemeClr val="bg1"/>
                </a:solidFill>
              </a:rPr>
              <a:t>10</a:t>
            </a:fld>
            <a:endParaRPr lang="en-IN" dirty="0">
              <a:solidFill>
                <a:schemeClr val="bg1"/>
              </a:solidFill>
            </a:endParaRPr>
          </a:p>
        </p:txBody>
      </p:sp>
      <p:pic>
        <p:nvPicPr>
          <p:cNvPr id="8" name="Content Placeholder 7">
            <a:extLst>
              <a:ext uri="{FF2B5EF4-FFF2-40B4-BE49-F238E27FC236}">
                <a16:creationId xmlns:a16="http://schemas.microsoft.com/office/drawing/2014/main" id="{56B0F280-BD93-656D-B5D6-DECAE8EA4B0B}"/>
              </a:ext>
            </a:extLst>
          </p:cNvPr>
          <p:cNvPicPr>
            <a:picLocks noGrp="1" noChangeAspect="1"/>
          </p:cNvPicPr>
          <p:nvPr>
            <p:ph idx="1"/>
          </p:nvPr>
        </p:nvPicPr>
        <p:blipFill>
          <a:blip r:embed="rId3"/>
          <a:stretch>
            <a:fillRect/>
          </a:stretch>
        </p:blipFill>
        <p:spPr>
          <a:xfrm>
            <a:off x="384105" y="2083526"/>
            <a:ext cx="5067092" cy="4056703"/>
          </a:xfrm>
        </p:spPr>
      </p:pic>
      <p:cxnSp>
        <p:nvCxnSpPr>
          <p:cNvPr id="16" name="Straight Connector 15">
            <a:extLst>
              <a:ext uri="{FF2B5EF4-FFF2-40B4-BE49-F238E27FC236}">
                <a16:creationId xmlns:a16="http://schemas.microsoft.com/office/drawing/2014/main" id="{21A05624-389B-7351-65CB-C17FE79183F0}"/>
              </a:ext>
            </a:extLst>
          </p:cNvPr>
          <p:cNvCxnSpPr>
            <a:cxnSpLocks/>
          </p:cNvCxnSpPr>
          <p:nvPr/>
        </p:nvCxnSpPr>
        <p:spPr>
          <a:xfrm flipH="1">
            <a:off x="5918206" y="1700310"/>
            <a:ext cx="1" cy="429768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C6856042-3CB6-0037-CD38-C0688302E5AB}"/>
              </a:ext>
            </a:extLst>
          </p:cNvPr>
          <p:cNvSpPr txBox="1"/>
          <p:nvPr/>
        </p:nvSpPr>
        <p:spPr>
          <a:xfrm>
            <a:off x="6073219" y="1429878"/>
            <a:ext cx="5635077" cy="496996"/>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US" sz="2000" i="0" dirty="0">
                <a:solidFill>
                  <a:srgbClr val="222222"/>
                </a:solidFill>
                <a:effectLst/>
                <a:highlight>
                  <a:srgbClr val="FFFFFF"/>
                </a:highlight>
                <a:latin typeface="Arial" panose="020B0604020202020204" pitchFamily="34" charset="0"/>
                <a:cs typeface="Arial" panose="020B0604020202020204" pitchFamily="34" charset="0"/>
              </a:rPr>
              <a:t>Each label percentage of Train and test data</a:t>
            </a:r>
            <a:endParaRPr lang="en-IN" sz="2000" dirty="0">
              <a:latin typeface="Arial" panose="020B0604020202020204" pitchFamily="34" charset="0"/>
              <a:cs typeface="Arial" panose="020B0604020202020204" pitchFamily="34" charset="0"/>
            </a:endParaRPr>
          </a:p>
        </p:txBody>
      </p:sp>
      <p:pic>
        <p:nvPicPr>
          <p:cNvPr id="20" name="Picture 19">
            <a:extLst>
              <a:ext uri="{FF2B5EF4-FFF2-40B4-BE49-F238E27FC236}">
                <a16:creationId xmlns:a16="http://schemas.microsoft.com/office/drawing/2014/main" id="{1DF64C38-D538-EF62-5671-014D39BF8ECC}"/>
              </a:ext>
            </a:extLst>
          </p:cNvPr>
          <p:cNvPicPr>
            <a:picLocks noChangeAspect="1"/>
          </p:cNvPicPr>
          <p:nvPr/>
        </p:nvPicPr>
        <p:blipFill>
          <a:blip r:embed="rId4"/>
          <a:stretch>
            <a:fillRect/>
          </a:stretch>
        </p:blipFill>
        <p:spPr>
          <a:xfrm>
            <a:off x="6560774" y="2017708"/>
            <a:ext cx="4659966" cy="4188338"/>
          </a:xfrm>
          <a:prstGeom prst="rect">
            <a:avLst/>
          </a:prstGeom>
        </p:spPr>
      </p:pic>
    </p:spTree>
    <p:extLst>
      <p:ext uri="{BB962C8B-B14F-4D97-AF65-F5344CB8AC3E}">
        <p14:creationId xmlns:p14="http://schemas.microsoft.com/office/powerpoint/2010/main" val="992554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8B426-1B80-8761-5F91-62B04770182D}"/>
              </a:ext>
            </a:extLst>
          </p:cNvPr>
          <p:cNvSpPr>
            <a:spLocks noGrp="1"/>
          </p:cNvSpPr>
          <p:nvPr>
            <p:ph type="title"/>
          </p:nvPr>
        </p:nvSpPr>
        <p:spPr>
          <a:xfrm>
            <a:off x="838200" y="96772"/>
            <a:ext cx="10515600" cy="1325563"/>
          </a:xfrm>
        </p:spPr>
        <p:txBody>
          <a:bodyPr>
            <a:normAutofit/>
          </a:bodyPr>
          <a:lstStyle/>
          <a:p>
            <a:pPr algn="ctr"/>
            <a:r>
              <a:rPr lang="en-US" sz="3600" dirty="0">
                <a:latin typeface="Arial" panose="020B0604020202020204" pitchFamily="34" charset="0"/>
                <a:cs typeface="Arial" panose="020B0604020202020204" pitchFamily="34" charset="0"/>
              </a:rPr>
              <a:t>Result</a:t>
            </a:r>
            <a:endParaRPr lang="en-IN" sz="36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FE97C45-B63C-3709-E37A-563740D8873C}"/>
              </a:ext>
            </a:extLst>
          </p:cNvPr>
          <p:cNvSpPr>
            <a:spLocks noGrp="1"/>
          </p:cNvSpPr>
          <p:nvPr>
            <p:ph idx="1"/>
          </p:nvPr>
        </p:nvSpPr>
        <p:spPr>
          <a:xfrm>
            <a:off x="838200" y="1457370"/>
            <a:ext cx="3271887" cy="512222"/>
          </a:xfrm>
        </p:spPr>
        <p:txBody>
          <a:bodyPr>
            <a:normAutofit/>
          </a:bodyPr>
          <a:lstStyle/>
          <a:p>
            <a:pPr algn="just">
              <a:lnSpc>
                <a:spcPct val="150000"/>
              </a:lnSpc>
              <a:buFont typeface="Wingdings" panose="05000000000000000000" pitchFamily="2" charset="2"/>
              <a:buChar char="Ø"/>
            </a:pPr>
            <a:r>
              <a:rPr lang="en-US" sz="2000" dirty="0">
                <a:latin typeface="Arial" panose="020B0604020202020204" pitchFamily="34" charset="0"/>
                <a:cs typeface="Arial" panose="020B0604020202020204" pitchFamily="34" charset="0"/>
              </a:rPr>
              <a:t> Data Augmentation:</a:t>
            </a:r>
            <a:endParaRPr lang="en-IN" sz="20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19048D96-AB9B-3A92-25AB-1D468326D782}"/>
              </a:ext>
            </a:extLst>
          </p:cNvPr>
          <p:cNvSpPr>
            <a:spLocks noGrp="1"/>
          </p:cNvSpPr>
          <p:nvPr>
            <p:ph type="sldNum" sz="quarter" idx="12"/>
          </p:nvPr>
        </p:nvSpPr>
        <p:spPr>
          <a:xfrm>
            <a:off x="8610600" y="6469474"/>
            <a:ext cx="2743200" cy="365125"/>
          </a:xfrm>
        </p:spPr>
        <p:txBody>
          <a:bodyPr/>
          <a:lstStyle/>
          <a:p>
            <a:fld id="{6A59E652-0E2C-4FE0-9038-2A3F05EF4FDC}" type="slidenum">
              <a:rPr lang="en-IN" smtClean="0">
                <a:solidFill>
                  <a:schemeClr val="bg1"/>
                </a:solidFill>
              </a:rPr>
              <a:t>11</a:t>
            </a:fld>
            <a:endParaRPr lang="en-IN" dirty="0">
              <a:solidFill>
                <a:schemeClr val="bg1"/>
              </a:solidFill>
            </a:endParaRPr>
          </a:p>
        </p:txBody>
      </p:sp>
      <p:pic>
        <p:nvPicPr>
          <p:cNvPr id="5" name="Picture 4">
            <a:extLst>
              <a:ext uri="{FF2B5EF4-FFF2-40B4-BE49-F238E27FC236}">
                <a16:creationId xmlns:a16="http://schemas.microsoft.com/office/drawing/2014/main" id="{837954EB-C8DC-C75B-A916-A7180C24F7B2}"/>
              </a:ext>
            </a:extLst>
          </p:cNvPr>
          <p:cNvPicPr>
            <a:picLocks noChangeAspect="1"/>
          </p:cNvPicPr>
          <p:nvPr/>
        </p:nvPicPr>
        <p:blipFill>
          <a:blip r:embed="rId2"/>
          <a:stretch>
            <a:fillRect/>
          </a:stretch>
        </p:blipFill>
        <p:spPr>
          <a:xfrm>
            <a:off x="498869" y="2176670"/>
            <a:ext cx="11194262" cy="3900604"/>
          </a:xfrm>
          <a:prstGeom prst="rect">
            <a:avLst/>
          </a:prstGeom>
        </p:spPr>
      </p:pic>
    </p:spTree>
    <p:extLst>
      <p:ext uri="{BB962C8B-B14F-4D97-AF65-F5344CB8AC3E}">
        <p14:creationId xmlns:p14="http://schemas.microsoft.com/office/powerpoint/2010/main" val="3761570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AB8C2-F658-EDF1-08B1-549E37D8CC49}"/>
              </a:ext>
            </a:extLst>
          </p:cNvPr>
          <p:cNvSpPr>
            <a:spLocks noGrp="1"/>
          </p:cNvSpPr>
          <p:nvPr>
            <p:ph type="title"/>
          </p:nvPr>
        </p:nvSpPr>
        <p:spPr>
          <a:xfrm>
            <a:off x="838200" y="365126"/>
            <a:ext cx="10515600" cy="1025348"/>
          </a:xfrm>
        </p:spPr>
        <p:txBody>
          <a:bodyPr>
            <a:normAutofit/>
          </a:bodyPr>
          <a:lstStyle/>
          <a:p>
            <a:pPr algn="ctr"/>
            <a:r>
              <a:rPr lang="en-US" sz="3600" dirty="0">
                <a:latin typeface="Arial" panose="020B0604020202020204" pitchFamily="34" charset="0"/>
                <a:cs typeface="Arial" panose="020B0604020202020204" pitchFamily="34" charset="0"/>
              </a:rPr>
              <a:t>Code</a:t>
            </a:r>
            <a:endParaRPr lang="en-IN" sz="3600" dirty="0">
              <a:latin typeface="Arial" panose="020B0604020202020204" pitchFamily="34" charset="0"/>
              <a:cs typeface="Arial" panose="020B0604020202020204" pitchFamily="34" charset="0"/>
            </a:endParaRPr>
          </a:p>
        </p:txBody>
      </p:sp>
      <p:pic>
        <p:nvPicPr>
          <p:cNvPr id="6" name="Content Placeholder 5">
            <a:extLst>
              <a:ext uri="{FF2B5EF4-FFF2-40B4-BE49-F238E27FC236}">
                <a16:creationId xmlns:a16="http://schemas.microsoft.com/office/drawing/2014/main" id="{C862A9C5-3F24-2241-1D80-EE9E4AE612BC}"/>
              </a:ext>
            </a:extLst>
          </p:cNvPr>
          <p:cNvPicPr>
            <a:picLocks noGrp="1" noChangeAspect="1"/>
          </p:cNvPicPr>
          <p:nvPr>
            <p:ph idx="1"/>
          </p:nvPr>
        </p:nvPicPr>
        <p:blipFill>
          <a:blip r:embed="rId2"/>
          <a:stretch>
            <a:fillRect/>
          </a:stretch>
        </p:blipFill>
        <p:spPr>
          <a:xfrm>
            <a:off x="0" y="1390474"/>
            <a:ext cx="6096001" cy="4058220"/>
          </a:xfrm>
        </p:spPr>
      </p:pic>
      <p:sp>
        <p:nvSpPr>
          <p:cNvPr id="4" name="Slide Number Placeholder 3">
            <a:extLst>
              <a:ext uri="{FF2B5EF4-FFF2-40B4-BE49-F238E27FC236}">
                <a16:creationId xmlns:a16="http://schemas.microsoft.com/office/drawing/2014/main" id="{4ED1764F-6895-EF76-4A33-302BD719B741}"/>
              </a:ext>
            </a:extLst>
          </p:cNvPr>
          <p:cNvSpPr>
            <a:spLocks noGrp="1"/>
          </p:cNvSpPr>
          <p:nvPr>
            <p:ph type="sldNum" sz="quarter" idx="12"/>
          </p:nvPr>
        </p:nvSpPr>
        <p:spPr>
          <a:xfrm>
            <a:off x="8610600" y="6497753"/>
            <a:ext cx="2743200" cy="365125"/>
          </a:xfrm>
        </p:spPr>
        <p:txBody>
          <a:bodyPr/>
          <a:lstStyle/>
          <a:p>
            <a:fld id="{6A59E652-0E2C-4FE0-9038-2A3F05EF4FDC}" type="slidenum">
              <a:rPr lang="en-IN" smtClean="0">
                <a:solidFill>
                  <a:schemeClr val="bg1"/>
                </a:solidFill>
              </a:rPr>
              <a:t>12</a:t>
            </a:fld>
            <a:endParaRPr lang="en-IN" dirty="0">
              <a:solidFill>
                <a:schemeClr val="bg1"/>
              </a:solidFill>
            </a:endParaRPr>
          </a:p>
        </p:txBody>
      </p:sp>
      <p:cxnSp>
        <p:nvCxnSpPr>
          <p:cNvPr id="8" name="Straight Arrow Connector 7">
            <a:extLst>
              <a:ext uri="{FF2B5EF4-FFF2-40B4-BE49-F238E27FC236}">
                <a16:creationId xmlns:a16="http://schemas.microsoft.com/office/drawing/2014/main" id="{E52FDF41-F21F-E177-CEEB-CA53090F83BF}"/>
              </a:ext>
            </a:extLst>
          </p:cNvPr>
          <p:cNvCxnSpPr>
            <a:cxnSpLocks/>
            <a:stCxn id="6" idx="3"/>
          </p:cNvCxnSpPr>
          <p:nvPr/>
        </p:nvCxnSpPr>
        <p:spPr>
          <a:xfrm>
            <a:off x="6096001" y="3419584"/>
            <a:ext cx="455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87FFC36A-3085-428A-ED02-437869BFA867}"/>
              </a:ext>
            </a:extLst>
          </p:cNvPr>
          <p:cNvPicPr>
            <a:picLocks noChangeAspect="1"/>
          </p:cNvPicPr>
          <p:nvPr/>
        </p:nvPicPr>
        <p:blipFill>
          <a:blip r:embed="rId3"/>
          <a:stretch>
            <a:fillRect/>
          </a:stretch>
        </p:blipFill>
        <p:spPr>
          <a:xfrm>
            <a:off x="6551629" y="1527225"/>
            <a:ext cx="5532599" cy="3921466"/>
          </a:xfrm>
          <a:prstGeom prst="rect">
            <a:avLst/>
          </a:prstGeom>
        </p:spPr>
      </p:pic>
    </p:spTree>
    <p:extLst>
      <p:ext uri="{BB962C8B-B14F-4D97-AF65-F5344CB8AC3E}">
        <p14:creationId xmlns:p14="http://schemas.microsoft.com/office/powerpoint/2010/main" val="1880278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5063"/>
            <a:ext cx="10455111" cy="965477"/>
          </a:xfrm>
        </p:spPr>
        <p:txBody>
          <a:bodyPr>
            <a:normAutofit/>
          </a:bodyPr>
          <a:lstStyle/>
          <a:p>
            <a:pPr algn="ctr"/>
            <a:r>
              <a:rPr lang="en-US" sz="3600" dirty="0">
                <a:latin typeface="Arial" panose="020B0604020202020204" pitchFamily="34" charset="0"/>
                <a:cs typeface="Arial" panose="020B0604020202020204" pitchFamily="34" charset="0"/>
              </a:rPr>
              <a:t>Results </a:t>
            </a:r>
          </a:p>
        </p:txBody>
      </p:sp>
      <p:sp>
        <p:nvSpPr>
          <p:cNvPr id="9" name="TextBox 8">
            <a:extLst>
              <a:ext uri="{FF2B5EF4-FFF2-40B4-BE49-F238E27FC236}">
                <a16:creationId xmlns:a16="http://schemas.microsoft.com/office/drawing/2014/main" id="{B18DEF58-9975-4C20-F495-BBE26350E0FF}"/>
              </a:ext>
            </a:extLst>
          </p:cNvPr>
          <p:cNvSpPr txBox="1"/>
          <p:nvPr/>
        </p:nvSpPr>
        <p:spPr>
          <a:xfrm>
            <a:off x="838198" y="1171346"/>
            <a:ext cx="10455111" cy="496996"/>
          </a:xfrm>
          <a:prstGeom prst="rect">
            <a:avLst/>
          </a:prstGeom>
          <a:noFill/>
        </p:spPr>
        <p:txBody>
          <a:bodyPr wrap="square">
            <a:spAutoFit/>
          </a:bodyPr>
          <a:lstStyle/>
          <a:p>
            <a:pPr marL="342900" indent="-342900" algn="just">
              <a:lnSpc>
                <a:spcPct val="150000"/>
              </a:lnSpc>
              <a:buFont typeface="Wingdings" panose="05000000000000000000" pitchFamily="2" charset="2"/>
              <a:buChar char="Ø"/>
            </a:pPr>
            <a:r>
              <a:rPr lang="en-US" sz="2000" i="0" dirty="0">
                <a:solidFill>
                  <a:srgbClr val="222222"/>
                </a:solidFill>
                <a:effectLst/>
                <a:highlight>
                  <a:srgbClr val="FFFFFF"/>
                </a:highlight>
                <a:latin typeface="Arial" panose="020B0604020202020204" pitchFamily="34" charset="0"/>
                <a:cs typeface="Arial" panose="020B0604020202020204" pitchFamily="34" charset="0"/>
              </a:rPr>
              <a:t>Training History of the model with accuracy and loss of </a:t>
            </a:r>
            <a:r>
              <a:rPr lang="en-US" sz="2000" i="0" dirty="0" err="1">
                <a:solidFill>
                  <a:srgbClr val="222222"/>
                </a:solidFill>
                <a:effectLst/>
                <a:highlight>
                  <a:srgbClr val="FFFFFF"/>
                </a:highlight>
                <a:latin typeface="Arial" panose="020B0604020202020204" pitchFamily="34" charset="0"/>
                <a:cs typeface="Arial" panose="020B0604020202020204" pitchFamily="34" charset="0"/>
              </a:rPr>
              <a:t>no.of</a:t>
            </a:r>
            <a:r>
              <a:rPr lang="en-US" sz="2000" i="0" dirty="0">
                <a:solidFill>
                  <a:srgbClr val="222222"/>
                </a:solidFill>
                <a:effectLst/>
                <a:highlight>
                  <a:srgbClr val="FFFFFF"/>
                </a:highlight>
                <a:latin typeface="Arial" panose="020B0604020202020204" pitchFamily="34" charset="0"/>
                <a:cs typeface="Arial" panose="020B0604020202020204" pitchFamily="34" charset="0"/>
              </a:rPr>
              <a:t> epoch</a:t>
            </a:r>
            <a:endParaRPr lang="en-IN" sz="2000"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672D51D7-0AF1-4FED-97DA-2D0625A2EC95}"/>
              </a:ext>
            </a:extLst>
          </p:cNvPr>
          <p:cNvSpPr>
            <a:spLocks noGrp="1"/>
          </p:cNvSpPr>
          <p:nvPr>
            <p:ph type="sldNum" sz="quarter" idx="12"/>
          </p:nvPr>
        </p:nvSpPr>
        <p:spPr>
          <a:xfrm>
            <a:off x="8610600" y="6497753"/>
            <a:ext cx="2743200" cy="365125"/>
          </a:xfrm>
        </p:spPr>
        <p:txBody>
          <a:bodyPr/>
          <a:lstStyle/>
          <a:p>
            <a:fld id="{6A59E652-0E2C-4FE0-9038-2A3F05EF4FDC}" type="slidenum">
              <a:rPr lang="en-IN" sz="1400" smtClean="0">
                <a:solidFill>
                  <a:schemeClr val="bg1"/>
                </a:solidFill>
              </a:rPr>
              <a:t>13</a:t>
            </a:fld>
            <a:endParaRPr lang="en-IN" dirty="0">
              <a:solidFill>
                <a:schemeClr val="bg1"/>
              </a:solidFill>
            </a:endParaRPr>
          </a:p>
        </p:txBody>
      </p:sp>
      <p:pic>
        <p:nvPicPr>
          <p:cNvPr id="4098" name="Picture 2">
            <a:extLst>
              <a:ext uri="{FF2B5EF4-FFF2-40B4-BE49-F238E27FC236}">
                <a16:creationId xmlns:a16="http://schemas.microsoft.com/office/drawing/2014/main" id="{03434A2B-170A-FF82-E33F-E2BCC74A307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62607" y="1820464"/>
            <a:ext cx="7868387" cy="4525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0813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C2241-77AE-AAC6-914C-7BA68991E22F}"/>
              </a:ext>
            </a:extLst>
          </p:cNvPr>
          <p:cNvSpPr>
            <a:spLocks noGrp="1"/>
          </p:cNvSpPr>
          <p:nvPr>
            <p:ph type="title"/>
          </p:nvPr>
        </p:nvSpPr>
        <p:spPr>
          <a:xfrm>
            <a:off x="838200" y="96771"/>
            <a:ext cx="10515600" cy="1325563"/>
          </a:xfrm>
        </p:spPr>
        <p:txBody>
          <a:bodyPr>
            <a:normAutofit/>
          </a:bodyPr>
          <a:lstStyle/>
          <a:p>
            <a:pPr algn="ctr"/>
            <a:r>
              <a:rPr lang="en-US" sz="3600" dirty="0">
                <a:latin typeface="Arial" panose="020B0604020202020204" pitchFamily="34" charset="0"/>
                <a:cs typeface="Arial" panose="020B0604020202020204" pitchFamily="34" charset="0"/>
              </a:rPr>
              <a:t>Result </a:t>
            </a:r>
            <a:endParaRPr lang="en-IN" sz="36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A27436F-053A-A25F-954E-BBFE292B8BBB}"/>
              </a:ext>
            </a:extLst>
          </p:cNvPr>
          <p:cNvSpPr>
            <a:spLocks noGrp="1"/>
          </p:cNvSpPr>
          <p:nvPr>
            <p:ph idx="1"/>
          </p:nvPr>
        </p:nvSpPr>
        <p:spPr>
          <a:xfrm>
            <a:off x="838200" y="1646723"/>
            <a:ext cx="10515600" cy="521649"/>
          </a:xfrm>
        </p:spPr>
        <p:txBody>
          <a:bodyPr>
            <a:normAutofit/>
          </a:bodyPr>
          <a:lstStyle/>
          <a:p>
            <a:pPr algn="just">
              <a:lnSpc>
                <a:spcPct val="150000"/>
              </a:lnSpc>
            </a:pPr>
            <a:r>
              <a:rPr lang="en-US" sz="2000" dirty="0">
                <a:latin typeface="Arial" panose="020B0604020202020204" pitchFamily="34" charset="0"/>
                <a:cs typeface="Arial" panose="020B0604020202020204" pitchFamily="34" charset="0"/>
              </a:rPr>
              <a:t>Classification Report for the test dataset.</a:t>
            </a:r>
            <a:endParaRPr lang="en-IN" sz="20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DABB1392-3CBE-67A1-9D55-27AC4C4A526D}"/>
              </a:ext>
            </a:extLst>
          </p:cNvPr>
          <p:cNvSpPr>
            <a:spLocks noGrp="1"/>
          </p:cNvSpPr>
          <p:nvPr>
            <p:ph type="sldNum" sz="quarter" idx="12"/>
          </p:nvPr>
        </p:nvSpPr>
        <p:spPr>
          <a:xfrm>
            <a:off x="8610600" y="6488328"/>
            <a:ext cx="2743200" cy="365125"/>
          </a:xfrm>
        </p:spPr>
        <p:txBody>
          <a:bodyPr/>
          <a:lstStyle/>
          <a:p>
            <a:fld id="{6A59E652-0E2C-4FE0-9038-2A3F05EF4FDC}" type="slidenum">
              <a:rPr lang="en-IN" smtClean="0">
                <a:solidFill>
                  <a:schemeClr val="bg1"/>
                </a:solidFill>
              </a:rPr>
              <a:t>14</a:t>
            </a:fld>
            <a:endParaRPr lang="en-IN" dirty="0">
              <a:solidFill>
                <a:schemeClr val="bg1"/>
              </a:solidFill>
            </a:endParaRPr>
          </a:p>
        </p:txBody>
      </p:sp>
      <p:pic>
        <p:nvPicPr>
          <p:cNvPr id="6" name="Picture 5">
            <a:extLst>
              <a:ext uri="{FF2B5EF4-FFF2-40B4-BE49-F238E27FC236}">
                <a16:creationId xmlns:a16="http://schemas.microsoft.com/office/drawing/2014/main" id="{3EC5B622-B2EB-715B-3F14-44EBA5E4C995}"/>
              </a:ext>
            </a:extLst>
          </p:cNvPr>
          <p:cNvPicPr>
            <a:picLocks noChangeAspect="1"/>
          </p:cNvPicPr>
          <p:nvPr/>
        </p:nvPicPr>
        <p:blipFill>
          <a:blip r:embed="rId2"/>
          <a:stretch>
            <a:fillRect/>
          </a:stretch>
        </p:blipFill>
        <p:spPr>
          <a:xfrm>
            <a:off x="2197892" y="2392761"/>
            <a:ext cx="7796216" cy="3538283"/>
          </a:xfrm>
          <a:prstGeom prst="rect">
            <a:avLst/>
          </a:prstGeom>
        </p:spPr>
      </p:pic>
    </p:spTree>
    <p:extLst>
      <p:ext uri="{BB962C8B-B14F-4D97-AF65-F5344CB8AC3E}">
        <p14:creationId xmlns:p14="http://schemas.microsoft.com/office/powerpoint/2010/main" val="3660074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67D61-CE56-9763-FB21-E1712BF15B51}"/>
              </a:ext>
            </a:extLst>
          </p:cNvPr>
          <p:cNvSpPr>
            <a:spLocks noGrp="1"/>
          </p:cNvSpPr>
          <p:nvPr>
            <p:ph type="title"/>
          </p:nvPr>
        </p:nvSpPr>
        <p:spPr>
          <a:xfrm>
            <a:off x="838200" y="16331"/>
            <a:ext cx="10515600" cy="1325563"/>
          </a:xfrm>
        </p:spPr>
        <p:txBody>
          <a:bodyPr>
            <a:normAutofit/>
          </a:bodyPr>
          <a:lstStyle/>
          <a:p>
            <a:pPr algn="ctr"/>
            <a:r>
              <a:rPr lang="en-US" sz="3600" dirty="0">
                <a:latin typeface="Arial" panose="020B0604020202020204" pitchFamily="34" charset="0"/>
                <a:cs typeface="Arial" panose="020B0604020202020204" pitchFamily="34" charset="0"/>
              </a:rPr>
              <a:t>Result</a:t>
            </a:r>
            <a:endParaRPr lang="en-IN" sz="36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72A2BDC-2C0E-9487-EB72-E1805710ADD0}"/>
              </a:ext>
            </a:extLst>
          </p:cNvPr>
          <p:cNvSpPr>
            <a:spLocks noGrp="1"/>
          </p:cNvSpPr>
          <p:nvPr>
            <p:ph idx="1"/>
          </p:nvPr>
        </p:nvSpPr>
        <p:spPr>
          <a:xfrm>
            <a:off x="838200" y="1391989"/>
            <a:ext cx="10515600" cy="512980"/>
          </a:xfrm>
        </p:spPr>
        <p:txBody>
          <a:bodyPr>
            <a:normAutofit/>
          </a:bodyPr>
          <a:lstStyle/>
          <a:p>
            <a:pPr>
              <a:lnSpc>
                <a:spcPct val="150000"/>
              </a:lnSpc>
              <a:buFont typeface="Wingdings" panose="05000000000000000000" pitchFamily="2" charset="2"/>
              <a:buChar char="Ø"/>
            </a:pPr>
            <a:r>
              <a:rPr lang="en-US" sz="1800" b="0" i="0" dirty="0">
                <a:solidFill>
                  <a:srgbClr val="202214"/>
                </a:solidFill>
                <a:effectLst/>
                <a:latin typeface="Arial" panose="020B0604020202020204" pitchFamily="34" charset="0"/>
                <a:cs typeface="Arial" panose="020B0604020202020204" pitchFamily="34" charset="0"/>
              </a:rPr>
              <a:t> Check the working of the model:</a:t>
            </a:r>
          </a:p>
        </p:txBody>
      </p:sp>
      <p:sp>
        <p:nvSpPr>
          <p:cNvPr id="4" name="Slide Number Placeholder 3">
            <a:extLst>
              <a:ext uri="{FF2B5EF4-FFF2-40B4-BE49-F238E27FC236}">
                <a16:creationId xmlns:a16="http://schemas.microsoft.com/office/drawing/2014/main" id="{A643FBB3-5487-ACA5-E4AE-BB658DA21CEE}"/>
              </a:ext>
            </a:extLst>
          </p:cNvPr>
          <p:cNvSpPr>
            <a:spLocks noGrp="1"/>
          </p:cNvSpPr>
          <p:nvPr>
            <p:ph type="sldNum" sz="quarter" idx="12"/>
          </p:nvPr>
        </p:nvSpPr>
        <p:spPr>
          <a:xfrm>
            <a:off x="8610600" y="6478900"/>
            <a:ext cx="2743200" cy="365125"/>
          </a:xfrm>
        </p:spPr>
        <p:txBody>
          <a:bodyPr/>
          <a:lstStyle/>
          <a:p>
            <a:fld id="{6A59E652-0E2C-4FE0-9038-2A3F05EF4FDC}" type="slidenum">
              <a:rPr lang="en-IN" smtClean="0">
                <a:solidFill>
                  <a:schemeClr val="bg1"/>
                </a:solidFill>
              </a:rPr>
              <a:t>15</a:t>
            </a:fld>
            <a:endParaRPr lang="en-IN" dirty="0">
              <a:solidFill>
                <a:schemeClr val="bg1"/>
              </a:solidFill>
            </a:endParaRPr>
          </a:p>
        </p:txBody>
      </p:sp>
      <p:pic>
        <p:nvPicPr>
          <p:cNvPr id="6" name="Picture 5">
            <a:extLst>
              <a:ext uri="{FF2B5EF4-FFF2-40B4-BE49-F238E27FC236}">
                <a16:creationId xmlns:a16="http://schemas.microsoft.com/office/drawing/2014/main" id="{010FE032-9183-D145-A928-F5F07B41FAAC}"/>
              </a:ext>
            </a:extLst>
          </p:cNvPr>
          <p:cNvPicPr>
            <a:picLocks noChangeAspect="1"/>
          </p:cNvPicPr>
          <p:nvPr/>
        </p:nvPicPr>
        <p:blipFill>
          <a:blip r:embed="rId3"/>
          <a:stretch>
            <a:fillRect/>
          </a:stretch>
        </p:blipFill>
        <p:spPr>
          <a:xfrm>
            <a:off x="416807" y="2619891"/>
            <a:ext cx="3532277" cy="3507532"/>
          </a:xfrm>
          <a:prstGeom prst="rect">
            <a:avLst/>
          </a:prstGeom>
        </p:spPr>
      </p:pic>
      <p:sp>
        <p:nvSpPr>
          <p:cNvPr id="8" name="TextBox 7">
            <a:extLst>
              <a:ext uri="{FF2B5EF4-FFF2-40B4-BE49-F238E27FC236}">
                <a16:creationId xmlns:a16="http://schemas.microsoft.com/office/drawing/2014/main" id="{5D0A0525-A1BA-394B-5219-D7DA4E0D29EB}"/>
              </a:ext>
            </a:extLst>
          </p:cNvPr>
          <p:cNvSpPr txBox="1"/>
          <p:nvPr/>
        </p:nvSpPr>
        <p:spPr>
          <a:xfrm>
            <a:off x="798927" y="1988844"/>
            <a:ext cx="2932522" cy="496996"/>
          </a:xfrm>
          <a:prstGeom prst="rect">
            <a:avLst/>
          </a:prstGeom>
          <a:noFill/>
        </p:spPr>
        <p:txBody>
          <a:bodyPr wrap="square">
            <a:spAutoFit/>
          </a:bodyPr>
          <a:lstStyle/>
          <a:p>
            <a:pPr algn="ctr">
              <a:lnSpc>
                <a:spcPct val="150000"/>
              </a:lnSpc>
            </a:pPr>
            <a:r>
              <a:rPr lang="en-US" sz="2000" b="0" i="0" dirty="0">
                <a:solidFill>
                  <a:srgbClr val="202214"/>
                </a:solidFill>
                <a:effectLst/>
                <a:latin typeface="Arial" panose="020B0604020202020204" pitchFamily="34" charset="0"/>
                <a:cs typeface="Arial" panose="020B0604020202020204" pitchFamily="34" charset="0"/>
              </a:rPr>
              <a:t>Pituitary Image</a:t>
            </a:r>
          </a:p>
        </p:txBody>
      </p:sp>
      <p:sp>
        <p:nvSpPr>
          <p:cNvPr id="10" name="TextBox 9">
            <a:extLst>
              <a:ext uri="{FF2B5EF4-FFF2-40B4-BE49-F238E27FC236}">
                <a16:creationId xmlns:a16="http://schemas.microsoft.com/office/drawing/2014/main" id="{B921CECC-FB73-EE78-FD8A-54D7C9546808}"/>
              </a:ext>
            </a:extLst>
          </p:cNvPr>
          <p:cNvSpPr txBox="1"/>
          <p:nvPr/>
        </p:nvSpPr>
        <p:spPr>
          <a:xfrm>
            <a:off x="4225527" y="2014475"/>
            <a:ext cx="3337836" cy="496996"/>
          </a:xfrm>
          <a:prstGeom prst="rect">
            <a:avLst/>
          </a:prstGeom>
          <a:noFill/>
        </p:spPr>
        <p:txBody>
          <a:bodyPr wrap="square">
            <a:spAutoFit/>
          </a:bodyPr>
          <a:lstStyle/>
          <a:p>
            <a:pPr algn="ctr">
              <a:lnSpc>
                <a:spcPct val="150000"/>
              </a:lnSpc>
            </a:pPr>
            <a:r>
              <a:rPr lang="en-US" sz="2000" dirty="0">
                <a:solidFill>
                  <a:srgbClr val="202214"/>
                </a:solidFill>
                <a:latin typeface="Arial" panose="020B0604020202020204" pitchFamily="34" charset="0"/>
                <a:cs typeface="Arial" panose="020B0604020202020204" pitchFamily="34" charset="0"/>
              </a:rPr>
              <a:t>M</a:t>
            </a:r>
            <a:r>
              <a:rPr lang="en-US" sz="2000" b="0" i="0" dirty="0">
                <a:solidFill>
                  <a:srgbClr val="202214"/>
                </a:solidFill>
                <a:effectLst/>
                <a:latin typeface="Arial" panose="020B0604020202020204" pitchFamily="34" charset="0"/>
                <a:cs typeface="Arial" panose="020B0604020202020204" pitchFamily="34" charset="0"/>
              </a:rPr>
              <a:t>eningioma Image</a:t>
            </a:r>
          </a:p>
        </p:txBody>
      </p:sp>
      <p:cxnSp>
        <p:nvCxnSpPr>
          <p:cNvPr id="12" name="Straight Connector 11">
            <a:extLst>
              <a:ext uri="{FF2B5EF4-FFF2-40B4-BE49-F238E27FC236}">
                <a16:creationId xmlns:a16="http://schemas.microsoft.com/office/drawing/2014/main" id="{CDBB3FAC-1A06-9BB5-C67C-031DB59BB692}"/>
              </a:ext>
            </a:extLst>
          </p:cNvPr>
          <p:cNvCxnSpPr>
            <a:cxnSpLocks/>
          </p:cNvCxnSpPr>
          <p:nvPr/>
        </p:nvCxnSpPr>
        <p:spPr>
          <a:xfrm>
            <a:off x="4043354" y="2290710"/>
            <a:ext cx="0" cy="3836713"/>
          </a:xfrm>
          <a:prstGeom prst="line">
            <a:avLst/>
          </a:prstGeom>
        </p:spPr>
        <p:style>
          <a:lnRef idx="1">
            <a:schemeClr val="dk1"/>
          </a:lnRef>
          <a:fillRef idx="0">
            <a:schemeClr val="dk1"/>
          </a:fillRef>
          <a:effectRef idx="0">
            <a:schemeClr val="dk1"/>
          </a:effectRef>
          <a:fontRef idx="minor">
            <a:schemeClr val="tx1"/>
          </a:fontRef>
        </p:style>
      </p:cxnSp>
      <p:pic>
        <p:nvPicPr>
          <p:cNvPr id="14" name="Picture 13">
            <a:extLst>
              <a:ext uri="{FF2B5EF4-FFF2-40B4-BE49-F238E27FC236}">
                <a16:creationId xmlns:a16="http://schemas.microsoft.com/office/drawing/2014/main" id="{8D69F55F-6B66-1C6E-23CD-1209FC7ED64F}"/>
              </a:ext>
            </a:extLst>
          </p:cNvPr>
          <p:cNvPicPr>
            <a:picLocks noChangeAspect="1"/>
          </p:cNvPicPr>
          <p:nvPr/>
        </p:nvPicPr>
        <p:blipFill>
          <a:blip r:embed="rId4"/>
          <a:stretch>
            <a:fillRect/>
          </a:stretch>
        </p:blipFill>
        <p:spPr>
          <a:xfrm>
            <a:off x="4402725" y="2619891"/>
            <a:ext cx="3201186" cy="3508992"/>
          </a:xfrm>
          <a:prstGeom prst="rect">
            <a:avLst/>
          </a:prstGeom>
        </p:spPr>
      </p:pic>
      <p:cxnSp>
        <p:nvCxnSpPr>
          <p:cNvPr id="16" name="Straight Connector 15">
            <a:extLst>
              <a:ext uri="{FF2B5EF4-FFF2-40B4-BE49-F238E27FC236}">
                <a16:creationId xmlns:a16="http://schemas.microsoft.com/office/drawing/2014/main" id="{43CE7B73-6866-B800-17AC-414B935ACC77}"/>
              </a:ext>
            </a:extLst>
          </p:cNvPr>
          <p:cNvCxnSpPr/>
          <p:nvPr/>
        </p:nvCxnSpPr>
        <p:spPr>
          <a:xfrm>
            <a:off x="7966474" y="2282851"/>
            <a:ext cx="0" cy="3836713"/>
          </a:xfrm>
          <a:prstGeom prst="line">
            <a:avLst/>
          </a:prstGeom>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98DBE782-46AE-D80C-B11B-D06C4618A111}"/>
              </a:ext>
            </a:extLst>
          </p:cNvPr>
          <p:cNvSpPr txBox="1"/>
          <p:nvPr/>
        </p:nvSpPr>
        <p:spPr>
          <a:xfrm>
            <a:off x="8191029" y="2014475"/>
            <a:ext cx="3295453" cy="496996"/>
          </a:xfrm>
          <a:prstGeom prst="rect">
            <a:avLst/>
          </a:prstGeom>
          <a:noFill/>
        </p:spPr>
        <p:txBody>
          <a:bodyPr wrap="square">
            <a:spAutoFit/>
          </a:bodyPr>
          <a:lstStyle/>
          <a:p>
            <a:pPr algn="ctr">
              <a:lnSpc>
                <a:spcPct val="150000"/>
              </a:lnSpc>
            </a:pPr>
            <a:r>
              <a:rPr lang="en-US" sz="2000" dirty="0">
                <a:solidFill>
                  <a:srgbClr val="202214"/>
                </a:solidFill>
                <a:latin typeface="Arial" panose="020B0604020202020204" pitchFamily="34" charset="0"/>
                <a:cs typeface="Arial" panose="020B0604020202020204" pitchFamily="34" charset="0"/>
              </a:rPr>
              <a:t>No Tumor</a:t>
            </a:r>
            <a:r>
              <a:rPr lang="en-US" sz="2000" b="0" i="0" dirty="0">
                <a:solidFill>
                  <a:srgbClr val="202214"/>
                </a:solidFill>
                <a:effectLst/>
                <a:latin typeface="Arial" panose="020B0604020202020204" pitchFamily="34" charset="0"/>
                <a:cs typeface="Arial" panose="020B0604020202020204" pitchFamily="34" charset="0"/>
              </a:rPr>
              <a:t> Image</a:t>
            </a:r>
          </a:p>
        </p:txBody>
      </p:sp>
      <p:pic>
        <p:nvPicPr>
          <p:cNvPr id="20" name="Picture 19">
            <a:extLst>
              <a:ext uri="{FF2B5EF4-FFF2-40B4-BE49-F238E27FC236}">
                <a16:creationId xmlns:a16="http://schemas.microsoft.com/office/drawing/2014/main" id="{ADD481EA-4239-38B1-3409-6AD3530BA737}"/>
              </a:ext>
            </a:extLst>
          </p:cNvPr>
          <p:cNvPicPr>
            <a:picLocks noChangeAspect="1"/>
          </p:cNvPicPr>
          <p:nvPr/>
        </p:nvPicPr>
        <p:blipFill>
          <a:blip r:embed="rId5"/>
          <a:stretch>
            <a:fillRect/>
          </a:stretch>
        </p:blipFill>
        <p:spPr>
          <a:xfrm>
            <a:off x="8148648" y="2619892"/>
            <a:ext cx="3201186" cy="3582946"/>
          </a:xfrm>
          <a:prstGeom prst="rect">
            <a:avLst/>
          </a:prstGeom>
        </p:spPr>
      </p:pic>
    </p:spTree>
    <p:extLst>
      <p:ext uri="{BB962C8B-B14F-4D97-AF65-F5344CB8AC3E}">
        <p14:creationId xmlns:p14="http://schemas.microsoft.com/office/powerpoint/2010/main" val="1551559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8208"/>
            <a:ext cx="10436258" cy="965477"/>
          </a:xfrm>
        </p:spPr>
        <p:txBody>
          <a:bodyPr>
            <a:normAutofit/>
          </a:bodyPr>
          <a:lstStyle/>
          <a:p>
            <a:pPr algn="ctr"/>
            <a:r>
              <a:rPr lang="en-US" sz="3600" dirty="0">
                <a:latin typeface="Arial" panose="020B0604020202020204" pitchFamily="34" charset="0"/>
                <a:cs typeface="Arial" panose="020B0604020202020204" pitchFamily="34" charset="0"/>
              </a:rPr>
              <a:t>Conclusion &amp;Future Direction</a:t>
            </a:r>
          </a:p>
        </p:txBody>
      </p:sp>
      <p:sp>
        <p:nvSpPr>
          <p:cNvPr id="3" name="Content Placeholder 2"/>
          <p:cNvSpPr>
            <a:spLocks noGrp="1"/>
          </p:cNvSpPr>
          <p:nvPr>
            <p:ph idx="1"/>
          </p:nvPr>
        </p:nvSpPr>
        <p:spPr>
          <a:xfrm>
            <a:off x="904972" y="1395167"/>
            <a:ext cx="10369485" cy="3889532"/>
          </a:xfrm>
        </p:spPr>
        <p:txBody>
          <a:bodyPr>
            <a:normAutofit/>
          </a:bodyPr>
          <a:lstStyle/>
          <a:p>
            <a:pPr marL="285750" indent="-285750" algn="just">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Model provides good accuracy of 94% and can distinguish between different types of tumor and non-tumor images.</a:t>
            </a:r>
          </a:p>
          <a:p>
            <a:pPr marL="285750" indent="-285750" algn="just">
              <a:lnSpc>
                <a:spcPct val="150000"/>
              </a:lnSpc>
              <a:buFont typeface="Arial" panose="020B0604020202020204" pitchFamily="34" charset="0"/>
              <a:buChar char="•"/>
            </a:pPr>
            <a:r>
              <a:rPr lang="en-US" sz="2000" b="0" i="0" dirty="0">
                <a:solidFill>
                  <a:srgbClr val="0D0D0D"/>
                </a:solidFill>
                <a:effectLst/>
                <a:highlight>
                  <a:srgbClr val="FFFFFF"/>
                </a:highlight>
                <a:latin typeface="Arial" panose="020B0604020202020204" pitchFamily="34" charset="0"/>
                <a:cs typeface="Arial" panose="020B0604020202020204" pitchFamily="34" charset="0"/>
              </a:rPr>
              <a:t>This accomplishment underscores the effectiveness of leveraging pre-trained models for medical image analysis tasks.</a:t>
            </a:r>
            <a:endParaRPr lang="en-US" sz="2000" dirty="0">
              <a:latin typeface="Arial" panose="020B0604020202020204" pitchFamily="34" charset="0"/>
              <a:cs typeface="Arial" panose="020B0604020202020204" pitchFamily="34" charset="0"/>
            </a:endParaRPr>
          </a:p>
          <a:p>
            <a:pPr marL="285750" indent="-285750" algn="just">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I have done about VGG16 models now, my next task is to try another transfer learning method like VGG19, ResNet-50, DenseNet, etc. </a:t>
            </a:r>
          </a:p>
        </p:txBody>
      </p:sp>
      <p:sp>
        <p:nvSpPr>
          <p:cNvPr id="4" name="Slide Number Placeholder 3">
            <a:extLst>
              <a:ext uri="{FF2B5EF4-FFF2-40B4-BE49-F238E27FC236}">
                <a16:creationId xmlns:a16="http://schemas.microsoft.com/office/drawing/2014/main" id="{376FEAE5-0895-C5C7-8B71-7564C87C249F}"/>
              </a:ext>
            </a:extLst>
          </p:cNvPr>
          <p:cNvSpPr>
            <a:spLocks noGrp="1"/>
          </p:cNvSpPr>
          <p:nvPr>
            <p:ph type="sldNum" sz="quarter" idx="12"/>
          </p:nvPr>
        </p:nvSpPr>
        <p:spPr>
          <a:xfrm>
            <a:off x="8610600" y="6488328"/>
            <a:ext cx="2743200" cy="365125"/>
          </a:xfrm>
        </p:spPr>
        <p:txBody>
          <a:bodyPr/>
          <a:lstStyle/>
          <a:p>
            <a:fld id="{6A59E652-0E2C-4FE0-9038-2A3F05EF4FDC}" type="slidenum">
              <a:rPr lang="en-IN" sz="1400" smtClean="0">
                <a:solidFill>
                  <a:schemeClr val="bg1"/>
                </a:solidFill>
              </a:rPr>
              <a:t>16</a:t>
            </a:fld>
            <a:endParaRPr lang="en-IN" sz="1400" dirty="0">
              <a:solidFill>
                <a:schemeClr val="bg1"/>
              </a:solidFill>
            </a:endParaRPr>
          </a:p>
        </p:txBody>
      </p:sp>
    </p:spTree>
    <p:extLst>
      <p:ext uri="{BB962C8B-B14F-4D97-AF65-F5344CB8AC3E}">
        <p14:creationId xmlns:p14="http://schemas.microsoft.com/office/powerpoint/2010/main" val="4019252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125"/>
            <a:ext cx="10342704" cy="965477"/>
          </a:xfrm>
        </p:spPr>
        <p:txBody>
          <a:bodyPr/>
          <a:lstStyle/>
          <a:p>
            <a:pPr algn="ctr"/>
            <a:r>
              <a:rPr lang="en-US" dirty="0">
                <a:latin typeface="Arial" panose="020B0604020202020204" pitchFamily="34" charset="0"/>
                <a:cs typeface="Arial" panose="020B0604020202020204" pitchFamily="34" charset="0"/>
              </a:rPr>
              <a:t>References</a:t>
            </a:r>
          </a:p>
        </p:txBody>
      </p:sp>
      <p:sp>
        <p:nvSpPr>
          <p:cNvPr id="3" name="Content Placeholder 2"/>
          <p:cNvSpPr>
            <a:spLocks noGrp="1"/>
          </p:cNvSpPr>
          <p:nvPr>
            <p:ph idx="1"/>
          </p:nvPr>
        </p:nvSpPr>
        <p:spPr>
          <a:xfrm>
            <a:off x="838199" y="835457"/>
            <a:ext cx="10631557" cy="5523780"/>
          </a:xfrm>
        </p:spPr>
        <p:txBody>
          <a:bodyPr>
            <a:normAutofit/>
          </a:bodyPr>
          <a:lstStyle/>
          <a:p>
            <a:pPr marL="0" indent="0" algn="just">
              <a:lnSpc>
                <a:spcPct val="150000"/>
              </a:lnSpc>
              <a:buNone/>
            </a:pPr>
            <a:r>
              <a:rPr lang="en-US" sz="2000" b="0" i="0" u="none" strike="noStrike" baseline="0" dirty="0">
                <a:solidFill>
                  <a:schemeClr val="tx1"/>
                </a:solidFill>
                <a:latin typeface="Arial" panose="020B0604020202020204" pitchFamily="34" charset="0"/>
                <a:cs typeface="Arial" panose="020B0604020202020204" pitchFamily="34" charset="0"/>
              </a:rPr>
              <a:t>[1] </a:t>
            </a:r>
            <a:r>
              <a:rPr lang="en-US" sz="2000" b="0" i="0" u="none" strike="noStrike" baseline="0" dirty="0">
                <a:solidFill>
                  <a:srgbClr val="000000"/>
                </a:solidFill>
                <a:latin typeface="Arial" panose="020B0604020202020204" pitchFamily="34" charset="0"/>
                <a:cs typeface="Arial" panose="020B0604020202020204" pitchFamily="34" charset="0"/>
              </a:rPr>
              <a:t>M. J. Lakshmi and S. N. Rao, ‘‘Brain tumor magnetic resonance image classification: A deep learning approach,’’ </a:t>
            </a:r>
            <a:r>
              <a:rPr lang="en-US" sz="2000" b="0" i="1" u="none" strike="noStrike" baseline="0" dirty="0">
                <a:solidFill>
                  <a:srgbClr val="000000"/>
                </a:solidFill>
                <a:latin typeface="Arial" panose="020B0604020202020204" pitchFamily="34" charset="0"/>
                <a:cs typeface="Arial" panose="020B0604020202020204" pitchFamily="34" charset="0"/>
              </a:rPr>
              <a:t>Soft </a:t>
            </a:r>
            <a:r>
              <a:rPr lang="en-US" sz="2000" b="0" i="1" u="none" strike="noStrike" baseline="0" dirty="0" err="1">
                <a:solidFill>
                  <a:srgbClr val="000000"/>
                </a:solidFill>
                <a:latin typeface="Arial" panose="020B0604020202020204" pitchFamily="34" charset="0"/>
                <a:cs typeface="Arial" panose="020B0604020202020204" pitchFamily="34" charset="0"/>
              </a:rPr>
              <a:t>Comput</a:t>
            </a:r>
            <a:r>
              <a:rPr lang="en-US" sz="2000" b="0" i="1" u="none" strike="noStrike" baseline="0" dirty="0">
                <a:solidFill>
                  <a:srgbClr val="000000"/>
                </a:solidFill>
                <a:latin typeface="Arial" panose="020B0604020202020204" pitchFamily="34" charset="0"/>
                <a:cs typeface="Arial" panose="020B0604020202020204" pitchFamily="34" charset="0"/>
              </a:rPr>
              <a:t>.</a:t>
            </a:r>
            <a:r>
              <a:rPr lang="en-US" sz="2000" b="0" i="0" u="none" strike="noStrike" baseline="0" dirty="0">
                <a:solidFill>
                  <a:srgbClr val="000000"/>
                </a:solidFill>
                <a:latin typeface="Arial" panose="020B0604020202020204" pitchFamily="34" charset="0"/>
                <a:cs typeface="Arial" panose="020B0604020202020204" pitchFamily="34" charset="0"/>
              </a:rPr>
              <a:t>, vol. 26, no. 13, </a:t>
            </a:r>
            <a:r>
              <a:rPr lang="pt-BR" sz="2000" b="0" i="0" u="none" strike="noStrike" baseline="0" dirty="0">
                <a:solidFill>
                  <a:srgbClr val="000000"/>
                </a:solidFill>
                <a:latin typeface="Arial" panose="020B0604020202020204" pitchFamily="34" charset="0"/>
                <a:cs typeface="Arial" panose="020B0604020202020204" pitchFamily="34" charset="0"/>
              </a:rPr>
              <a:t>pp. 6245–6253, Jul. 2022, doi: </a:t>
            </a:r>
            <a:r>
              <a:rPr lang="pt-BR" sz="2000" b="0" i="0" u="none" strike="noStrike" baseline="0" dirty="0">
                <a:solidFill>
                  <a:srgbClr val="004393"/>
                </a:solidFill>
                <a:latin typeface="Arial" panose="020B0604020202020204" pitchFamily="34" charset="0"/>
                <a:cs typeface="Arial" panose="020B0604020202020204" pitchFamily="34" charset="0"/>
              </a:rPr>
              <a:t>10.1007/s00500-022-07163-z.</a:t>
            </a:r>
          </a:p>
          <a:p>
            <a:pPr marL="0" indent="0" algn="just">
              <a:lnSpc>
                <a:spcPct val="150000"/>
              </a:lnSpc>
              <a:buNone/>
            </a:pPr>
            <a:r>
              <a:rPr lang="en-US" sz="2000" b="0" i="0" u="none" strike="noStrike" baseline="0" dirty="0">
                <a:solidFill>
                  <a:srgbClr val="000000"/>
                </a:solidFill>
                <a:latin typeface="Arial" panose="020B0604020202020204" pitchFamily="34" charset="0"/>
                <a:cs typeface="Arial" panose="020B0604020202020204" pitchFamily="34" charset="0"/>
              </a:rPr>
              <a:t>[2] W. Jun and Z. Liyuan, ‘‘Brain tumor classification based on attention guided deep learning model,’’ </a:t>
            </a:r>
            <a:r>
              <a:rPr lang="en-US" sz="2000" b="0" i="1" u="none" strike="noStrike" baseline="0" dirty="0">
                <a:solidFill>
                  <a:srgbClr val="000000"/>
                </a:solidFill>
                <a:latin typeface="Arial" panose="020B0604020202020204" pitchFamily="34" charset="0"/>
                <a:cs typeface="Arial" panose="020B0604020202020204" pitchFamily="34" charset="0"/>
              </a:rPr>
              <a:t>Int. J. </a:t>
            </a:r>
            <a:r>
              <a:rPr lang="en-US" sz="2000" b="0" i="1" u="none" strike="noStrike" baseline="0" dirty="0" err="1">
                <a:solidFill>
                  <a:srgbClr val="000000"/>
                </a:solidFill>
                <a:latin typeface="Arial" panose="020B0604020202020204" pitchFamily="34" charset="0"/>
                <a:cs typeface="Arial" panose="020B0604020202020204" pitchFamily="34" charset="0"/>
              </a:rPr>
              <a:t>Comput</a:t>
            </a:r>
            <a:r>
              <a:rPr lang="en-US" sz="2000" b="0" i="1" u="none" strike="noStrike" baseline="0" dirty="0">
                <a:solidFill>
                  <a:srgbClr val="000000"/>
                </a:solidFill>
                <a:latin typeface="Arial" panose="020B0604020202020204" pitchFamily="34" charset="0"/>
                <a:cs typeface="Arial" panose="020B0604020202020204" pitchFamily="34" charset="0"/>
              </a:rPr>
              <a:t>. </a:t>
            </a:r>
            <a:r>
              <a:rPr lang="en-US" sz="2000" b="0" i="1" u="none" strike="noStrike" baseline="0" dirty="0" err="1">
                <a:solidFill>
                  <a:srgbClr val="000000"/>
                </a:solidFill>
                <a:latin typeface="Arial" panose="020B0604020202020204" pitchFamily="34" charset="0"/>
                <a:cs typeface="Arial" panose="020B0604020202020204" pitchFamily="34" charset="0"/>
              </a:rPr>
              <a:t>Intell</a:t>
            </a:r>
            <a:r>
              <a:rPr lang="en-US" sz="2000" b="0" i="1" u="none" strike="noStrike" baseline="0" dirty="0">
                <a:solidFill>
                  <a:srgbClr val="000000"/>
                </a:solidFill>
                <a:latin typeface="Arial" panose="020B0604020202020204" pitchFamily="34" charset="0"/>
                <a:cs typeface="Arial" panose="020B0604020202020204" pitchFamily="34" charset="0"/>
              </a:rPr>
              <a:t>. Syst.</a:t>
            </a:r>
            <a:r>
              <a:rPr lang="en-US" sz="2000" b="0" i="0" u="none" strike="noStrike" baseline="0" dirty="0">
                <a:solidFill>
                  <a:srgbClr val="000000"/>
                </a:solidFill>
                <a:latin typeface="Arial" panose="020B0604020202020204" pitchFamily="34" charset="0"/>
                <a:cs typeface="Arial" panose="020B0604020202020204" pitchFamily="34" charset="0"/>
              </a:rPr>
              <a:t>, vol. 15, no. 1, </a:t>
            </a:r>
            <a:r>
              <a:rPr lang="pt-BR" sz="2000" b="0" i="0" u="none" strike="noStrike" baseline="0" dirty="0">
                <a:solidFill>
                  <a:srgbClr val="000000"/>
                </a:solidFill>
                <a:latin typeface="Arial" panose="020B0604020202020204" pitchFamily="34" charset="0"/>
                <a:cs typeface="Arial" panose="020B0604020202020204" pitchFamily="34" charset="0"/>
              </a:rPr>
              <a:t>p. 35, Dec. 2022, doi: </a:t>
            </a:r>
            <a:r>
              <a:rPr lang="pt-BR" sz="2000" b="0" i="0" u="none" strike="noStrike" baseline="0" dirty="0">
                <a:solidFill>
                  <a:srgbClr val="004393"/>
                </a:solidFill>
                <a:latin typeface="Arial" panose="020B0604020202020204" pitchFamily="34" charset="0"/>
                <a:cs typeface="Arial" panose="020B0604020202020204" pitchFamily="34" charset="0"/>
              </a:rPr>
              <a:t>10.1007/s44196-022-00090-9.</a:t>
            </a:r>
          </a:p>
          <a:p>
            <a:pPr marL="0" indent="0" algn="just">
              <a:lnSpc>
                <a:spcPct val="150000"/>
              </a:lnSpc>
              <a:buNone/>
            </a:pPr>
            <a:r>
              <a:rPr lang="en-IN" sz="2000" b="0" i="0" u="none" strike="noStrike" baseline="0" dirty="0">
                <a:solidFill>
                  <a:srgbClr val="000000"/>
                </a:solidFill>
                <a:latin typeface="Arial" panose="020B0604020202020204" pitchFamily="34" charset="0"/>
                <a:cs typeface="Arial" panose="020B0604020202020204" pitchFamily="34" charset="0"/>
              </a:rPr>
              <a:t>[3] A. Rehman, S. Naz, M. I. Razzak, F. Akram, and M. Imran, ‘‘A deep </a:t>
            </a:r>
            <a:r>
              <a:rPr lang="en-US" sz="2000" b="0" i="0" u="none" strike="noStrike" baseline="0" dirty="0">
                <a:solidFill>
                  <a:srgbClr val="000000"/>
                </a:solidFill>
                <a:latin typeface="Arial" panose="020B0604020202020204" pitchFamily="34" charset="0"/>
                <a:cs typeface="Arial" panose="020B0604020202020204" pitchFamily="34" charset="0"/>
              </a:rPr>
              <a:t>learning-based framework for automatic brain tumors classification using transfer learning,’’ </a:t>
            </a:r>
            <a:r>
              <a:rPr lang="en-US" sz="2000" b="0" i="1" u="none" strike="noStrike" baseline="0" dirty="0">
                <a:solidFill>
                  <a:srgbClr val="000000"/>
                </a:solidFill>
                <a:latin typeface="Arial" panose="020B0604020202020204" pitchFamily="34" charset="0"/>
                <a:cs typeface="Arial" panose="020B0604020202020204" pitchFamily="34" charset="0"/>
              </a:rPr>
              <a:t>Circuits, Syst., Signal Process.</a:t>
            </a:r>
            <a:r>
              <a:rPr lang="en-US" sz="2000" b="0" i="0" u="none" strike="noStrike" baseline="0" dirty="0">
                <a:solidFill>
                  <a:srgbClr val="000000"/>
                </a:solidFill>
                <a:latin typeface="Arial" panose="020B0604020202020204" pitchFamily="34" charset="0"/>
                <a:cs typeface="Arial" panose="020B0604020202020204" pitchFamily="34" charset="0"/>
              </a:rPr>
              <a:t>, vol. 39, no. 2, pp. 757–775, Feb. 2020, </a:t>
            </a:r>
            <a:r>
              <a:rPr lang="en-US" sz="2000" b="0" i="0" u="none" strike="noStrike" baseline="0" dirty="0" err="1">
                <a:solidFill>
                  <a:srgbClr val="000000"/>
                </a:solidFill>
                <a:latin typeface="Arial" panose="020B0604020202020204" pitchFamily="34" charset="0"/>
                <a:cs typeface="Arial" panose="020B0604020202020204" pitchFamily="34" charset="0"/>
              </a:rPr>
              <a:t>doi</a:t>
            </a:r>
            <a:r>
              <a:rPr lang="en-US" sz="2000" b="0" i="0" u="none" strike="noStrike" baseline="0" dirty="0">
                <a:solidFill>
                  <a:srgbClr val="000000"/>
                </a:solidFill>
                <a:latin typeface="Arial" panose="020B0604020202020204" pitchFamily="34" charset="0"/>
                <a:cs typeface="Arial" panose="020B0604020202020204" pitchFamily="34" charset="0"/>
              </a:rPr>
              <a:t>: </a:t>
            </a:r>
            <a:r>
              <a:rPr lang="en-US" sz="2000" b="0" i="0" u="none" strike="noStrike" baseline="0" dirty="0">
                <a:solidFill>
                  <a:srgbClr val="004393"/>
                </a:solidFill>
                <a:latin typeface="Arial" panose="020B0604020202020204" pitchFamily="34" charset="0"/>
                <a:cs typeface="Arial" panose="020B0604020202020204" pitchFamily="34" charset="0"/>
              </a:rPr>
              <a:t>10.1007/s00034-019-01246-3.</a:t>
            </a:r>
          </a:p>
          <a:p>
            <a:pPr marL="0" indent="0" algn="just">
              <a:lnSpc>
                <a:spcPct val="150000"/>
              </a:lnSpc>
              <a:buNone/>
            </a:pPr>
            <a:r>
              <a:rPr lang="en-US" sz="2000" dirty="0">
                <a:solidFill>
                  <a:schemeClr val="tx1"/>
                </a:solidFill>
                <a:latin typeface="Arial" panose="020B0604020202020204" pitchFamily="34" charset="0"/>
                <a:cs typeface="Arial" panose="020B0604020202020204" pitchFamily="34" charset="0"/>
              </a:rPr>
              <a:t>[4] </a:t>
            </a:r>
            <a:r>
              <a:rPr lang="en-US" sz="2000" b="0" i="0" u="none" strike="noStrike" baseline="0" dirty="0">
                <a:solidFill>
                  <a:srgbClr val="000000"/>
                </a:solidFill>
                <a:latin typeface="Arial" panose="020B0604020202020204" pitchFamily="34" charset="0"/>
                <a:cs typeface="Arial" panose="020B0604020202020204" pitchFamily="34" charset="0"/>
              </a:rPr>
              <a:t>R. Rajasree, C. C. Columbus, and C. </a:t>
            </a:r>
            <a:r>
              <a:rPr lang="en-US" sz="2000" b="0" i="0" u="none" strike="noStrike" baseline="0" dirty="0" err="1">
                <a:solidFill>
                  <a:srgbClr val="000000"/>
                </a:solidFill>
                <a:latin typeface="Arial" panose="020B0604020202020204" pitchFamily="34" charset="0"/>
                <a:cs typeface="Arial" panose="020B0604020202020204" pitchFamily="34" charset="0"/>
              </a:rPr>
              <a:t>Shilaja</a:t>
            </a:r>
            <a:r>
              <a:rPr lang="en-US" sz="2000" b="0" i="0" u="none" strike="noStrike" baseline="0" dirty="0">
                <a:solidFill>
                  <a:srgbClr val="000000"/>
                </a:solidFill>
                <a:latin typeface="Arial" panose="020B0604020202020204" pitchFamily="34" charset="0"/>
                <a:cs typeface="Arial" panose="020B0604020202020204" pitchFamily="34" charset="0"/>
              </a:rPr>
              <a:t>, ‘‘Multiscale-based multimodal image classification of brain tumor using deep learning method,’’ </a:t>
            </a:r>
            <a:r>
              <a:rPr lang="en-IN" sz="2000" b="0" i="1" u="none" strike="noStrike" baseline="0" dirty="0">
                <a:solidFill>
                  <a:srgbClr val="000000"/>
                </a:solidFill>
                <a:latin typeface="Arial" panose="020B0604020202020204" pitchFamily="34" charset="0"/>
                <a:cs typeface="Arial" panose="020B0604020202020204" pitchFamily="34" charset="0"/>
              </a:rPr>
              <a:t>Neural </a:t>
            </a:r>
            <a:r>
              <a:rPr lang="en-IN" sz="2000" b="0" i="1" u="none" strike="noStrike" baseline="0" dirty="0" err="1">
                <a:solidFill>
                  <a:srgbClr val="000000"/>
                </a:solidFill>
                <a:latin typeface="Arial" panose="020B0604020202020204" pitchFamily="34" charset="0"/>
                <a:cs typeface="Arial" panose="020B0604020202020204" pitchFamily="34" charset="0"/>
              </a:rPr>
              <a:t>Comput</a:t>
            </a:r>
            <a:r>
              <a:rPr lang="en-IN" sz="2000" b="0" i="1" u="none" strike="noStrike" baseline="0" dirty="0">
                <a:solidFill>
                  <a:srgbClr val="000000"/>
                </a:solidFill>
                <a:latin typeface="Arial" panose="020B0604020202020204" pitchFamily="34" charset="0"/>
                <a:cs typeface="Arial" panose="020B0604020202020204" pitchFamily="34" charset="0"/>
              </a:rPr>
              <a:t>. Appl.</a:t>
            </a:r>
            <a:r>
              <a:rPr lang="en-IN" sz="2000" b="0" i="0" u="none" strike="noStrike" baseline="0" dirty="0">
                <a:solidFill>
                  <a:srgbClr val="000000"/>
                </a:solidFill>
                <a:latin typeface="Arial" panose="020B0604020202020204" pitchFamily="34" charset="0"/>
                <a:cs typeface="Arial" panose="020B0604020202020204" pitchFamily="34" charset="0"/>
              </a:rPr>
              <a:t>, </a:t>
            </a:r>
            <a:endParaRPr lang="en-IN" sz="2000" b="0" i="0" u="none" strike="noStrike" baseline="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8B816A81-1CEF-293F-EE39-852C1821665E}"/>
              </a:ext>
            </a:extLst>
          </p:cNvPr>
          <p:cNvSpPr>
            <a:spLocks noGrp="1"/>
          </p:cNvSpPr>
          <p:nvPr>
            <p:ph type="sldNum" sz="quarter" idx="12"/>
          </p:nvPr>
        </p:nvSpPr>
        <p:spPr>
          <a:xfrm>
            <a:off x="8610600" y="6478901"/>
            <a:ext cx="2743200" cy="365125"/>
          </a:xfrm>
        </p:spPr>
        <p:txBody>
          <a:bodyPr/>
          <a:lstStyle/>
          <a:p>
            <a:fld id="{6A59E652-0E2C-4FE0-9038-2A3F05EF4FDC}" type="slidenum">
              <a:rPr lang="en-IN" sz="1400" smtClean="0">
                <a:solidFill>
                  <a:schemeClr val="bg1"/>
                </a:solidFill>
              </a:rPr>
              <a:t>17</a:t>
            </a:fld>
            <a:endParaRPr lang="en-IN" sz="1400" dirty="0">
              <a:solidFill>
                <a:schemeClr val="bg1"/>
              </a:solidFill>
            </a:endParaRPr>
          </a:p>
        </p:txBody>
      </p:sp>
    </p:spTree>
    <p:extLst>
      <p:ext uri="{BB962C8B-B14F-4D97-AF65-F5344CB8AC3E}">
        <p14:creationId xmlns:p14="http://schemas.microsoft.com/office/powerpoint/2010/main" val="2223525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E2E86-2A27-C72F-7840-4038F6C9EBCA}"/>
              </a:ext>
            </a:extLst>
          </p:cNvPr>
          <p:cNvSpPr>
            <a:spLocks noGrp="1"/>
          </p:cNvSpPr>
          <p:nvPr>
            <p:ph type="title"/>
          </p:nvPr>
        </p:nvSpPr>
        <p:spPr>
          <a:xfrm>
            <a:off x="838200" y="96768"/>
            <a:ext cx="10515600" cy="1325563"/>
          </a:xfrm>
        </p:spPr>
        <p:txBody>
          <a:bodyPr>
            <a:normAutofit/>
          </a:bodyPr>
          <a:lstStyle/>
          <a:p>
            <a:pPr algn="ctr"/>
            <a:r>
              <a:rPr lang="en-US" sz="3600" dirty="0">
                <a:latin typeface="Arial" panose="020B0604020202020204" pitchFamily="34" charset="0"/>
                <a:cs typeface="Arial" panose="020B0604020202020204" pitchFamily="34" charset="0"/>
              </a:rPr>
              <a:t>References</a:t>
            </a:r>
            <a:endParaRPr lang="en-IN" sz="36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D5CA006-BB0D-541A-4199-92D0A5A2B63A}"/>
              </a:ext>
            </a:extLst>
          </p:cNvPr>
          <p:cNvSpPr>
            <a:spLocks noGrp="1"/>
          </p:cNvSpPr>
          <p:nvPr>
            <p:ph idx="1"/>
          </p:nvPr>
        </p:nvSpPr>
        <p:spPr>
          <a:xfrm>
            <a:off x="675861" y="1368428"/>
            <a:ext cx="10677939" cy="4351338"/>
          </a:xfrm>
        </p:spPr>
        <p:txBody>
          <a:bodyPr>
            <a:normAutofit fontScale="85000" lnSpcReduction="10000"/>
          </a:bodyPr>
          <a:lstStyle/>
          <a:p>
            <a:pPr marL="0" indent="0" algn="just">
              <a:lnSpc>
                <a:spcPct val="150000"/>
              </a:lnSpc>
              <a:buNone/>
            </a:pPr>
            <a:r>
              <a:rPr lang="en-IN" sz="2800" b="0" i="0" u="none" strike="noStrike" baseline="0" dirty="0">
                <a:solidFill>
                  <a:srgbClr val="000000"/>
                </a:solidFill>
                <a:latin typeface="Arial" panose="020B0604020202020204" pitchFamily="34" charset="0"/>
                <a:cs typeface="Arial" panose="020B0604020202020204" pitchFamily="34" charset="0"/>
              </a:rPr>
              <a:t>vol. 33, no. 11, pp. 5543–5553, Jun. 2021, </a:t>
            </a:r>
            <a:r>
              <a:rPr lang="en-IN" sz="2800" b="0" i="0" u="none" strike="noStrike" baseline="0" dirty="0" err="1">
                <a:solidFill>
                  <a:srgbClr val="000000"/>
                </a:solidFill>
                <a:latin typeface="Arial" panose="020B0604020202020204" pitchFamily="34" charset="0"/>
                <a:cs typeface="Arial" panose="020B0604020202020204" pitchFamily="34" charset="0"/>
              </a:rPr>
              <a:t>doi</a:t>
            </a:r>
            <a:r>
              <a:rPr lang="en-IN" sz="2800" b="0" i="0" u="none" strike="noStrike" baseline="0" dirty="0">
                <a:solidFill>
                  <a:srgbClr val="000000"/>
                </a:solidFill>
                <a:latin typeface="Arial" panose="020B0604020202020204" pitchFamily="34" charset="0"/>
                <a:cs typeface="Arial" panose="020B0604020202020204" pitchFamily="34" charset="0"/>
              </a:rPr>
              <a:t>: </a:t>
            </a:r>
            <a:r>
              <a:rPr lang="en-IN" sz="2800" b="0" i="0" u="none" strike="noStrike" baseline="0" dirty="0">
                <a:solidFill>
                  <a:srgbClr val="004393"/>
                </a:solidFill>
                <a:latin typeface="Arial" panose="020B0604020202020204" pitchFamily="34" charset="0"/>
                <a:cs typeface="Arial" panose="020B0604020202020204" pitchFamily="34" charset="0"/>
              </a:rPr>
              <a:t>10.1007/s00521-020-05332-5.</a:t>
            </a:r>
          </a:p>
          <a:p>
            <a:pPr algn="just">
              <a:lnSpc>
                <a:spcPct val="150000"/>
              </a:lnSpc>
            </a:pPr>
            <a:r>
              <a:rPr lang="en-US" sz="2800" dirty="0">
                <a:solidFill>
                  <a:schemeClr val="tx1"/>
                </a:solidFill>
                <a:latin typeface="Arial" panose="020B0604020202020204" pitchFamily="34" charset="0"/>
                <a:cs typeface="Arial" panose="020B0604020202020204" pitchFamily="34" charset="0"/>
              </a:rPr>
              <a:t>[5] </a:t>
            </a:r>
            <a:r>
              <a:rPr lang="en-US" sz="2800" b="0" i="0" u="none" strike="noStrike" baseline="0" dirty="0">
                <a:solidFill>
                  <a:srgbClr val="000000"/>
                </a:solidFill>
                <a:latin typeface="Arial" panose="020B0604020202020204" pitchFamily="34" charset="0"/>
                <a:cs typeface="Arial" panose="020B0604020202020204" pitchFamily="34" charset="0"/>
              </a:rPr>
              <a:t>A. Verma and V. P. Singh, ‘‘Design, analysis and implementation of efficient deep learning frameworks for brain tumor classification,’’ </a:t>
            </a:r>
            <a:r>
              <a:rPr lang="en-US" sz="2800" b="0" i="1" u="none" strike="noStrike" baseline="0" dirty="0">
                <a:solidFill>
                  <a:srgbClr val="000000"/>
                </a:solidFill>
                <a:latin typeface="Arial" panose="020B0604020202020204" pitchFamily="34" charset="0"/>
                <a:cs typeface="Arial" panose="020B0604020202020204" pitchFamily="34" charset="0"/>
              </a:rPr>
              <a:t>Multimedia Tools Appl.</a:t>
            </a:r>
            <a:r>
              <a:rPr lang="en-US" sz="2800" b="0" i="0" u="none" strike="noStrike" baseline="0" dirty="0">
                <a:solidFill>
                  <a:srgbClr val="000000"/>
                </a:solidFill>
                <a:latin typeface="Arial" panose="020B0604020202020204" pitchFamily="34" charset="0"/>
                <a:cs typeface="Arial" panose="020B0604020202020204" pitchFamily="34" charset="0"/>
              </a:rPr>
              <a:t>, vol. 81, no. 26, pp. 37541–37567, Nov. 2022, </a:t>
            </a:r>
            <a:r>
              <a:rPr lang="en-US" sz="2800" b="0" i="0" u="none" strike="noStrike" baseline="0" dirty="0" err="1">
                <a:solidFill>
                  <a:srgbClr val="000000"/>
                </a:solidFill>
                <a:latin typeface="Arial" panose="020B0604020202020204" pitchFamily="34" charset="0"/>
                <a:cs typeface="Arial" panose="020B0604020202020204" pitchFamily="34" charset="0"/>
              </a:rPr>
              <a:t>doi</a:t>
            </a:r>
            <a:r>
              <a:rPr lang="en-US" sz="2800" b="0" i="0" u="none" strike="noStrike" baseline="0" dirty="0">
                <a:solidFill>
                  <a:srgbClr val="000000"/>
                </a:solidFill>
                <a:latin typeface="Arial" panose="020B0604020202020204" pitchFamily="34" charset="0"/>
                <a:cs typeface="Arial" panose="020B0604020202020204" pitchFamily="34" charset="0"/>
              </a:rPr>
              <a:t>: </a:t>
            </a:r>
            <a:r>
              <a:rPr lang="en-IN" sz="2800" b="0" i="0" u="none" strike="noStrike" baseline="0" dirty="0">
                <a:solidFill>
                  <a:srgbClr val="004393"/>
                </a:solidFill>
                <a:latin typeface="Arial" panose="020B0604020202020204" pitchFamily="34" charset="0"/>
                <a:cs typeface="Arial" panose="020B0604020202020204" pitchFamily="34" charset="0"/>
              </a:rPr>
              <a:t>10.1007/s11042-022-13545-0.</a:t>
            </a:r>
          </a:p>
          <a:p>
            <a:pPr algn="just">
              <a:lnSpc>
                <a:spcPct val="150000"/>
              </a:lnSpc>
            </a:pPr>
            <a:r>
              <a:rPr lang="en-IN" sz="2800" dirty="0">
                <a:latin typeface="Arial" panose="020B0604020202020204" pitchFamily="34" charset="0"/>
                <a:cs typeface="Arial" panose="020B0604020202020204" pitchFamily="34" charset="0"/>
              </a:rPr>
              <a:t>[6]</a:t>
            </a:r>
            <a:r>
              <a:rPr lang="en-IN" sz="2800" dirty="0">
                <a:solidFill>
                  <a:srgbClr val="004393"/>
                </a:solidFill>
                <a:latin typeface="Arial" panose="020B0604020202020204" pitchFamily="34" charset="0"/>
                <a:cs typeface="Arial" panose="020B0604020202020204" pitchFamily="34" charset="0"/>
              </a:rPr>
              <a:t> </a:t>
            </a:r>
            <a:r>
              <a:rPr lang="en-IN" sz="2800" dirty="0">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https://www.nature.com/articles/s41598-024-57970-7</a:t>
            </a:r>
            <a:endParaRPr lang="en-IN" sz="2800" dirty="0">
              <a:latin typeface="Arial" panose="020B0604020202020204" pitchFamily="34" charset="0"/>
              <a:cs typeface="Arial" panose="020B0604020202020204" pitchFamily="34" charset="0"/>
            </a:endParaRPr>
          </a:p>
          <a:p>
            <a:pPr algn="just">
              <a:lnSpc>
                <a:spcPct val="150000"/>
              </a:lnSpc>
            </a:pPr>
            <a:r>
              <a:rPr lang="en-IN" sz="2800" b="0" i="0" u="none" strike="noStrike" baseline="0" dirty="0">
                <a:latin typeface="Arial" panose="020B0604020202020204" pitchFamily="34" charset="0"/>
                <a:cs typeface="Arial" panose="020B0604020202020204" pitchFamily="34" charset="0"/>
              </a:rPr>
              <a:t>[7] https://www.mdpi.com/2076-3417/12/14/7282</a:t>
            </a:r>
          </a:p>
          <a:p>
            <a:pPr algn="just"/>
            <a:endParaRPr lang="en-IN" dirty="0"/>
          </a:p>
        </p:txBody>
      </p:sp>
      <p:sp>
        <p:nvSpPr>
          <p:cNvPr id="4" name="Slide Number Placeholder 3">
            <a:extLst>
              <a:ext uri="{FF2B5EF4-FFF2-40B4-BE49-F238E27FC236}">
                <a16:creationId xmlns:a16="http://schemas.microsoft.com/office/drawing/2014/main" id="{34B9E54A-3B05-A1D0-A75E-82DB477B397D}"/>
              </a:ext>
            </a:extLst>
          </p:cNvPr>
          <p:cNvSpPr>
            <a:spLocks noGrp="1"/>
          </p:cNvSpPr>
          <p:nvPr>
            <p:ph type="sldNum" sz="quarter" idx="12"/>
          </p:nvPr>
        </p:nvSpPr>
        <p:spPr/>
        <p:txBody>
          <a:bodyPr/>
          <a:lstStyle/>
          <a:p>
            <a:fld id="{6A59E652-0E2C-4FE0-9038-2A3F05EF4FDC}" type="slidenum">
              <a:rPr lang="en-IN" smtClean="0"/>
              <a:t>18</a:t>
            </a:fld>
            <a:endParaRPr lang="en-IN"/>
          </a:p>
        </p:txBody>
      </p:sp>
    </p:spTree>
    <p:extLst>
      <p:ext uri="{BB962C8B-B14F-4D97-AF65-F5344CB8AC3E}">
        <p14:creationId xmlns:p14="http://schemas.microsoft.com/office/powerpoint/2010/main" val="2303462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1E7554-2556-FEB4-14A7-58E0A3EEFC00}"/>
              </a:ext>
            </a:extLst>
          </p:cNvPr>
          <p:cNvSpPr>
            <a:spLocks noGrp="1"/>
          </p:cNvSpPr>
          <p:nvPr>
            <p:ph type="title"/>
          </p:nvPr>
        </p:nvSpPr>
        <p:spPr>
          <a:xfrm>
            <a:off x="2628899" y="2946261"/>
            <a:ext cx="6934201" cy="965477"/>
          </a:xfrm>
        </p:spPr>
        <p:txBody>
          <a:bodyPr/>
          <a:lstStyle/>
          <a:p>
            <a:pPr algn="ctr"/>
            <a:r>
              <a:rPr lang="en-US" dirty="0">
                <a:latin typeface="Times New Roman" panose="02020603050405020304" pitchFamily="18" charset="0"/>
                <a:cs typeface="Times New Roman" panose="02020603050405020304" pitchFamily="18" charset="0"/>
              </a:rPr>
              <a:t>Thank you</a:t>
            </a:r>
            <a:endParaRPr lang="en-IN"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1F6E5C35-3FCD-DCA8-6A36-D727F6D12F61}"/>
              </a:ext>
            </a:extLst>
          </p:cNvPr>
          <p:cNvSpPr>
            <a:spLocks noGrp="1"/>
          </p:cNvSpPr>
          <p:nvPr>
            <p:ph type="sldNum" sz="quarter" idx="12"/>
          </p:nvPr>
        </p:nvSpPr>
        <p:spPr>
          <a:xfrm>
            <a:off x="8610600" y="6478901"/>
            <a:ext cx="2743200" cy="365125"/>
          </a:xfrm>
        </p:spPr>
        <p:txBody>
          <a:bodyPr/>
          <a:lstStyle/>
          <a:p>
            <a:fld id="{6A59E652-0E2C-4FE0-9038-2A3F05EF4FDC}" type="slidenum">
              <a:rPr lang="en-IN" sz="1400" smtClean="0">
                <a:solidFill>
                  <a:schemeClr val="bg1"/>
                </a:solidFill>
              </a:rPr>
              <a:t>19</a:t>
            </a:fld>
            <a:endParaRPr lang="en-IN" sz="1400" dirty="0">
              <a:solidFill>
                <a:schemeClr val="bg1"/>
              </a:solidFill>
            </a:endParaRPr>
          </a:p>
        </p:txBody>
      </p:sp>
    </p:spTree>
    <p:extLst>
      <p:ext uri="{BB962C8B-B14F-4D97-AF65-F5344CB8AC3E}">
        <p14:creationId xmlns:p14="http://schemas.microsoft.com/office/powerpoint/2010/main" val="1086407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13BBBD-5060-0A88-EACE-019791E67597}"/>
              </a:ext>
            </a:extLst>
          </p:cNvPr>
          <p:cNvSpPr>
            <a:spLocks noGrp="1"/>
          </p:cNvSpPr>
          <p:nvPr>
            <p:ph type="title"/>
          </p:nvPr>
        </p:nvSpPr>
        <p:spPr>
          <a:xfrm>
            <a:off x="838200" y="22107"/>
            <a:ext cx="10379697" cy="965477"/>
          </a:xfrm>
        </p:spPr>
        <p:txBody>
          <a:bodyPr>
            <a:normAutofit/>
          </a:bodyPr>
          <a:lstStyle/>
          <a:p>
            <a:pPr algn="ctr"/>
            <a:r>
              <a:rPr lang="en-US" sz="3600" dirty="0">
                <a:latin typeface="Arial" panose="020B0604020202020204" pitchFamily="34" charset="0"/>
                <a:cs typeface="Arial" panose="020B0604020202020204" pitchFamily="34" charset="0"/>
              </a:rPr>
              <a:t>Table of Contents</a:t>
            </a:r>
            <a:endParaRPr lang="en-IN" sz="3600" dirty="0">
              <a:latin typeface="Arial" panose="020B0604020202020204" pitchFamily="34" charset="0"/>
              <a:cs typeface="Arial" panose="020B0604020202020204" pitchFamily="34" charset="0"/>
            </a:endParaRPr>
          </a:p>
        </p:txBody>
      </p:sp>
      <p:sp>
        <p:nvSpPr>
          <p:cNvPr id="5" name="Content Placeholder 4">
            <a:extLst>
              <a:ext uri="{FF2B5EF4-FFF2-40B4-BE49-F238E27FC236}">
                <a16:creationId xmlns:a16="http://schemas.microsoft.com/office/drawing/2014/main" id="{6BB35312-B61D-31C3-0098-4AEE9306D59B}"/>
              </a:ext>
            </a:extLst>
          </p:cNvPr>
          <p:cNvSpPr>
            <a:spLocks noGrp="1"/>
          </p:cNvSpPr>
          <p:nvPr>
            <p:ph idx="1"/>
          </p:nvPr>
        </p:nvSpPr>
        <p:spPr>
          <a:xfrm>
            <a:off x="838200" y="1043606"/>
            <a:ext cx="10379697" cy="5444718"/>
          </a:xfrm>
        </p:spPr>
        <p:txBody>
          <a:bodyPr>
            <a:noAutofit/>
          </a:bodyPr>
          <a:lstStyle/>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Abstract</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Introduction</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Problem Statement</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Literature review</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Dataset</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Proposed Model Architecture</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Result &amp; Code</a:t>
            </a: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Conclusion &amp; Future Direction</a:t>
            </a: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References</a:t>
            </a:r>
          </a:p>
        </p:txBody>
      </p:sp>
      <p:sp>
        <p:nvSpPr>
          <p:cNvPr id="2" name="Slide Number Placeholder 1">
            <a:extLst>
              <a:ext uri="{FF2B5EF4-FFF2-40B4-BE49-F238E27FC236}">
                <a16:creationId xmlns:a16="http://schemas.microsoft.com/office/drawing/2014/main" id="{C474F9A0-CDC4-C613-9C63-4376DF2F0E14}"/>
              </a:ext>
            </a:extLst>
          </p:cNvPr>
          <p:cNvSpPr>
            <a:spLocks noGrp="1"/>
          </p:cNvSpPr>
          <p:nvPr>
            <p:ph type="sldNum" sz="quarter" idx="12"/>
          </p:nvPr>
        </p:nvSpPr>
        <p:spPr>
          <a:xfrm>
            <a:off x="8610600" y="6488327"/>
            <a:ext cx="2743200" cy="365125"/>
          </a:xfrm>
        </p:spPr>
        <p:txBody>
          <a:bodyPr/>
          <a:lstStyle/>
          <a:p>
            <a:fld id="{6A59E652-0E2C-4FE0-9038-2A3F05EF4FDC}" type="slidenum">
              <a:rPr lang="en-IN" sz="1400" smtClean="0">
                <a:solidFill>
                  <a:schemeClr val="bg1"/>
                </a:solidFill>
              </a:rPr>
              <a:t>2</a:t>
            </a:fld>
            <a:endParaRPr lang="en-IN" sz="1400" dirty="0">
              <a:solidFill>
                <a:schemeClr val="bg1"/>
              </a:solidFill>
            </a:endParaRPr>
          </a:p>
        </p:txBody>
      </p:sp>
    </p:spTree>
    <p:extLst>
      <p:ext uri="{BB962C8B-B14F-4D97-AF65-F5344CB8AC3E}">
        <p14:creationId xmlns:p14="http://schemas.microsoft.com/office/powerpoint/2010/main" val="115088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25B5F-8DD7-D944-0319-337C942B94C4}"/>
              </a:ext>
            </a:extLst>
          </p:cNvPr>
          <p:cNvSpPr>
            <a:spLocks noGrp="1"/>
          </p:cNvSpPr>
          <p:nvPr>
            <p:ph type="title"/>
          </p:nvPr>
        </p:nvSpPr>
        <p:spPr>
          <a:xfrm>
            <a:off x="838201" y="152446"/>
            <a:ext cx="10417403" cy="965477"/>
          </a:xfrm>
        </p:spPr>
        <p:txBody>
          <a:bodyPr>
            <a:normAutofit/>
          </a:bodyPr>
          <a:lstStyle/>
          <a:p>
            <a:pPr algn="ctr"/>
            <a:r>
              <a:rPr lang="en-IN" sz="3600" dirty="0">
                <a:latin typeface="Arial" panose="020B0604020202020204" pitchFamily="34" charset="0"/>
                <a:cs typeface="Arial" panose="020B0604020202020204" pitchFamily="34" charset="0"/>
              </a:rPr>
              <a:t>Abstract</a:t>
            </a:r>
          </a:p>
        </p:txBody>
      </p:sp>
      <p:sp>
        <p:nvSpPr>
          <p:cNvPr id="3" name="Content Placeholder 2">
            <a:extLst>
              <a:ext uri="{FF2B5EF4-FFF2-40B4-BE49-F238E27FC236}">
                <a16:creationId xmlns:a16="http://schemas.microsoft.com/office/drawing/2014/main" id="{5D5B4673-F5BA-B4DB-9A37-C5345F4C1DC1}"/>
              </a:ext>
            </a:extLst>
          </p:cNvPr>
          <p:cNvSpPr>
            <a:spLocks noGrp="1"/>
          </p:cNvSpPr>
          <p:nvPr>
            <p:ph idx="1"/>
          </p:nvPr>
        </p:nvSpPr>
        <p:spPr>
          <a:xfrm>
            <a:off x="838202" y="1446242"/>
            <a:ext cx="10417402" cy="4563567"/>
          </a:xfrm>
        </p:spPr>
        <p:txBody>
          <a:bodyPr>
            <a:noAutofit/>
          </a:bodyPr>
          <a:lstStyle/>
          <a:p>
            <a:pPr marL="0" indent="0" algn="just">
              <a:lnSpc>
                <a:spcPct val="150000"/>
              </a:lnSpc>
              <a:buNone/>
            </a:pPr>
            <a:r>
              <a:rPr lang="en-US" sz="2000" b="0" i="0" dirty="0">
                <a:solidFill>
                  <a:srgbClr val="222222"/>
                </a:solidFill>
                <a:effectLst/>
                <a:highlight>
                  <a:srgbClr val="FFFFFF"/>
                </a:highlight>
                <a:latin typeface="Arial" panose="020B0604020202020204" pitchFamily="34" charset="0"/>
                <a:cs typeface="Arial" panose="020B0604020202020204" pitchFamily="34" charset="0"/>
              </a:rPr>
              <a:t>Accurate and early detection of anomalies in peripheral white blood cells plays a crucial role in the evaluation of well-being in individuals and the diagnosis and prognosis of hematologic diseases. For example, some blood disorders and immune system-related diseases are diagnosed by the differential count of white blood cells, which is one of the common laboratory tests. Data is one of the most important ingredients in the development and testing of many commercial and successful automatic or semi-automatic systems. To this end, this study introduces a free access dataset of normal peripheral white blood cells </a:t>
            </a:r>
            <a:r>
              <a:rPr lang="en-US" sz="2000" b="0" i="0">
                <a:solidFill>
                  <a:srgbClr val="222222"/>
                </a:solidFill>
                <a:effectLst/>
                <a:highlight>
                  <a:srgbClr val="FFFFFF"/>
                </a:highlight>
                <a:latin typeface="Arial" panose="020B0604020202020204" pitchFamily="34" charset="0"/>
                <a:cs typeface="Arial" panose="020B0604020202020204" pitchFamily="34" charset="0"/>
              </a:rPr>
              <a:t>called WBC </a:t>
            </a:r>
            <a:r>
              <a:rPr lang="en-US" sz="2000" b="0" i="0" dirty="0">
                <a:solidFill>
                  <a:srgbClr val="222222"/>
                </a:solidFill>
                <a:effectLst/>
                <a:highlight>
                  <a:srgbClr val="FFFFFF"/>
                </a:highlight>
                <a:latin typeface="Arial" panose="020B0604020202020204" pitchFamily="34" charset="0"/>
                <a:cs typeface="Arial" panose="020B0604020202020204" pitchFamily="34" charset="0"/>
              </a:rPr>
              <a:t>containing about 40,000 images of white blood cells and color spots. </a:t>
            </a:r>
            <a:endParaRPr lang="en-IN" sz="3200" dirty="0">
              <a:latin typeface="Arial" panose="020B0604020202020204" pitchFamily="34" charset="0"/>
              <a:ea typeface="MS PGothic" panose="020B0600070205080204" pitchFamily="34" charset="-128"/>
              <a:cs typeface="Arial" panose="020B0604020202020204" pitchFamily="34" charset="0"/>
            </a:endParaRPr>
          </a:p>
        </p:txBody>
      </p:sp>
      <p:sp>
        <p:nvSpPr>
          <p:cNvPr id="4" name="Slide Number Placeholder 3">
            <a:extLst>
              <a:ext uri="{FF2B5EF4-FFF2-40B4-BE49-F238E27FC236}">
                <a16:creationId xmlns:a16="http://schemas.microsoft.com/office/drawing/2014/main" id="{CA074F65-C622-82AA-6AA0-B5ACC2C9B3B3}"/>
              </a:ext>
            </a:extLst>
          </p:cNvPr>
          <p:cNvSpPr>
            <a:spLocks noGrp="1"/>
          </p:cNvSpPr>
          <p:nvPr>
            <p:ph type="sldNum" sz="quarter" idx="12"/>
          </p:nvPr>
        </p:nvSpPr>
        <p:spPr>
          <a:xfrm>
            <a:off x="8610600" y="6478901"/>
            <a:ext cx="2743200" cy="365125"/>
          </a:xfrm>
        </p:spPr>
        <p:txBody>
          <a:bodyPr/>
          <a:lstStyle/>
          <a:p>
            <a:fld id="{6A59E652-0E2C-4FE0-9038-2A3F05EF4FDC}" type="slidenum">
              <a:rPr lang="en-IN" sz="1400" smtClean="0">
                <a:solidFill>
                  <a:schemeClr val="bg1"/>
                </a:solidFill>
              </a:rPr>
              <a:t>3</a:t>
            </a:fld>
            <a:endParaRPr lang="en-IN" sz="1400" dirty="0">
              <a:solidFill>
                <a:schemeClr val="bg1"/>
              </a:solidFill>
            </a:endParaRPr>
          </a:p>
        </p:txBody>
      </p:sp>
    </p:spTree>
    <p:extLst>
      <p:ext uri="{BB962C8B-B14F-4D97-AF65-F5344CB8AC3E}">
        <p14:creationId xmlns:p14="http://schemas.microsoft.com/office/powerpoint/2010/main" val="2944122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6902" y="84832"/>
            <a:ext cx="10538196" cy="965477"/>
          </a:xfrm>
        </p:spPr>
        <p:txBody>
          <a:bodyPr>
            <a:normAutofit/>
          </a:bodyPr>
          <a:lstStyle/>
          <a:p>
            <a:pPr algn="ctr"/>
            <a:r>
              <a:rPr lang="en-US" sz="3600" dirty="0">
                <a:latin typeface="Arial" panose="020B0604020202020204" pitchFamily="34" charset="0"/>
                <a:cs typeface="Arial" panose="020B0604020202020204" pitchFamily="34" charset="0"/>
              </a:rPr>
              <a:t>Introduction</a:t>
            </a:r>
          </a:p>
        </p:txBody>
      </p:sp>
      <p:sp>
        <p:nvSpPr>
          <p:cNvPr id="3" name="Content Placeholder 2"/>
          <p:cNvSpPr>
            <a:spLocks noGrp="1"/>
          </p:cNvSpPr>
          <p:nvPr>
            <p:ph idx="1"/>
          </p:nvPr>
        </p:nvSpPr>
        <p:spPr>
          <a:xfrm>
            <a:off x="826902" y="1193351"/>
            <a:ext cx="10538196" cy="5147813"/>
          </a:xfrm>
        </p:spPr>
        <p:txBody>
          <a:bodyPr>
            <a:normAutofit/>
          </a:bodyPr>
          <a:lstStyle/>
          <a:p>
            <a:pPr marL="0" indent="0" algn="just">
              <a:lnSpc>
                <a:spcPct val="150000"/>
              </a:lnSpc>
              <a:spcAft>
                <a:spcPts val="800"/>
              </a:spcAft>
              <a:buNone/>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White blood cells, also known as leukocytes, are the frontline soldiers of the immune system. These cells circulate in the blood and lymphatic system, constantly patrolling for invaders like bacteria, viruses, and parasites. They help protect us from infections and foreign invaders. White blood cells can be classified two main categories: granulocytes and agranulocytes. </a:t>
            </a:r>
          </a:p>
        </p:txBody>
      </p:sp>
      <p:sp>
        <p:nvSpPr>
          <p:cNvPr id="4" name="Slide Number Placeholder 3">
            <a:extLst>
              <a:ext uri="{FF2B5EF4-FFF2-40B4-BE49-F238E27FC236}">
                <a16:creationId xmlns:a16="http://schemas.microsoft.com/office/drawing/2014/main" id="{1DA1AC8B-9C8A-73AB-6EC1-B65EAC8882A6}"/>
              </a:ext>
            </a:extLst>
          </p:cNvPr>
          <p:cNvSpPr>
            <a:spLocks noGrp="1"/>
          </p:cNvSpPr>
          <p:nvPr>
            <p:ph type="sldNum" sz="quarter" idx="12"/>
          </p:nvPr>
        </p:nvSpPr>
        <p:spPr>
          <a:xfrm>
            <a:off x="8610600" y="6488328"/>
            <a:ext cx="2743200" cy="365125"/>
          </a:xfrm>
        </p:spPr>
        <p:txBody>
          <a:bodyPr/>
          <a:lstStyle/>
          <a:p>
            <a:fld id="{6A59E652-0E2C-4FE0-9038-2A3F05EF4FDC}" type="slidenum">
              <a:rPr lang="en-IN" sz="1400" smtClean="0">
                <a:solidFill>
                  <a:schemeClr val="bg1"/>
                </a:solidFill>
              </a:rPr>
              <a:t>4</a:t>
            </a:fld>
            <a:endParaRPr lang="en-IN" sz="1400" dirty="0">
              <a:solidFill>
                <a:schemeClr val="bg1"/>
              </a:solidFill>
            </a:endParaRPr>
          </a:p>
        </p:txBody>
      </p:sp>
    </p:spTree>
    <p:extLst>
      <p:ext uri="{BB962C8B-B14F-4D97-AF65-F5344CB8AC3E}">
        <p14:creationId xmlns:p14="http://schemas.microsoft.com/office/powerpoint/2010/main" val="231666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392"/>
            <a:ext cx="10512972" cy="965477"/>
          </a:xfrm>
        </p:spPr>
        <p:txBody>
          <a:bodyPr>
            <a:normAutofit/>
          </a:bodyPr>
          <a:lstStyle/>
          <a:p>
            <a:pPr algn="ctr"/>
            <a:r>
              <a:rPr lang="en-US" sz="3600" dirty="0">
                <a:latin typeface="Arial" panose="020B0604020202020204" pitchFamily="34" charset="0"/>
                <a:cs typeface="Arial" panose="020B0604020202020204" pitchFamily="34" charset="0"/>
              </a:rPr>
              <a:t>Problem Statement</a:t>
            </a:r>
          </a:p>
        </p:txBody>
      </p:sp>
      <p:sp>
        <p:nvSpPr>
          <p:cNvPr id="3" name="Slide Number Placeholder 2">
            <a:extLst>
              <a:ext uri="{FF2B5EF4-FFF2-40B4-BE49-F238E27FC236}">
                <a16:creationId xmlns:a16="http://schemas.microsoft.com/office/drawing/2014/main" id="{1D89EC6C-DF7E-5F79-5825-17D796B2EE9E}"/>
              </a:ext>
            </a:extLst>
          </p:cNvPr>
          <p:cNvSpPr>
            <a:spLocks noGrp="1"/>
          </p:cNvSpPr>
          <p:nvPr>
            <p:ph type="sldNum" sz="quarter" idx="12"/>
          </p:nvPr>
        </p:nvSpPr>
        <p:spPr>
          <a:xfrm>
            <a:off x="8610600" y="6497753"/>
            <a:ext cx="2743200" cy="365125"/>
          </a:xfrm>
        </p:spPr>
        <p:txBody>
          <a:bodyPr/>
          <a:lstStyle/>
          <a:p>
            <a:fld id="{6A59E652-0E2C-4FE0-9038-2A3F05EF4FDC}" type="slidenum">
              <a:rPr lang="en-IN" sz="1400" smtClean="0">
                <a:solidFill>
                  <a:schemeClr val="bg1"/>
                </a:solidFill>
              </a:rPr>
              <a:t>5</a:t>
            </a:fld>
            <a:endParaRPr lang="en-IN" sz="1400" dirty="0">
              <a:solidFill>
                <a:schemeClr val="bg1"/>
              </a:solidFill>
            </a:endParaRPr>
          </a:p>
        </p:txBody>
      </p:sp>
      <p:sp>
        <p:nvSpPr>
          <p:cNvPr id="5" name="Rectangle 1">
            <a:extLst>
              <a:ext uri="{FF2B5EF4-FFF2-40B4-BE49-F238E27FC236}">
                <a16:creationId xmlns:a16="http://schemas.microsoft.com/office/drawing/2014/main" id="{E280EC19-592B-35CE-8BD5-391F635F4F3F}"/>
              </a:ext>
            </a:extLst>
          </p:cNvPr>
          <p:cNvSpPr>
            <a:spLocks noGrp="1" noChangeArrowheads="1"/>
          </p:cNvSpPr>
          <p:nvPr>
            <p:ph idx="1"/>
          </p:nvPr>
        </p:nvSpPr>
        <p:spPr bwMode="auto">
          <a:xfrm>
            <a:off x="838201" y="1568273"/>
            <a:ext cx="10512972" cy="958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lgn="just">
              <a:lnSpc>
                <a:spcPct val="150000"/>
              </a:lnSpc>
              <a:buNone/>
            </a:pPr>
            <a:r>
              <a:rPr kumimoji="0" lang="en-US" altLang="en-US" sz="2000" b="0" i="0" u="none" strike="noStrike" cap="none" normalizeH="0" baseline="0" dirty="0">
                <a:ln>
                  <a:noFill/>
                </a:ln>
                <a:effectLst/>
                <a:cs typeface="Arial" panose="020B0604020202020204" pitchFamily="34" charset="0"/>
              </a:rPr>
              <a:t>Detection and identification of white blood cell disease using various deep learning algorithm.</a:t>
            </a:r>
          </a:p>
        </p:txBody>
      </p:sp>
    </p:spTree>
    <p:extLst>
      <p:ext uri="{BB962C8B-B14F-4D97-AF65-F5344CB8AC3E}">
        <p14:creationId xmlns:p14="http://schemas.microsoft.com/office/powerpoint/2010/main" val="3689535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58884"/>
            <a:ext cx="10524240" cy="965477"/>
          </a:xfrm>
        </p:spPr>
        <p:txBody>
          <a:bodyPr>
            <a:normAutofit/>
          </a:bodyPr>
          <a:lstStyle/>
          <a:p>
            <a:pPr algn="ctr"/>
            <a:r>
              <a:rPr lang="en-US" sz="3600" dirty="0">
                <a:latin typeface="Arial" panose="020B0604020202020204" pitchFamily="34" charset="0"/>
                <a:cs typeface="Arial" panose="020B0604020202020204" pitchFamily="34" charset="0"/>
              </a:rPr>
              <a:t>Literature Survey</a:t>
            </a:r>
          </a:p>
        </p:txBody>
      </p:sp>
      <p:graphicFrame>
        <p:nvGraphicFramePr>
          <p:cNvPr id="6" name="Content Placeholder 5">
            <a:extLst>
              <a:ext uri="{FF2B5EF4-FFF2-40B4-BE49-F238E27FC236}">
                <a16:creationId xmlns:a16="http://schemas.microsoft.com/office/drawing/2014/main" id="{2CFD54CF-D9B2-BC71-FA64-D57773B18708}"/>
              </a:ext>
            </a:extLst>
          </p:cNvPr>
          <p:cNvGraphicFramePr>
            <a:graphicFrameLocks noGrp="1"/>
          </p:cNvGraphicFramePr>
          <p:nvPr>
            <p:ph idx="1"/>
            <p:extLst>
              <p:ext uri="{D42A27DB-BD31-4B8C-83A1-F6EECF244321}">
                <p14:modId xmlns:p14="http://schemas.microsoft.com/office/powerpoint/2010/main" val="618760716"/>
              </p:ext>
            </p:extLst>
          </p:nvPr>
        </p:nvGraphicFramePr>
        <p:xfrm>
          <a:off x="829559" y="1132239"/>
          <a:ext cx="10524240" cy="5176419"/>
        </p:xfrm>
        <a:graphic>
          <a:graphicData uri="http://schemas.openxmlformats.org/drawingml/2006/table">
            <a:tbl>
              <a:tblPr firstRow="1" bandRow="1">
                <a:tableStyleId>{5C22544A-7EE6-4342-B048-85BDC9FD1C3A}</a:tableStyleId>
              </a:tblPr>
              <a:tblGrid>
                <a:gridCol w="2111760">
                  <a:extLst>
                    <a:ext uri="{9D8B030D-6E8A-4147-A177-3AD203B41FA5}">
                      <a16:colId xmlns:a16="http://schemas.microsoft.com/office/drawing/2014/main" val="1277066653"/>
                    </a:ext>
                  </a:extLst>
                </a:gridCol>
                <a:gridCol w="2103120">
                  <a:extLst>
                    <a:ext uri="{9D8B030D-6E8A-4147-A177-3AD203B41FA5}">
                      <a16:colId xmlns:a16="http://schemas.microsoft.com/office/drawing/2014/main" val="3831831802"/>
                    </a:ext>
                  </a:extLst>
                </a:gridCol>
                <a:gridCol w="2103120">
                  <a:extLst>
                    <a:ext uri="{9D8B030D-6E8A-4147-A177-3AD203B41FA5}">
                      <a16:colId xmlns:a16="http://schemas.microsoft.com/office/drawing/2014/main" val="2858870176"/>
                    </a:ext>
                  </a:extLst>
                </a:gridCol>
                <a:gridCol w="2103120">
                  <a:extLst>
                    <a:ext uri="{9D8B030D-6E8A-4147-A177-3AD203B41FA5}">
                      <a16:colId xmlns:a16="http://schemas.microsoft.com/office/drawing/2014/main" val="1397105499"/>
                    </a:ext>
                  </a:extLst>
                </a:gridCol>
                <a:gridCol w="2103120">
                  <a:extLst>
                    <a:ext uri="{9D8B030D-6E8A-4147-A177-3AD203B41FA5}">
                      <a16:colId xmlns:a16="http://schemas.microsoft.com/office/drawing/2014/main" val="1186350016"/>
                    </a:ext>
                  </a:extLst>
                </a:gridCol>
              </a:tblGrid>
              <a:tr h="622170">
                <a:tc>
                  <a:txBody>
                    <a:bodyPr/>
                    <a:lstStyle/>
                    <a:p>
                      <a:pPr algn="ctr"/>
                      <a:r>
                        <a:rPr lang="en-US" sz="1600" dirty="0">
                          <a:latin typeface="Arial" panose="020B0604020202020204" pitchFamily="34" charset="0"/>
                          <a:cs typeface="Arial" panose="020B0604020202020204" pitchFamily="34" charset="0"/>
                        </a:rPr>
                        <a:t>References</a:t>
                      </a:r>
                      <a:endParaRPr lang="en-IN" sz="1600" dirty="0">
                        <a:latin typeface="Arial" panose="020B0604020202020204" pitchFamily="34" charset="0"/>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Methodology</a:t>
                      </a:r>
                      <a:endParaRPr lang="en-IN" sz="1600" dirty="0">
                        <a:latin typeface="Arial" panose="020B0604020202020204" pitchFamily="34" charset="0"/>
                        <a:cs typeface="Arial" panose="020B0604020202020204" pitchFamily="34" charset="0"/>
                      </a:endParaRPr>
                    </a:p>
                  </a:txBody>
                  <a:tcPr/>
                </a:tc>
                <a:tc>
                  <a:txBody>
                    <a:bodyPr/>
                    <a:lstStyle/>
                    <a:p>
                      <a:pPr algn="ctr"/>
                      <a:r>
                        <a:rPr lang="en-US" sz="1600" dirty="0">
                          <a:latin typeface="Arial" panose="020B0604020202020204" pitchFamily="34" charset="0"/>
                          <a:cs typeface="Arial" panose="020B0604020202020204" pitchFamily="34" charset="0"/>
                        </a:rPr>
                        <a:t>Algorithm</a:t>
                      </a:r>
                      <a:endParaRPr lang="en-IN" sz="1600" dirty="0">
                        <a:latin typeface="Arial" panose="020B0604020202020204" pitchFamily="34" charset="0"/>
                        <a:cs typeface="Arial" panose="020B0604020202020204" pitchFamily="34" charset="0"/>
                      </a:endParaRPr>
                    </a:p>
                  </a:txBody>
                  <a:tcPr/>
                </a:tc>
                <a:tc>
                  <a:txBody>
                    <a:bodyPr/>
                    <a:lstStyle/>
                    <a:p>
                      <a:pPr algn="ctr"/>
                      <a:r>
                        <a:rPr lang="en-US" sz="1600" dirty="0">
                          <a:latin typeface="Arial" panose="020B0604020202020204" pitchFamily="34" charset="0"/>
                          <a:cs typeface="Arial" panose="020B0604020202020204" pitchFamily="34" charset="0"/>
                        </a:rPr>
                        <a:t>Accuracy</a:t>
                      </a:r>
                      <a:endParaRPr lang="en-IN" sz="1600" dirty="0">
                        <a:latin typeface="Arial" panose="020B0604020202020204" pitchFamily="34" charset="0"/>
                        <a:cs typeface="Arial" panose="020B0604020202020204" pitchFamily="34" charset="0"/>
                      </a:endParaRPr>
                    </a:p>
                  </a:txBody>
                  <a:tcPr/>
                </a:tc>
                <a:tc>
                  <a:txBody>
                    <a:bodyPr/>
                    <a:lstStyle/>
                    <a:p>
                      <a:pPr algn="ctr"/>
                      <a:r>
                        <a:rPr lang="en-US" sz="1600" dirty="0">
                          <a:latin typeface="Arial" panose="020B0604020202020204" pitchFamily="34" charset="0"/>
                          <a:cs typeface="Arial" panose="020B0604020202020204" pitchFamily="34" charset="0"/>
                        </a:rPr>
                        <a:t>Dataset used</a:t>
                      </a:r>
                      <a:endParaRPr lang="en-IN"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51164970"/>
                  </a:ext>
                </a:extLst>
              </a:tr>
              <a:tr h="85783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b="0" i="0" u="none" strike="noStrike" kern="1200" baseline="0" dirty="0">
                          <a:solidFill>
                            <a:schemeClr val="dk1"/>
                          </a:solidFill>
                          <a:latin typeface="Arial" panose="020B0604020202020204" pitchFamily="34" charset="0"/>
                          <a:ea typeface="+mn-ea"/>
                          <a:cs typeface="Arial" panose="020B0604020202020204" pitchFamily="34" charset="0"/>
                        </a:rPr>
                        <a:t>Machiraju Jaya Lakshmi et al. [1]</a:t>
                      </a:r>
                      <a:endParaRPr lang="en-IN" sz="1600" dirty="0">
                        <a:latin typeface="Arial" panose="020B0604020202020204" pitchFamily="34" charset="0"/>
                        <a:cs typeface="Arial" panose="020B0604020202020204" pitchFamily="34" charset="0"/>
                      </a:endParaRPr>
                    </a:p>
                  </a:txBody>
                  <a:tcPr/>
                </a:tc>
                <a:tc>
                  <a:txBody>
                    <a:bodyPr/>
                    <a:lstStyle/>
                    <a:p>
                      <a:pPr algn="ctr"/>
                      <a:r>
                        <a:rPr lang="en-US" sz="1600" dirty="0">
                          <a:latin typeface="Arial" panose="020B0604020202020204" pitchFamily="34" charset="0"/>
                          <a:cs typeface="Arial" panose="020B0604020202020204" pitchFamily="34" charset="0"/>
                        </a:rPr>
                        <a:t>Brain tumor Classification using SoftMax classifier</a:t>
                      </a:r>
                      <a:endParaRPr lang="en-IN" sz="1600" dirty="0">
                        <a:latin typeface="Arial" panose="020B0604020202020204" pitchFamily="34" charset="0"/>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Inception –V3</a:t>
                      </a:r>
                      <a:endParaRPr lang="en-IN" sz="1600" dirty="0">
                        <a:latin typeface="Arial" panose="020B0604020202020204" pitchFamily="34" charset="0"/>
                        <a:cs typeface="Arial" panose="020B0604020202020204" pitchFamily="34" charset="0"/>
                      </a:endParaRPr>
                    </a:p>
                  </a:txBody>
                  <a:tcPr/>
                </a:tc>
                <a:tc>
                  <a:txBody>
                    <a:bodyPr/>
                    <a:lstStyle/>
                    <a:p>
                      <a:pPr algn="ctr"/>
                      <a:r>
                        <a:rPr lang="en-US" sz="1600" dirty="0">
                          <a:latin typeface="Arial" panose="020B0604020202020204" pitchFamily="34" charset="0"/>
                          <a:cs typeface="Arial" panose="020B0604020202020204" pitchFamily="34" charset="0"/>
                        </a:rPr>
                        <a:t>89.00%</a:t>
                      </a:r>
                      <a:endParaRPr lang="en-IN" sz="1600" dirty="0">
                        <a:latin typeface="Arial" panose="020B0604020202020204" pitchFamily="34" charset="0"/>
                        <a:cs typeface="Arial" panose="020B0604020202020204" pitchFamily="34" charset="0"/>
                      </a:endParaRPr>
                    </a:p>
                  </a:txBody>
                  <a:tcPr/>
                </a:tc>
                <a:tc>
                  <a:txBody>
                    <a:bodyPr/>
                    <a:lstStyle/>
                    <a:p>
                      <a:pPr algn="ctr"/>
                      <a:r>
                        <a:rPr lang="en-US" sz="1600" dirty="0">
                          <a:latin typeface="Arial" panose="020B0604020202020204" pitchFamily="34" charset="0"/>
                          <a:cs typeface="Arial" panose="020B0604020202020204" pitchFamily="34" charset="0"/>
                        </a:rPr>
                        <a:t>3064 MRI Images</a:t>
                      </a:r>
                      <a:endParaRPr lang="en-IN"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404976136"/>
                  </a:ext>
                </a:extLst>
              </a:tr>
              <a:tr h="89554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Wen Jun &amp; Zheng Liyuan [2]</a:t>
                      </a:r>
                      <a:endParaRPr lang="en-IN" sz="1600" dirty="0">
                        <a:latin typeface="Arial" panose="020B0604020202020204" pitchFamily="34" charset="0"/>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Brain tumor Classification using attention mechanism</a:t>
                      </a:r>
                      <a:endParaRPr lang="en-IN" sz="1600" dirty="0">
                        <a:latin typeface="Arial" panose="020B0604020202020204" pitchFamily="34" charset="0"/>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CNN</a:t>
                      </a:r>
                      <a:endParaRPr lang="en-IN" sz="1600" dirty="0">
                        <a:latin typeface="Arial" panose="020B0604020202020204" pitchFamily="34" charset="0"/>
                        <a:cs typeface="Arial" panose="020B0604020202020204" pitchFamily="34" charset="0"/>
                      </a:endParaRPr>
                    </a:p>
                    <a:p>
                      <a:pPr algn="ctr"/>
                      <a:endParaRPr lang="en-IN" sz="1600" dirty="0">
                        <a:latin typeface="Arial" panose="020B0604020202020204" pitchFamily="34" charset="0"/>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98.61%</a:t>
                      </a:r>
                      <a:endParaRPr lang="en-IN" sz="1600" dirty="0">
                        <a:latin typeface="Arial" panose="020B0604020202020204" pitchFamily="34" charset="0"/>
                        <a:cs typeface="Arial" panose="020B0604020202020204" pitchFamily="34" charset="0"/>
                      </a:endParaRPr>
                    </a:p>
                    <a:p>
                      <a:pPr algn="ctr"/>
                      <a:endParaRPr lang="en-IN" sz="1600" dirty="0">
                        <a:latin typeface="Arial" panose="020B0604020202020204" pitchFamily="34" charset="0"/>
                        <a:cs typeface="Arial" panose="020B0604020202020204" pitchFamily="34" charset="0"/>
                      </a:endParaRPr>
                    </a:p>
                  </a:txBody>
                  <a:tcPr/>
                </a:tc>
                <a:tc>
                  <a:txBody>
                    <a:bodyPr/>
                    <a:lstStyle/>
                    <a:p>
                      <a:pPr algn="ctr"/>
                      <a:r>
                        <a:rPr lang="en-US" sz="1600" dirty="0">
                          <a:latin typeface="Arial" panose="020B0604020202020204" pitchFamily="34" charset="0"/>
                          <a:cs typeface="Arial" panose="020B0604020202020204" pitchFamily="34" charset="0"/>
                        </a:rPr>
                        <a:t>3043 MRI Images</a:t>
                      </a:r>
                      <a:endParaRPr lang="en-IN" sz="1600" dirty="0">
                        <a:latin typeface="Arial" panose="020B0604020202020204" pitchFamily="34" charset="0"/>
                        <a:cs typeface="Arial" panose="020B0604020202020204" pitchFamily="34" charset="0"/>
                      </a:endParaRPr>
                    </a:p>
                    <a:p>
                      <a:pPr algn="ctr"/>
                      <a:endParaRPr lang="en-IN"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192964470"/>
                  </a:ext>
                </a:extLst>
              </a:tr>
              <a:tr h="991542">
                <a:tc>
                  <a:txBody>
                    <a:bodyPr/>
                    <a:lstStyle/>
                    <a:p>
                      <a:pPr algn="ctr"/>
                      <a:r>
                        <a:rPr lang="en-US" sz="1600" dirty="0">
                          <a:latin typeface="Arial" panose="020B0604020202020204" pitchFamily="34" charset="0"/>
                          <a:cs typeface="Arial" panose="020B0604020202020204" pitchFamily="34" charset="0"/>
                        </a:rPr>
                        <a:t>Arshia Rehman et.al. [3]</a:t>
                      </a:r>
                      <a:endParaRPr lang="en-IN" sz="1600" dirty="0">
                        <a:latin typeface="Arial" panose="020B0604020202020204" pitchFamily="34" charset="0"/>
                        <a:cs typeface="Arial" panose="020B0604020202020204" pitchFamily="34" charset="0"/>
                      </a:endParaRPr>
                    </a:p>
                  </a:txBody>
                  <a:tcPr/>
                </a:tc>
                <a:tc>
                  <a:txBody>
                    <a:bodyPr/>
                    <a:lstStyle/>
                    <a:p>
                      <a:pPr algn="ctr"/>
                      <a:r>
                        <a:rPr lang="en-US" sz="1600" dirty="0">
                          <a:latin typeface="Arial" panose="020B0604020202020204" pitchFamily="34" charset="0"/>
                          <a:cs typeface="Arial" panose="020B0604020202020204" pitchFamily="34" charset="0"/>
                        </a:rPr>
                        <a:t>Three-layer architecture of CNN with transfer learning technique</a:t>
                      </a:r>
                      <a:endParaRPr lang="en-IN" sz="1600" dirty="0">
                        <a:latin typeface="Arial" panose="020B0604020202020204" pitchFamily="34" charset="0"/>
                        <a:cs typeface="Arial" panose="020B0604020202020204" pitchFamily="34" charset="0"/>
                      </a:endParaRPr>
                    </a:p>
                  </a:txBody>
                  <a:tcPr/>
                </a:tc>
                <a:tc>
                  <a:txBody>
                    <a:bodyPr/>
                    <a:lstStyle/>
                    <a:p>
                      <a:pPr algn="ctr"/>
                      <a:r>
                        <a:rPr lang="en-US" sz="1600" dirty="0">
                          <a:latin typeface="Arial" panose="020B0604020202020204" pitchFamily="34" charset="0"/>
                          <a:cs typeface="Arial" panose="020B0604020202020204" pitchFamily="34" charset="0"/>
                        </a:rPr>
                        <a:t>VGG-16 and CNN</a:t>
                      </a:r>
                      <a:endParaRPr lang="en-IN" sz="1600" dirty="0">
                        <a:latin typeface="Arial" panose="020B0604020202020204" pitchFamily="34" charset="0"/>
                        <a:cs typeface="Arial" panose="020B0604020202020204" pitchFamily="34" charset="0"/>
                      </a:endParaRPr>
                    </a:p>
                  </a:txBody>
                  <a:tcPr/>
                </a:tc>
                <a:tc>
                  <a:txBody>
                    <a:bodyPr/>
                    <a:lstStyle/>
                    <a:p>
                      <a:pPr algn="ctr"/>
                      <a:r>
                        <a:rPr lang="en-US" sz="1600" dirty="0">
                          <a:latin typeface="Arial" panose="020B0604020202020204" pitchFamily="34" charset="0"/>
                          <a:cs typeface="Arial" panose="020B0604020202020204" pitchFamily="34" charset="0"/>
                        </a:rPr>
                        <a:t>98.69%</a:t>
                      </a:r>
                      <a:endParaRPr lang="en-IN" sz="1600" dirty="0">
                        <a:latin typeface="Arial" panose="020B0604020202020204" pitchFamily="34" charset="0"/>
                        <a:cs typeface="Arial" panose="020B0604020202020204" pitchFamily="34" charset="0"/>
                      </a:endParaRPr>
                    </a:p>
                  </a:txBody>
                  <a:tcPr/>
                </a:tc>
                <a:tc>
                  <a:txBody>
                    <a:bodyPr/>
                    <a:lstStyle/>
                    <a:p>
                      <a:pPr algn="ctr"/>
                      <a:r>
                        <a:rPr lang="en-US" sz="1600" dirty="0">
                          <a:latin typeface="Arial" panose="020B0604020202020204" pitchFamily="34" charset="0"/>
                          <a:cs typeface="Arial" panose="020B0604020202020204" pitchFamily="34" charset="0"/>
                        </a:rPr>
                        <a:t>MRI brain slices of 233 Patients.</a:t>
                      </a:r>
                      <a:endParaRPr lang="en-IN"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46245089"/>
                  </a:ext>
                </a:extLst>
              </a:tr>
              <a:tr h="810700">
                <a:tc>
                  <a:txBody>
                    <a:bodyPr/>
                    <a:lstStyle/>
                    <a:p>
                      <a:pPr algn="ctr"/>
                      <a:r>
                        <a:rPr lang="en-US" sz="1600" dirty="0">
                          <a:latin typeface="Arial" panose="020B0604020202020204" pitchFamily="34" charset="0"/>
                          <a:cs typeface="Arial" panose="020B0604020202020204" pitchFamily="34" charset="0"/>
                        </a:rPr>
                        <a:t>R. Rajasree et al. [4] </a:t>
                      </a:r>
                      <a:endParaRPr lang="en-IN" sz="1600" dirty="0">
                        <a:latin typeface="Arial" panose="020B0604020202020204" pitchFamily="34" charset="0"/>
                        <a:cs typeface="Arial" panose="020B0604020202020204" pitchFamily="34" charset="0"/>
                      </a:endParaRPr>
                    </a:p>
                  </a:txBody>
                  <a:tcPr/>
                </a:tc>
                <a:tc>
                  <a:txBody>
                    <a:bodyPr/>
                    <a:lstStyle/>
                    <a:p>
                      <a:pPr algn="ctr"/>
                      <a:r>
                        <a:rPr lang="en-US" sz="1600" dirty="0">
                          <a:latin typeface="Arial" panose="020B0604020202020204" pitchFamily="34" charset="0"/>
                          <a:cs typeface="Arial" panose="020B0604020202020204" pitchFamily="34" charset="0"/>
                        </a:rPr>
                        <a:t>Brain tumor classification using deep learning</a:t>
                      </a:r>
                      <a:endParaRPr lang="en-IN" sz="1600" dirty="0">
                        <a:latin typeface="Arial" panose="020B0604020202020204" pitchFamily="34" charset="0"/>
                        <a:cs typeface="Arial" panose="020B0604020202020204" pitchFamily="34" charset="0"/>
                      </a:endParaRPr>
                    </a:p>
                  </a:txBody>
                  <a:tcPr/>
                </a:tc>
                <a:tc>
                  <a:txBody>
                    <a:bodyPr/>
                    <a:lstStyle/>
                    <a:p>
                      <a:pPr algn="ctr"/>
                      <a:r>
                        <a:rPr lang="en-US" sz="1600" dirty="0">
                          <a:latin typeface="Arial" panose="020B0604020202020204" pitchFamily="34" charset="0"/>
                          <a:cs typeface="Arial" panose="020B0604020202020204" pitchFamily="34" charset="0"/>
                        </a:rPr>
                        <a:t>U-NET, CNN</a:t>
                      </a:r>
                      <a:endParaRPr lang="en-IN" sz="1600" dirty="0">
                        <a:latin typeface="Arial" panose="020B0604020202020204" pitchFamily="34" charset="0"/>
                        <a:cs typeface="Arial" panose="020B0604020202020204" pitchFamily="34" charset="0"/>
                      </a:endParaRPr>
                    </a:p>
                  </a:txBody>
                  <a:tcPr/>
                </a:tc>
                <a:tc>
                  <a:txBody>
                    <a:bodyPr/>
                    <a:lstStyle/>
                    <a:p>
                      <a:pPr algn="ctr"/>
                      <a:r>
                        <a:rPr lang="en-US" sz="1600" dirty="0">
                          <a:latin typeface="Arial" panose="020B0604020202020204" pitchFamily="34" charset="0"/>
                          <a:cs typeface="Arial" panose="020B0604020202020204" pitchFamily="34" charset="0"/>
                        </a:rPr>
                        <a:t>96.36%</a:t>
                      </a:r>
                      <a:endParaRPr lang="en-IN" sz="1600" dirty="0">
                        <a:latin typeface="Arial" panose="020B0604020202020204" pitchFamily="34" charset="0"/>
                        <a:cs typeface="Arial" panose="020B0604020202020204" pitchFamily="34" charset="0"/>
                      </a:endParaRPr>
                    </a:p>
                  </a:txBody>
                  <a:tcPr/>
                </a:tc>
                <a:tc>
                  <a:txBody>
                    <a:bodyPr/>
                    <a:lstStyle/>
                    <a:p>
                      <a:pPr algn="ctr"/>
                      <a:r>
                        <a:rPr lang="en-US" sz="1600" dirty="0">
                          <a:latin typeface="Arial" panose="020B0604020202020204" pitchFamily="34" charset="0"/>
                          <a:cs typeface="Arial" panose="020B0604020202020204" pitchFamily="34" charset="0"/>
                        </a:rPr>
                        <a:t>BRAST 2015</a:t>
                      </a:r>
                      <a:endParaRPr lang="en-IN"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96695661"/>
                  </a:ext>
                </a:extLst>
              </a:tr>
              <a:tr h="911104">
                <a:tc>
                  <a:txBody>
                    <a:bodyPr/>
                    <a:lstStyle/>
                    <a:p>
                      <a:pPr algn="ctr"/>
                      <a:r>
                        <a:rPr lang="en-US" sz="1600" dirty="0">
                          <a:latin typeface="Arial" panose="020B0604020202020204" pitchFamily="34" charset="0"/>
                          <a:cs typeface="Arial" panose="020B0604020202020204" pitchFamily="34" charset="0"/>
                        </a:rPr>
                        <a:t>Aman Verma et al. [5] </a:t>
                      </a:r>
                      <a:endParaRPr lang="en-IN" sz="1600" dirty="0">
                        <a:latin typeface="Arial" panose="020B0604020202020204" pitchFamily="34" charset="0"/>
                        <a:cs typeface="Arial" panose="020B0604020202020204" pitchFamily="34" charset="0"/>
                      </a:endParaRPr>
                    </a:p>
                  </a:txBody>
                  <a:tcPr/>
                </a:tc>
                <a:tc>
                  <a:txBody>
                    <a:bodyPr/>
                    <a:lstStyle/>
                    <a:p>
                      <a:pPr algn="ctr"/>
                      <a:r>
                        <a:rPr lang="en-US" sz="1600" dirty="0">
                          <a:latin typeface="Arial" panose="020B0604020202020204" pitchFamily="34" charset="0"/>
                          <a:cs typeface="Arial" panose="020B0604020202020204" pitchFamily="34" charset="0"/>
                        </a:rPr>
                        <a:t>Brain tumor classification using deep model</a:t>
                      </a:r>
                      <a:endParaRPr lang="en-IN" sz="1600" dirty="0">
                        <a:latin typeface="Arial" panose="020B0604020202020204" pitchFamily="34" charset="0"/>
                        <a:cs typeface="Arial" panose="020B0604020202020204" pitchFamily="34" charset="0"/>
                      </a:endParaRPr>
                    </a:p>
                  </a:txBody>
                  <a:tcPr/>
                </a:tc>
                <a:tc>
                  <a:txBody>
                    <a:bodyPr/>
                    <a:lstStyle/>
                    <a:p>
                      <a:pPr algn="ctr"/>
                      <a:r>
                        <a:rPr lang="en-US" sz="1600" dirty="0">
                          <a:latin typeface="Arial" panose="020B0604020202020204" pitchFamily="34" charset="0"/>
                          <a:cs typeface="Arial" panose="020B0604020202020204" pitchFamily="34" charset="0"/>
                        </a:rPr>
                        <a:t>CNN</a:t>
                      </a:r>
                      <a:endParaRPr lang="en-IN" sz="1600" dirty="0">
                        <a:latin typeface="Arial" panose="020B0604020202020204" pitchFamily="34" charset="0"/>
                        <a:cs typeface="Arial" panose="020B0604020202020204" pitchFamily="34" charset="0"/>
                      </a:endParaRPr>
                    </a:p>
                  </a:txBody>
                  <a:tcPr/>
                </a:tc>
                <a:tc>
                  <a:txBody>
                    <a:bodyPr/>
                    <a:lstStyle/>
                    <a:p>
                      <a:pPr algn="ctr"/>
                      <a:r>
                        <a:rPr lang="en-US" sz="1600" dirty="0">
                          <a:latin typeface="Arial" panose="020B0604020202020204" pitchFamily="34" charset="0"/>
                          <a:cs typeface="Arial" panose="020B0604020202020204" pitchFamily="34" charset="0"/>
                        </a:rPr>
                        <a:t>97.87%</a:t>
                      </a:r>
                      <a:endParaRPr lang="en-IN" sz="1600" dirty="0">
                        <a:latin typeface="Arial" panose="020B0604020202020204" pitchFamily="34" charset="0"/>
                        <a:cs typeface="Arial" panose="020B0604020202020204" pitchFamily="34" charset="0"/>
                      </a:endParaRPr>
                    </a:p>
                  </a:txBody>
                  <a:tcPr/>
                </a:tc>
                <a:tc>
                  <a:txBody>
                    <a:bodyPr/>
                    <a:lstStyle/>
                    <a:p>
                      <a:pPr algn="ctr"/>
                      <a:r>
                        <a:rPr lang="en-US" sz="1600" dirty="0">
                          <a:latin typeface="Arial" panose="020B0604020202020204" pitchFamily="34" charset="0"/>
                          <a:cs typeface="Arial" panose="020B0604020202020204" pitchFamily="34" charset="0"/>
                        </a:rPr>
                        <a:t>MRI images</a:t>
                      </a:r>
                      <a:endParaRPr lang="en-IN"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91285649"/>
                  </a:ext>
                </a:extLst>
              </a:tr>
            </a:tbl>
          </a:graphicData>
        </a:graphic>
      </p:graphicFrame>
      <p:sp>
        <p:nvSpPr>
          <p:cNvPr id="3" name="Slide Number Placeholder 2">
            <a:extLst>
              <a:ext uri="{FF2B5EF4-FFF2-40B4-BE49-F238E27FC236}">
                <a16:creationId xmlns:a16="http://schemas.microsoft.com/office/drawing/2014/main" id="{BE519ECF-F1D9-3B04-D808-DC875E4204D9}"/>
              </a:ext>
            </a:extLst>
          </p:cNvPr>
          <p:cNvSpPr>
            <a:spLocks noGrp="1"/>
          </p:cNvSpPr>
          <p:nvPr>
            <p:ph type="sldNum" sz="quarter" idx="12"/>
          </p:nvPr>
        </p:nvSpPr>
        <p:spPr>
          <a:xfrm>
            <a:off x="8610600" y="6478901"/>
            <a:ext cx="2743200" cy="365125"/>
          </a:xfrm>
        </p:spPr>
        <p:txBody>
          <a:bodyPr/>
          <a:lstStyle/>
          <a:p>
            <a:fld id="{6A59E652-0E2C-4FE0-9038-2A3F05EF4FDC}" type="slidenum">
              <a:rPr lang="en-IN" sz="1400" smtClean="0">
                <a:solidFill>
                  <a:schemeClr val="bg1"/>
                </a:solidFill>
              </a:rPr>
              <a:t>6</a:t>
            </a:fld>
            <a:endParaRPr lang="en-IN" sz="1400" dirty="0">
              <a:solidFill>
                <a:schemeClr val="bg1"/>
              </a:solidFill>
            </a:endParaRPr>
          </a:p>
        </p:txBody>
      </p:sp>
    </p:spTree>
    <p:extLst>
      <p:ext uri="{BB962C8B-B14F-4D97-AF65-F5344CB8AC3E}">
        <p14:creationId xmlns:p14="http://schemas.microsoft.com/office/powerpoint/2010/main" val="3227660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8879"/>
            <a:ext cx="10426531" cy="965477"/>
          </a:xfrm>
        </p:spPr>
        <p:txBody>
          <a:bodyPr>
            <a:normAutofit/>
          </a:bodyPr>
          <a:lstStyle/>
          <a:p>
            <a:pPr algn="ctr"/>
            <a:r>
              <a:rPr lang="en-US" sz="3600" dirty="0">
                <a:latin typeface="Arial" panose="020B0604020202020204" pitchFamily="34" charset="0"/>
                <a:cs typeface="Arial" panose="020B0604020202020204" pitchFamily="34" charset="0"/>
              </a:rPr>
              <a:t>Dataset </a:t>
            </a:r>
          </a:p>
        </p:txBody>
      </p:sp>
      <p:sp>
        <p:nvSpPr>
          <p:cNvPr id="3" name="Slide Number Placeholder 2">
            <a:extLst>
              <a:ext uri="{FF2B5EF4-FFF2-40B4-BE49-F238E27FC236}">
                <a16:creationId xmlns:a16="http://schemas.microsoft.com/office/drawing/2014/main" id="{2BB5EE40-FCB3-524B-7B5D-EBC0F7F164E0}"/>
              </a:ext>
            </a:extLst>
          </p:cNvPr>
          <p:cNvSpPr>
            <a:spLocks noGrp="1"/>
          </p:cNvSpPr>
          <p:nvPr>
            <p:ph type="sldNum" sz="quarter" idx="12"/>
          </p:nvPr>
        </p:nvSpPr>
        <p:spPr>
          <a:xfrm>
            <a:off x="8610600" y="6497752"/>
            <a:ext cx="2743200" cy="365125"/>
          </a:xfrm>
        </p:spPr>
        <p:txBody>
          <a:bodyPr/>
          <a:lstStyle/>
          <a:p>
            <a:fld id="{6A59E652-0E2C-4FE0-9038-2A3F05EF4FDC}" type="slidenum">
              <a:rPr lang="en-IN" sz="1400" smtClean="0">
                <a:solidFill>
                  <a:schemeClr val="bg1"/>
                </a:solidFill>
              </a:rPr>
              <a:t>7</a:t>
            </a:fld>
            <a:endParaRPr lang="en-IN" sz="1400" dirty="0">
              <a:solidFill>
                <a:schemeClr val="bg1"/>
              </a:solidFill>
            </a:endParaRPr>
          </a:p>
        </p:txBody>
      </p:sp>
      <p:sp>
        <p:nvSpPr>
          <p:cNvPr id="6" name="TextBox 5">
            <a:extLst>
              <a:ext uri="{FF2B5EF4-FFF2-40B4-BE49-F238E27FC236}">
                <a16:creationId xmlns:a16="http://schemas.microsoft.com/office/drawing/2014/main" id="{1F2FCE15-616F-8316-C6EF-28E2D8C3A4EF}"/>
              </a:ext>
            </a:extLst>
          </p:cNvPr>
          <p:cNvSpPr txBox="1"/>
          <p:nvPr/>
        </p:nvSpPr>
        <p:spPr>
          <a:xfrm>
            <a:off x="838200" y="1055093"/>
            <a:ext cx="10426531" cy="2343655"/>
          </a:xfrm>
          <a:prstGeom prst="rect">
            <a:avLst/>
          </a:prstGeom>
          <a:noFill/>
        </p:spPr>
        <p:txBody>
          <a:bodyPr wrap="square">
            <a:spAutoFit/>
          </a:bodyPr>
          <a:lstStyle/>
          <a:p>
            <a:pPr fontAlgn="base">
              <a:lnSpc>
                <a:spcPct val="150000"/>
              </a:lnSpc>
            </a:pPr>
            <a:r>
              <a:rPr lang="en-US" sz="2000" b="0" i="0" dirty="0">
                <a:effectLst/>
                <a:latin typeface="Arial" panose="020B0604020202020204" pitchFamily="34" charset="0"/>
                <a:cs typeface="Arial" panose="020B0604020202020204" pitchFamily="34" charset="0"/>
              </a:rPr>
              <a:t>This dataset contains </a:t>
            </a:r>
            <a:r>
              <a:rPr lang="en-US" sz="2000" b="1" i="0" dirty="0">
                <a:effectLst/>
                <a:latin typeface="Arial" panose="020B0604020202020204" pitchFamily="34" charset="0"/>
                <a:cs typeface="Arial" panose="020B0604020202020204" pitchFamily="34" charset="0"/>
              </a:rPr>
              <a:t>7023</a:t>
            </a:r>
            <a:r>
              <a:rPr lang="en-US" sz="2000" b="0" i="0" dirty="0">
                <a:effectLst/>
                <a:latin typeface="Arial" panose="020B0604020202020204" pitchFamily="34" charset="0"/>
                <a:cs typeface="Arial" panose="020B0604020202020204" pitchFamily="34" charset="0"/>
              </a:rPr>
              <a:t> images of human brain MRI images which are classified into 4 classes: </a:t>
            </a:r>
            <a:r>
              <a:rPr lang="en-US" sz="2000" b="1" dirty="0">
                <a:latin typeface="Arial" panose="020B0604020202020204" pitchFamily="34" charset="0"/>
                <a:cs typeface="Arial" panose="020B0604020202020204" pitchFamily="34" charset="0"/>
              </a:rPr>
              <a:t>G</a:t>
            </a:r>
            <a:r>
              <a:rPr lang="en-US" sz="2000" b="1" i="0" dirty="0">
                <a:effectLst/>
                <a:latin typeface="Arial" panose="020B0604020202020204" pitchFamily="34" charset="0"/>
                <a:cs typeface="Arial" panose="020B0604020202020204" pitchFamily="34" charset="0"/>
              </a:rPr>
              <a:t>lioma</a:t>
            </a: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M</a:t>
            </a:r>
            <a:r>
              <a:rPr lang="en-US" sz="2000" b="1" i="0" dirty="0">
                <a:effectLst/>
                <a:latin typeface="Arial" panose="020B0604020202020204" pitchFamily="34" charset="0"/>
                <a:cs typeface="Arial" panose="020B0604020202020204" pitchFamily="34" charset="0"/>
              </a:rPr>
              <a:t>eningioma</a:t>
            </a: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N</a:t>
            </a:r>
            <a:r>
              <a:rPr lang="en-US" sz="2000" b="1" i="0" dirty="0">
                <a:effectLst/>
                <a:latin typeface="Arial" panose="020B0604020202020204" pitchFamily="34" charset="0"/>
                <a:cs typeface="Arial" panose="020B0604020202020204" pitchFamily="34" charset="0"/>
              </a:rPr>
              <a:t>o tumor</a:t>
            </a:r>
            <a:r>
              <a:rPr lang="en-US" sz="2000" b="0" i="0" dirty="0">
                <a:effectLst/>
                <a:latin typeface="Arial" panose="020B0604020202020204" pitchFamily="34" charset="0"/>
                <a:cs typeface="Arial" panose="020B0604020202020204" pitchFamily="34" charset="0"/>
              </a:rPr>
              <a:t>, and </a:t>
            </a:r>
            <a:r>
              <a:rPr lang="en-US" sz="2000" b="1" dirty="0">
                <a:latin typeface="Arial" panose="020B0604020202020204" pitchFamily="34" charset="0"/>
                <a:cs typeface="Arial" panose="020B0604020202020204" pitchFamily="34" charset="0"/>
              </a:rPr>
              <a:t>P</a:t>
            </a:r>
            <a:r>
              <a:rPr lang="en-US" sz="2000" b="1" i="0" dirty="0">
                <a:effectLst/>
                <a:latin typeface="Arial" panose="020B0604020202020204" pitchFamily="34" charset="0"/>
                <a:cs typeface="Arial" panose="020B0604020202020204" pitchFamily="34" charset="0"/>
              </a:rPr>
              <a:t>ituitary</a:t>
            </a:r>
            <a:r>
              <a:rPr lang="en-US" sz="2000" b="0" i="0" dirty="0">
                <a:effectLst/>
                <a:latin typeface="Arial" panose="020B0604020202020204" pitchFamily="34" charset="0"/>
                <a:cs typeface="Arial" panose="020B0604020202020204" pitchFamily="34" charset="0"/>
              </a:rPr>
              <a:t>. </a:t>
            </a:r>
            <a:r>
              <a:rPr lang="en-US" sz="2000" b="0" i="0" dirty="0">
                <a:effectLst/>
                <a:highlight>
                  <a:srgbClr val="FFFFFF"/>
                </a:highlight>
                <a:latin typeface="Arial" panose="020B0604020202020204" pitchFamily="34" charset="0"/>
                <a:cs typeface="Arial" panose="020B0604020202020204" pitchFamily="34" charset="0"/>
              </a:rPr>
              <a:t>These folders have MRI images of the respective tumor classes. In this dataset, there are two types of folders: training and testing.  </a:t>
            </a:r>
            <a:br>
              <a:rPr lang="en-US" sz="2000" dirty="0">
                <a:latin typeface="Arial" panose="020B0604020202020204" pitchFamily="34" charset="0"/>
                <a:cs typeface="Arial" panose="020B0604020202020204" pitchFamily="34" charset="0"/>
              </a:rPr>
            </a:br>
            <a:endParaRPr lang="en-IN" sz="2000"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529B6CAD-E0CE-D111-7373-8DAE527A8A79}"/>
              </a:ext>
            </a:extLst>
          </p:cNvPr>
          <p:cNvPicPr>
            <a:picLocks noChangeAspect="1"/>
          </p:cNvPicPr>
          <p:nvPr/>
        </p:nvPicPr>
        <p:blipFill>
          <a:blip r:embed="rId3"/>
          <a:stretch>
            <a:fillRect/>
          </a:stretch>
        </p:blipFill>
        <p:spPr>
          <a:xfrm>
            <a:off x="2077277" y="2816819"/>
            <a:ext cx="9187453" cy="3504468"/>
          </a:xfrm>
          <a:prstGeom prst="rect">
            <a:avLst/>
          </a:prstGeom>
        </p:spPr>
      </p:pic>
    </p:spTree>
    <p:extLst>
      <p:ext uri="{BB962C8B-B14F-4D97-AF65-F5344CB8AC3E}">
        <p14:creationId xmlns:p14="http://schemas.microsoft.com/office/powerpoint/2010/main" val="298622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0709E-7ED7-C6B0-2267-A10E78D5A101}"/>
              </a:ext>
            </a:extLst>
          </p:cNvPr>
          <p:cNvSpPr>
            <a:spLocks noGrp="1"/>
          </p:cNvSpPr>
          <p:nvPr>
            <p:ph type="title"/>
          </p:nvPr>
        </p:nvSpPr>
        <p:spPr>
          <a:xfrm>
            <a:off x="838200" y="37138"/>
            <a:ext cx="10515600" cy="1325563"/>
          </a:xfrm>
        </p:spPr>
        <p:txBody>
          <a:bodyPr>
            <a:normAutofit/>
          </a:bodyPr>
          <a:lstStyle/>
          <a:p>
            <a:pPr algn="ctr"/>
            <a:r>
              <a:rPr lang="en-US" sz="3600" dirty="0">
                <a:latin typeface="Arial" panose="020B0604020202020204" pitchFamily="34" charset="0"/>
                <a:cs typeface="Arial" panose="020B0604020202020204" pitchFamily="34" charset="0"/>
              </a:rPr>
              <a:t>Proposed Model Architecture</a:t>
            </a:r>
            <a:endParaRPr lang="en-IN" sz="36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56B6CF6-5573-ECEC-2B35-9DAE3FFA8B33}"/>
              </a:ext>
            </a:extLst>
          </p:cNvPr>
          <p:cNvSpPr>
            <a:spLocks noGrp="1"/>
          </p:cNvSpPr>
          <p:nvPr>
            <p:ph idx="1"/>
          </p:nvPr>
        </p:nvSpPr>
        <p:spPr>
          <a:xfrm>
            <a:off x="838200" y="1278977"/>
            <a:ext cx="10515600" cy="1434410"/>
          </a:xfrm>
        </p:spPr>
        <p:txBody>
          <a:bodyPr>
            <a:normAutofit/>
          </a:bodyPr>
          <a:lstStyle/>
          <a:p>
            <a:pPr algn="just">
              <a:lnSpc>
                <a:spcPct val="150000"/>
              </a:lnSpc>
            </a:pPr>
            <a:r>
              <a:rPr lang="en-US" sz="2000" dirty="0">
                <a:latin typeface="Arial" panose="020B0604020202020204" pitchFamily="34" charset="0"/>
                <a:cs typeface="Arial" panose="020B0604020202020204" pitchFamily="34" charset="0"/>
              </a:rPr>
              <a:t>I have use the method of VGG16 for Transfer Learning</a:t>
            </a:r>
          </a:p>
          <a:p>
            <a:pPr algn="just">
              <a:lnSpc>
                <a:spcPct val="150000"/>
              </a:lnSpc>
            </a:pPr>
            <a:r>
              <a:rPr lang="en-US" sz="2000" dirty="0">
                <a:latin typeface="Arial" panose="020B0604020202020204" pitchFamily="34" charset="0"/>
                <a:cs typeface="Arial" panose="020B0604020202020204" pitchFamily="34" charset="0"/>
              </a:rPr>
              <a:t>Proposed Model Architecture: </a:t>
            </a:r>
            <a:endParaRPr lang="en-IN" sz="20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E2E8D1EB-5A44-6F35-78A0-602FAF2CA010}"/>
              </a:ext>
            </a:extLst>
          </p:cNvPr>
          <p:cNvSpPr>
            <a:spLocks noGrp="1"/>
          </p:cNvSpPr>
          <p:nvPr>
            <p:ph type="sldNum" sz="quarter" idx="12"/>
          </p:nvPr>
        </p:nvSpPr>
        <p:spPr>
          <a:xfrm>
            <a:off x="8610600" y="6497753"/>
            <a:ext cx="2743200" cy="365125"/>
          </a:xfrm>
        </p:spPr>
        <p:txBody>
          <a:bodyPr/>
          <a:lstStyle/>
          <a:p>
            <a:fld id="{6A59E652-0E2C-4FE0-9038-2A3F05EF4FDC}" type="slidenum">
              <a:rPr lang="en-IN" smtClean="0">
                <a:solidFill>
                  <a:schemeClr val="bg1"/>
                </a:solidFill>
              </a:rPr>
              <a:t>8</a:t>
            </a:fld>
            <a:endParaRPr lang="en-IN" dirty="0">
              <a:solidFill>
                <a:schemeClr val="bg1"/>
              </a:solidFill>
            </a:endParaRPr>
          </a:p>
        </p:txBody>
      </p:sp>
      <p:pic>
        <p:nvPicPr>
          <p:cNvPr id="2050" name="Picture 2" descr="Figure 2">
            <a:extLst>
              <a:ext uri="{FF2B5EF4-FFF2-40B4-BE49-F238E27FC236}">
                <a16:creationId xmlns:a16="http://schemas.microsoft.com/office/drawing/2014/main" id="{7742FDF4-4D30-74E9-9E0B-F4C07A7FBD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054" y="2806308"/>
            <a:ext cx="10515600" cy="3374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5242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7F1639-177B-F478-52DB-7F2D3413EC14}"/>
              </a:ext>
            </a:extLst>
          </p:cNvPr>
          <p:cNvSpPr txBox="1"/>
          <p:nvPr/>
        </p:nvSpPr>
        <p:spPr>
          <a:xfrm>
            <a:off x="601776" y="538260"/>
            <a:ext cx="3574298" cy="496996"/>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IN" sz="2000" dirty="0">
                <a:latin typeface="Arial" panose="020B0604020202020204" pitchFamily="34" charset="0"/>
                <a:cs typeface="Arial" panose="020B0604020202020204" pitchFamily="34" charset="0"/>
              </a:rPr>
              <a:t>VGG16 Net Diagram:</a:t>
            </a:r>
          </a:p>
        </p:txBody>
      </p:sp>
      <p:sp>
        <p:nvSpPr>
          <p:cNvPr id="26" name="TextBox 25">
            <a:extLst>
              <a:ext uri="{FF2B5EF4-FFF2-40B4-BE49-F238E27FC236}">
                <a16:creationId xmlns:a16="http://schemas.microsoft.com/office/drawing/2014/main" id="{5A4B5506-97F8-1EE7-3798-DBB449B8B978}"/>
              </a:ext>
            </a:extLst>
          </p:cNvPr>
          <p:cNvSpPr txBox="1"/>
          <p:nvPr/>
        </p:nvSpPr>
        <p:spPr>
          <a:xfrm>
            <a:off x="9144000" y="5928839"/>
            <a:ext cx="2743200" cy="369332"/>
          </a:xfrm>
          <a:prstGeom prst="rect">
            <a:avLst/>
          </a:prstGeom>
          <a:noFill/>
        </p:spPr>
        <p:txBody>
          <a:bodyPr wrap="square">
            <a:spAutoFit/>
          </a:bodyPr>
          <a:lstStyle/>
          <a:p>
            <a:r>
              <a:rPr lang="en-US" dirty="0"/>
              <a:t>credit: </a:t>
            </a:r>
            <a:r>
              <a:rPr lang="en-US" dirty="0" err="1">
                <a:hlinkClick r:id="rId3"/>
              </a:rPr>
              <a:t>towardsdatascience</a:t>
            </a:r>
            <a:endParaRPr lang="en-IN" dirty="0"/>
          </a:p>
        </p:txBody>
      </p:sp>
      <p:sp>
        <p:nvSpPr>
          <p:cNvPr id="3" name="Slide Number Placeholder 2">
            <a:extLst>
              <a:ext uri="{FF2B5EF4-FFF2-40B4-BE49-F238E27FC236}">
                <a16:creationId xmlns:a16="http://schemas.microsoft.com/office/drawing/2014/main" id="{799BC092-C13C-4F06-1297-5EC1CBAB1AE2}"/>
              </a:ext>
            </a:extLst>
          </p:cNvPr>
          <p:cNvSpPr>
            <a:spLocks noGrp="1"/>
          </p:cNvSpPr>
          <p:nvPr>
            <p:ph type="sldNum" sz="quarter" idx="12"/>
          </p:nvPr>
        </p:nvSpPr>
        <p:spPr>
          <a:xfrm>
            <a:off x="8610600" y="6478901"/>
            <a:ext cx="2743200" cy="365125"/>
          </a:xfrm>
        </p:spPr>
        <p:txBody>
          <a:bodyPr/>
          <a:lstStyle/>
          <a:p>
            <a:fld id="{6A59E652-0E2C-4FE0-9038-2A3F05EF4FDC}" type="slidenum">
              <a:rPr lang="en-IN" sz="1400" smtClean="0">
                <a:solidFill>
                  <a:schemeClr val="bg1"/>
                </a:solidFill>
              </a:rPr>
              <a:t>9</a:t>
            </a:fld>
            <a:endParaRPr lang="en-IN" sz="1400" dirty="0">
              <a:solidFill>
                <a:schemeClr val="bg1"/>
              </a:solidFill>
            </a:endParaRPr>
          </a:p>
        </p:txBody>
      </p:sp>
      <p:pic>
        <p:nvPicPr>
          <p:cNvPr id="1026" name="Picture 2" descr="How to Easily Draw Neural Network Architecture Diagrams | by Kenneth Leung  | Towards Data Science">
            <a:extLst>
              <a:ext uri="{FF2B5EF4-FFF2-40B4-BE49-F238E27FC236}">
                <a16:creationId xmlns:a16="http://schemas.microsoft.com/office/drawing/2014/main" id="{C1B9FB03-04C7-4B1C-4CEE-E3DC320644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776" y="1287536"/>
            <a:ext cx="10752023"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93118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6" ma:contentTypeDescription="Create a new document." ma:contentTypeScope="" ma:versionID="ac37c1753acd5e330d2062ccec26ea66">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340c7101c92c5120abd06486f9454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45D35E-8227-46A9-BA56-FC43209CE40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4D21938-1F13-4699-8A6C-390EF71C7BE1}">
  <ds:schemaRefs>
    <ds:schemaRef ds:uri="http://schemas.microsoft.com/sharepoint/v3/contenttype/forms"/>
  </ds:schemaRefs>
</ds:datastoreItem>
</file>

<file path=customXml/itemProps3.xml><?xml version="1.0" encoding="utf-8"?>
<ds:datastoreItem xmlns:ds="http://schemas.openxmlformats.org/officeDocument/2006/customXml" ds:itemID="{B07DF88F-5EF0-4E23-AF56-043C48FFDD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Organic</Template>
  <TotalTime>0</TotalTime>
  <Words>932</Words>
  <Application>Microsoft Office PowerPoint</Application>
  <PresentationFormat>Widescreen</PresentationFormat>
  <Paragraphs>125</Paragraphs>
  <Slides>19</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Times New Roman</vt:lpstr>
      <vt:lpstr>Wingdings</vt:lpstr>
      <vt:lpstr>Office Theme</vt:lpstr>
      <vt:lpstr>PowerPoint Presentation</vt:lpstr>
      <vt:lpstr>Table of Contents</vt:lpstr>
      <vt:lpstr>Abstract</vt:lpstr>
      <vt:lpstr>Introduction</vt:lpstr>
      <vt:lpstr>Problem Statement</vt:lpstr>
      <vt:lpstr>Literature Survey</vt:lpstr>
      <vt:lpstr>Dataset </vt:lpstr>
      <vt:lpstr>Proposed Model Architecture</vt:lpstr>
      <vt:lpstr>PowerPoint Presentation</vt:lpstr>
      <vt:lpstr>Results </vt:lpstr>
      <vt:lpstr>Result</vt:lpstr>
      <vt:lpstr>Code</vt:lpstr>
      <vt:lpstr>Results </vt:lpstr>
      <vt:lpstr>Result </vt:lpstr>
      <vt:lpstr>Result</vt:lpstr>
      <vt:lpstr>Conclusion &amp;Future Direction</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2022-11-28T05:47:53Z</dcterms:created>
  <dcterms:modified xsi:type="dcterms:W3CDTF">2024-07-22T12:11:46Z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