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21"/>
  </p:notesMasterIdLst>
  <p:handoutMasterIdLst>
    <p:handoutMasterId r:id="rId22"/>
  </p:handoutMasterIdLst>
  <p:sldIdLst>
    <p:sldId id="268" r:id="rId5"/>
    <p:sldId id="279" r:id="rId6"/>
    <p:sldId id="257" r:id="rId7"/>
    <p:sldId id="270" r:id="rId8"/>
    <p:sldId id="269" r:id="rId9"/>
    <p:sldId id="288" r:id="rId10"/>
    <p:sldId id="290" r:id="rId11"/>
    <p:sldId id="281" r:id="rId12"/>
    <p:sldId id="292" r:id="rId13"/>
    <p:sldId id="273" r:id="rId14"/>
    <p:sldId id="282" r:id="rId15"/>
    <p:sldId id="285" r:id="rId16"/>
    <p:sldId id="274" r:id="rId17"/>
    <p:sldId id="275" r:id="rId18"/>
    <p:sldId id="287"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1633" autoAdjust="0"/>
  </p:normalViewPr>
  <p:slideViewPr>
    <p:cSldViewPr snapToGrid="0">
      <p:cViewPr varScale="1">
        <p:scale>
          <a:sx n="58" d="100"/>
          <a:sy n="58" d="100"/>
        </p:scale>
        <p:origin x="852" y="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9/20/2024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9/20/2024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14</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3</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9</a:t>
            </a:fld>
            <a:endParaRPr lang="en-US" noProof="0" dirty="0"/>
          </a:p>
        </p:txBody>
      </p:sp>
    </p:spTree>
    <p:extLst>
      <p:ext uri="{BB962C8B-B14F-4D97-AF65-F5344CB8AC3E}">
        <p14:creationId xmlns:p14="http://schemas.microsoft.com/office/powerpoint/2010/main" val="184450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272698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196256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13</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ink.springer.com/10.1007/s11517-%20020-02163-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hindawi.com/journals/cin/2020/649047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figure/ResNet50-architecture-22_fig1_372274736" TargetMode="External"/><Relationship Id="rId2" Type="http://schemas.openxmlformats.org/officeDocument/2006/relationships/hyperlink" Target="https://onlinelibrary.wiley.com/cms/asset/898be9f9-cc38-44ec-bd05-4131a252cef3/cytoa24839-fig-0002-m.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ature.com/articles/s41598-024-52880-0/figures/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how-to-easily-draw-neural-network-architecture-diagrams-a6b6138ed87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016122"/>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White </a:t>
            </a:r>
            <a:r>
              <a:rPr lang="en-US" sz="2500" dirty="0">
                <a:latin typeface="Arial" panose="020B0604020202020204" pitchFamily="34" charset="0"/>
                <a:cs typeface="Arial" panose="020B0604020202020204" pitchFamily="34" charset="0"/>
              </a:rPr>
              <a:t>Blood Cell Image Classifier using Deep learning Techniques</a:t>
            </a:r>
            <a:endParaRPr lang="en-IN" sz="2500" dirty="0">
              <a:latin typeface="Arial" panose="020B0604020202020204" pitchFamily="34" charset="0"/>
              <a:cs typeface="Arial" panose="020B0604020202020204" pitchFamily="34" charset="0"/>
            </a:endParaRP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4469853" y="2033787"/>
            <a:ext cx="3339376" cy="341632"/>
          </a:xfrm>
          <a:prstGeom prst="rect">
            <a:avLst/>
          </a:prstGeom>
        </p:spPr>
        <p:txBody>
          <a:bodyPr wrap="none">
            <a:spAutoFit/>
          </a:bodyPr>
          <a:lstStyle/>
          <a:p>
            <a:pPr algn="ctr">
              <a:lnSpc>
                <a:spcPct val="90000"/>
              </a:lnSpc>
              <a:spcAft>
                <a:spcPts val="600"/>
              </a:spcAft>
            </a:pPr>
            <a:r>
              <a:rPr lang="en-IN" b="0" i="0" dirty="0">
                <a:solidFill>
                  <a:srgbClr val="1F1F1F"/>
                </a:solidFill>
                <a:effectLst/>
                <a:latin typeface="Arial" panose="020B0604020202020204" pitchFamily="34" charset="0"/>
                <a:cs typeface="Arial" panose="020B0604020202020204" pitchFamily="34" charset="0"/>
              </a:rPr>
              <a:t>Summer </a:t>
            </a:r>
            <a:r>
              <a:rPr lang="en-IN" b="0" i="0">
                <a:solidFill>
                  <a:srgbClr val="1F1F1F"/>
                </a:solidFill>
                <a:effectLst/>
                <a:latin typeface="Arial" panose="020B0604020202020204" pitchFamily="34" charset="0"/>
                <a:cs typeface="Arial" panose="020B0604020202020204" pitchFamily="34" charset="0"/>
              </a:rPr>
              <a:t>Internship </a:t>
            </a:r>
            <a:r>
              <a:rPr lang="en-IN">
                <a:solidFill>
                  <a:srgbClr val="1F1F1F"/>
                </a:solidFill>
                <a:latin typeface="Arial" panose="020B0604020202020204" pitchFamily="34" charset="0"/>
                <a:cs typeface="Arial" panose="020B0604020202020204" pitchFamily="34" charset="0"/>
              </a:rPr>
              <a:t>E</a:t>
            </a:r>
            <a:r>
              <a:rPr lang="en-IN" b="0" i="0">
                <a:solidFill>
                  <a:srgbClr val="1F1F1F"/>
                </a:solidFill>
                <a:effectLst/>
                <a:latin typeface="Arial" panose="020B0604020202020204" pitchFamily="34" charset="0"/>
                <a:cs typeface="Arial" panose="020B0604020202020204" pitchFamily="34" charset="0"/>
              </a:rPr>
              <a:t>valuation</a:t>
            </a:r>
            <a:r>
              <a:rPr lang="en-US" dirty="0">
                <a:latin typeface="Arial" panose="020B0604020202020204" pitchFamily="34" charset="0"/>
                <a:cs typeface="Arial" panose="020B0604020202020204" pitchFamily="34" charset="0"/>
              </a:rPr>
              <a:t> </a:t>
            </a: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latin typeface="Arial" panose="020B0604020202020204" pitchFamily="34" charset="0"/>
                <a:cs typeface="Arial" panose="020B0604020202020204" pitchFamily="34" charset="0"/>
              </a:rPr>
              <a:t>1</a:t>
            </a:fld>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881"/>
            <a:ext cx="10455111" cy="965477"/>
          </a:xfrm>
        </p:spPr>
        <p:txBody>
          <a:bodyPr>
            <a:normAutofit/>
          </a:bodyPr>
          <a:lstStyle/>
          <a:p>
            <a:pPr algn="ctr"/>
            <a:r>
              <a:rPr lang="en-US" sz="3600" dirty="0">
                <a:latin typeface="Arial" panose="020B0604020202020204" pitchFamily="34" charset="0"/>
                <a:cs typeface="Arial" panose="020B0604020202020204" pitchFamily="34" charset="0"/>
              </a:rPr>
              <a:t>Results </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10</a:t>
            </a:fld>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619534AA-F415-8FB2-14AC-E497A5844FD5}"/>
              </a:ext>
            </a:extLst>
          </p:cNvPr>
          <p:cNvGraphicFramePr>
            <a:graphicFrameLocks noGrp="1"/>
          </p:cNvGraphicFramePr>
          <p:nvPr>
            <p:ph idx="1"/>
            <p:extLst>
              <p:ext uri="{D42A27DB-BD31-4B8C-83A1-F6EECF244321}">
                <p14:modId xmlns:p14="http://schemas.microsoft.com/office/powerpoint/2010/main" val="1773224797"/>
              </p:ext>
            </p:extLst>
          </p:nvPr>
        </p:nvGraphicFramePr>
        <p:xfrm>
          <a:off x="849217" y="1323750"/>
          <a:ext cx="10455112" cy="3932274"/>
        </p:xfrm>
        <a:graphic>
          <a:graphicData uri="http://schemas.openxmlformats.org/drawingml/2006/table">
            <a:tbl>
              <a:tblPr firstRow="1" bandRow="1">
                <a:tableStyleId>{5C22544A-7EE6-4342-B048-85BDC9FD1C3A}</a:tableStyleId>
              </a:tblPr>
              <a:tblGrid>
                <a:gridCol w="2613778">
                  <a:extLst>
                    <a:ext uri="{9D8B030D-6E8A-4147-A177-3AD203B41FA5}">
                      <a16:colId xmlns:a16="http://schemas.microsoft.com/office/drawing/2014/main" val="3028115467"/>
                    </a:ext>
                  </a:extLst>
                </a:gridCol>
                <a:gridCol w="2563232">
                  <a:extLst>
                    <a:ext uri="{9D8B030D-6E8A-4147-A177-3AD203B41FA5}">
                      <a16:colId xmlns:a16="http://schemas.microsoft.com/office/drawing/2014/main" val="4061702056"/>
                    </a:ext>
                  </a:extLst>
                </a:gridCol>
                <a:gridCol w="2192356">
                  <a:extLst>
                    <a:ext uri="{9D8B030D-6E8A-4147-A177-3AD203B41FA5}">
                      <a16:colId xmlns:a16="http://schemas.microsoft.com/office/drawing/2014/main" val="1887223573"/>
                    </a:ext>
                  </a:extLst>
                </a:gridCol>
                <a:gridCol w="3085746">
                  <a:extLst>
                    <a:ext uri="{9D8B030D-6E8A-4147-A177-3AD203B41FA5}">
                      <a16:colId xmlns:a16="http://schemas.microsoft.com/office/drawing/2014/main" val="2931026379"/>
                    </a:ext>
                  </a:extLst>
                </a:gridCol>
              </a:tblGrid>
              <a:tr h="444908">
                <a:tc>
                  <a:txBody>
                    <a:bodyPr/>
                    <a:lstStyle/>
                    <a:p>
                      <a:pPr algn="ctr"/>
                      <a:r>
                        <a:rPr lang="en-US" sz="2400" dirty="0">
                          <a:latin typeface="Times New Roman" panose="02020603050405020304" pitchFamily="18" charset="0"/>
                          <a:cs typeface="Times New Roman" panose="02020603050405020304" pitchFamily="18" charset="0"/>
                        </a:rPr>
                        <a:t>Model Name</a:t>
                      </a:r>
                    </a:p>
                  </a:txBody>
                  <a:tcPr/>
                </a:tc>
                <a:tc>
                  <a:txBody>
                    <a:bodyPr/>
                    <a:lstStyle/>
                    <a:p>
                      <a:pPr algn="ctr"/>
                      <a:r>
                        <a:rPr lang="en-US" sz="2400" dirty="0">
                          <a:latin typeface="Times New Roman" panose="02020603050405020304" pitchFamily="18" charset="0"/>
                          <a:cs typeface="Times New Roman" panose="02020603050405020304" pitchFamily="18" charset="0"/>
                        </a:rPr>
                        <a:t>Train Accuracy</a:t>
                      </a:r>
                    </a:p>
                  </a:txBody>
                  <a:tcPr/>
                </a:tc>
                <a:tc>
                  <a:txBody>
                    <a:bodyPr/>
                    <a:lstStyle/>
                    <a:p>
                      <a:pPr algn="ctr"/>
                      <a:r>
                        <a:rPr lang="en-US" sz="2400" dirty="0">
                          <a:latin typeface="Times New Roman" panose="02020603050405020304" pitchFamily="18" charset="0"/>
                          <a:cs typeface="Times New Roman" panose="02020603050405020304" pitchFamily="18" charset="0"/>
                        </a:rPr>
                        <a:t>Training Loss</a:t>
                      </a:r>
                    </a:p>
                  </a:txBody>
                  <a:tcPr/>
                </a:tc>
                <a:tc>
                  <a:txBody>
                    <a:bodyPr/>
                    <a:lstStyle/>
                    <a:p>
                      <a:pPr algn="ctr"/>
                      <a:r>
                        <a:rPr lang="en-US" sz="2400" dirty="0">
                          <a:latin typeface="Times New Roman" panose="02020603050405020304" pitchFamily="18" charset="0"/>
                          <a:cs typeface="Times New Roman" panose="02020603050405020304" pitchFamily="18" charset="0"/>
                        </a:rPr>
                        <a:t>Validation Accuracy</a:t>
                      </a:r>
                    </a:p>
                  </a:txBody>
                  <a:tcPr/>
                </a:tc>
                <a:extLst>
                  <a:ext uri="{0D108BD9-81ED-4DB2-BD59-A6C34878D82A}">
                    <a16:rowId xmlns:a16="http://schemas.microsoft.com/office/drawing/2014/main" val="2391009894"/>
                  </a:ext>
                </a:extLst>
              </a:tr>
              <a:tr h="640559">
                <a:tc>
                  <a:txBody>
                    <a:bodyPr/>
                    <a:lstStyle/>
                    <a:p>
                      <a:pPr algn="ctr"/>
                      <a:r>
                        <a:rPr lang="en-US" sz="2400" dirty="0">
                          <a:latin typeface="Times New Roman" panose="02020603050405020304" pitchFamily="18" charset="0"/>
                          <a:cs typeface="Times New Roman" panose="02020603050405020304" pitchFamily="18" charset="0"/>
                        </a:rPr>
                        <a:t>DNN</a:t>
                      </a:r>
                    </a:p>
                  </a:txBody>
                  <a:tcPr/>
                </a:tc>
                <a:tc>
                  <a:txBody>
                    <a:bodyPr/>
                    <a:lstStyle/>
                    <a:p>
                      <a:pPr algn="ctr"/>
                      <a:r>
                        <a:rPr lang="en-US" sz="2400" dirty="0">
                          <a:latin typeface="Times New Roman" panose="02020603050405020304" pitchFamily="18" charset="0"/>
                          <a:cs typeface="Times New Roman" panose="02020603050405020304" pitchFamily="18" charset="0"/>
                        </a:rPr>
                        <a:t>68.43%</a:t>
                      </a:r>
                    </a:p>
                  </a:txBody>
                  <a:tcPr/>
                </a:tc>
                <a:tc>
                  <a:txBody>
                    <a:bodyPr/>
                    <a:lstStyle/>
                    <a:p>
                      <a:pPr algn="ctr"/>
                      <a:r>
                        <a:rPr lang="en-US" sz="2400" dirty="0">
                          <a:latin typeface="Times New Roman" panose="02020603050405020304" pitchFamily="18" charset="0"/>
                          <a:cs typeface="Times New Roman" panose="02020603050405020304" pitchFamily="18" charset="0"/>
                        </a:rPr>
                        <a:t>78.67%</a:t>
                      </a:r>
                    </a:p>
                  </a:txBody>
                  <a:tcPr/>
                </a:tc>
                <a:tc>
                  <a:txBody>
                    <a:bodyPr/>
                    <a:lstStyle/>
                    <a:p>
                      <a:pPr algn="ctr"/>
                      <a:r>
                        <a:rPr lang="en-US" sz="2400" dirty="0">
                          <a:latin typeface="Times New Roman" panose="02020603050405020304" pitchFamily="18" charset="0"/>
                          <a:cs typeface="Times New Roman" panose="02020603050405020304" pitchFamily="18" charset="0"/>
                        </a:rPr>
                        <a:t>68.53%</a:t>
                      </a:r>
                    </a:p>
                  </a:txBody>
                  <a:tcPr/>
                </a:tc>
                <a:extLst>
                  <a:ext uri="{0D108BD9-81ED-4DB2-BD59-A6C34878D82A}">
                    <a16:rowId xmlns:a16="http://schemas.microsoft.com/office/drawing/2014/main" val="2484010837"/>
                  </a:ext>
                </a:extLst>
              </a:tr>
              <a:tr h="605928">
                <a:tc>
                  <a:txBody>
                    <a:bodyPr/>
                    <a:lstStyle/>
                    <a:p>
                      <a:pPr algn="ctr"/>
                      <a:r>
                        <a:rPr lang="en-US" sz="2400" dirty="0">
                          <a:latin typeface="Times New Roman" panose="02020603050405020304" pitchFamily="18" charset="0"/>
                          <a:cs typeface="Times New Roman" panose="02020603050405020304" pitchFamily="18" charset="0"/>
                        </a:rPr>
                        <a:t>CNN</a:t>
                      </a:r>
                    </a:p>
                  </a:txBody>
                  <a:tcPr/>
                </a:tc>
                <a:tc>
                  <a:txBody>
                    <a:bodyPr/>
                    <a:lstStyle/>
                    <a:p>
                      <a:pPr algn="ctr"/>
                      <a:r>
                        <a:rPr lang="en-US" sz="2400" dirty="0">
                          <a:latin typeface="Times New Roman" panose="02020603050405020304" pitchFamily="18" charset="0"/>
                          <a:cs typeface="Times New Roman" panose="02020603050405020304" pitchFamily="18" charset="0"/>
                        </a:rPr>
                        <a:t>98.18%</a:t>
                      </a:r>
                    </a:p>
                  </a:txBody>
                  <a:tcPr/>
                </a:tc>
                <a:tc>
                  <a:txBody>
                    <a:bodyPr/>
                    <a:lstStyle/>
                    <a:p>
                      <a:pPr algn="ctr"/>
                      <a:r>
                        <a:rPr lang="en-US" sz="2400" dirty="0">
                          <a:latin typeface="Times New Roman" panose="02020603050405020304" pitchFamily="18" charset="0"/>
                          <a:cs typeface="Times New Roman" panose="02020603050405020304" pitchFamily="18" charset="0"/>
                        </a:rPr>
                        <a:t>8.81%</a:t>
                      </a:r>
                    </a:p>
                  </a:txBody>
                  <a:tcPr/>
                </a:tc>
                <a:tc>
                  <a:txBody>
                    <a:bodyPr/>
                    <a:lstStyle/>
                    <a:p>
                      <a:pPr algn="ctr"/>
                      <a:r>
                        <a:rPr lang="en-US" sz="2400" dirty="0">
                          <a:latin typeface="Times New Roman" panose="02020603050405020304" pitchFamily="18" charset="0"/>
                          <a:cs typeface="Times New Roman" panose="02020603050405020304" pitchFamily="18" charset="0"/>
                        </a:rPr>
                        <a:t>88.60%</a:t>
                      </a:r>
                    </a:p>
                  </a:txBody>
                  <a:tcPr/>
                </a:tc>
                <a:extLst>
                  <a:ext uri="{0D108BD9-81ED-4DB2-BD59-A6C34878D82A}">
                    <a16:rowId xmlns:a16="http://schemas.microsoft.com/office/drawing/2014/main" val="3544936145"/>
                  </a:ext>
                </a:extLst>
              </a:tr>
              <a:tr h="760164">
                <a:tc>
                  <a:txBody>
                    <a:bodyPr/>
                    <a:lstStyle/>
                    <a:p>
                      <a:pPr algn="ctr"/>
                      <a:r>
                        <a:rPr lang="en-US" sz="2400" dirty="0">
                          <a:latin typeface="Times New Roman" panose="02020603050405020304" pitchFamily="18" charset="0"/>
                          <a:cs typeface="Times New Roman" panose="02020603050405020304" pitchFamily="18" charset="0"/>
                        </a:rPr>
                        <a:t>VGG16</a:t>
                      </a:r>
                    </a:p>
                  </a:txBody>
                  <a:tcPr/>
                </a:tc>
                <a:tc>
                  <a:txBody>
                    <a:bodyPr/>
                    <a:lstStyle/>
                    <a:p>
                      <a:pPr algn="ctr"/>
                      <a:r>
                        <a:rPr lang="en-US" sz="2400" dirty="0">
                          <a:latin typeface="Times New Roman" panose="02020603050405020304" pitchFamily="18" charset="0"/>
                          <a:cs typeface="Times New Roman" panose="02020603050405020304" pitchFamily="18" charset="0"/>
                        </a:rPr>
                        <a:t>99.87%</a:t>
                      </a:r>
                    </a:p>
                  </a:txBody>
                  <a:tcPr/>
                </a:tc>
                <a:tc>
                  <a:txBody>
                    <a:bodyPr/>
                    <a:lstStyle/>
                    <a:p>
                      <a:pPr algn="ctr"/>
                      <a:r>
                        <a:rPr lang="en-US" sz="2400" dirty="0">
                          <a:latin typeface="Times New Roman" panose="02020603050405020304" pitchFamily="18" charset="0"/>
                          <a:cs typeface="Times New Roman" panose="02020603050405020304" pitchFamily="18" charset="0"/>
                        </a:rPr>
                        <a:t>1.85%</a:t>
                      </a:r>
                    </a:p>
                  </a:txBody>
                  <a:tcPr/>
                </a:tc>
                <a:tc>
                  <a:txBody>
                    <a:bodyPr/>
                    <a:lstStyle/>
                    <a:p>
                      <a:pPr algn="ctr"/>
                      <a:r>
                        <a:rPr lang="en-US" sz="2400" dirty="0">
                          <a:latin typeface="Times New Roman" panose="02020603050405020304" pitchFamily="18" charset="0"/>
                          <a:cs typeface="Times New Roman" panose="02020603050405020304" pitchFamily="18" charset="0"/>
                        </a:rPr>
                        <a:t>94.62%</a:t>
                      </a:r>
                    </a:p>
                  </a:txBody>
                  <a:tcPr/>
                </a:tc>
                <a:extLst>
                  <a:ext uri="{0D108BD9-81ED-4DB2-BD59-A6C34878D82A}">
                    <a16:rowId xmlns:a16="http://schemas.microsoft.com/office/drawing/2014/main" val="2213157284"/>
                  </a:ext>
                </a:extLst>
              </a:tr>
              <a:tr h="771180">
                <a:tc>
                  <a:txBody>
                    <a:bodyPr/>
                    <a:lstStyle/>
                    <a:p>
                      <a:pPr algn="ctr"/>
                      <a:r>
                        <a:rPr lang="en-US" sz="2400" dirty="0">
                          <a:latin typeface="Times New Roman" panose="02020603050405020304" pitchFamily="18" charset="0"/>
                          <a:cs typeface="Times New Roman" panose="02020603050405020304" pitchFamily="18" charset="0"/>
                        </a:rPr>
                        <a:t>VGG19</a:t>
                      </a:r>
                    </a:p>
                  </a:txBody>
                  <a:tcPr/>
                </a:tc>
                <a:tc>
                  <a:txBody>
                    <a:bodyPr/>
                    <a:lstStyle/>
                    <a:p>
                      <a:pPr algn="ctr"/>
                      <a:r>
                        <a:rPr lang="en-US" sz="2400" dirty="0">
                          <a:latin typeface="Times New Roman" panose="02020603050405020304" pitchFamily="18" charset="0"/>
                          <a:cs typeface="Times New Roman" panose="02020603050405020304" pitchFamily="18" charset="0"/>
                        </a:rPr>
                        <a:t>90.67%</a:t>
                      </a:r>
                    </a:p>
                  </a:txBody>
                  <a:tcPr/>
                </a:tc>
                <a:tc>
                  <a:txBody>
                    <a:bodyPr/>
                    <a:lstStyle/>
                    <a:p>
                      <a:pPr algn="ctr"/>
                      <a:r>
                        <a:rPr lang="en-US" sz="2400" dirty="0">
                          <a:latin typeface="Times New Roman" panose="02020603050405020304" pitchFamily="18" charset="0"/>
                          <a:cs typeface="Times New Roman" panose="02020603050405020304" pitchFamily="18" charset="0"/>
                        </a:rPr>
                        <a:t>28.77%</a:t>
                      </a:r>
                    </a:p>
                  </a:txBody>
                  <a:tcPr/>
                </a:tc>
                <a:tc>
                  <a:txBody>
                    <a:bodyPr/>
                    <a:lstStyle/>
                    <a:p>
                      <a:pPr algn="ctr"/>
                      <a:r>
                        <a:rPr lang="en-US" sz="2400" dirty="0">
                          <a:latin typeface="Times New Roman" panose="02020603050405020304" pitchFamily="18" charset="0"/>
                          <a:cs typeface="Times New Roman" panose="02020603050405020304" pitchFamily="18" charset="0"/>
                        </a:rPr>
                        <a:t>87.76%</a:t>
                      </a:r>
                    </a:p>
                  </a:txBody>
                  <a:tcPr/>
                </a:tc>
                <a:extLst>
                  <a:ext uri="{0D108BD9-81ED-4DB2-BD59-A6C34878D82A}">
                    <a16:rowId xmlns:a16="http://schemas.microsoft.com/office/drawing/2014/main" val="3881381436"/>
                  </a:ext>
                </a:extLst>
              </a:tr>
              <a:tr h="697243">
                <a:tc>
                  <a:txBody>
                    <a:bodyPr/>
                    <a:lstStyle/>
                    <a:p>
                      <a:pPr algn="ctr"/>
                      <a:r>
                        <a:rPr lang="en-US" sz="2400" dirty="0">
                          <a:latin typeface="Times New Roman" panose="02020603050405020304" pitchFamily="18" charset="0"/>
                          <a:cs typeface="Times New Roman" panose="02020603050405020304" pitchFamily="18" charset="0"/>
                        </a:rPr>
                        <a:t>ResNet50</a:t>
                      </a:r>
                    </a:p>
                  </a:txBody>
                  <a:tcPr/>
                </a:tc>
                <a:tc>
                  <a:txBody>
                    <a:bodyPr/>
                    <a:lstStyle/>
                    <a:p>
                      <a:pPr algn="ctr"/>
                      <a:r>
                        <a:rPr lang="en-US" sz="2400" dirty="0">
                          <a:latin typeface="Times New Roman" panose="02020603050405020304" pitchFamily="18" charset="0"/>
                          <a:cs typeface="Times New Roman" panose="02020603050405020304" pitchFamily="18" charset="0"/>
                        </a:rPr>
                        <a:t>37.77%</a:t>
                      </a:r>
                    </a:p>
                  </a:txBody>
                  <a:tcPr/>
                </a:tc>
                <a:tc>
                  <a:txBody>
                    <a:bodyPr/>
                    <a:lstStyle/>
                    <a:p>
                      <a:pPr algn="ctr"/>
                      <a:r>
                        <a:rPr lang="en-US" sz="2400" dirty="0">
                          <a:latin typeface="Times New Roman" panose="02020603050405020304" pitchFamily="18" charset="0"/>
                          <a:cs typeface="Times New Roman" panose="02020603050405020304" pitchFamily="18" charset="0"/>
                        </a:rPr>
                        <a:t>188%</a:t>
                      </a:r>
                    </a:p>
                  </a:txBody>
                  <a:tcPr/>
                </a:tc>
                <a:tc>
                  <a:txBody>
                    <a:bodyPr/>
                    <a:lstStyle/>
                    <a:p>
                      <a:pPr algn="ctr"/>
                      <a:r>
                        <a:rPr lang="en-US" sz="2400" dirty="0">
                          <a:latin typeface="Times New Roman" panose="02020603050405020304" pitchFamily="18" charset="0"/>
                          <a:cs typeface="Times New Roman" panose="02020603050405020304" pitchFamily="18" charset="0"/>
                        </a:rPr>
                        <a:t>39.37%</a:t>
                      </a:r>
                    </a:p>
                  </a:txBody>
                  <a:tcPr/>
                </a:tc>
                <a:extLst>
                  <a:ext uri="{0D108BD9-81ED-4DB2-BD59-A6C34878D82A}">
                    <a16:rowId xmlns:a16="http://schemas.microsoft.com/office/drawing/2014/main" val="1122509397"/>
                  </a:ext>
                </a:extLst>
              </a:tr>
            </a:tbl>
          </a:graphicData>
        </a:graphic>
      </p:graphicFrame>
    </p:spTree>
    <p:extLst>
      <p:ext uri="{BB962C8B-B14F-4D97-AF65-F5344CB8AC3E}">
        <p14:creationId xmlns:p14="http://schemas.microsoft.com/office/powerpoint/2010/main" val="99255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B426-1B80-8761-5F91-62B04770182D}"/>
              </a:ext>
            </a:extLst>
          </p:cNvPr>
          <p:cNvSpPr>
            <a:spLocks noGrp="1"/>
          </p:cNvSpPr>
          <p:nvPr>
            <p:ph type="title"/>
          </p:nvPr>
        </p:nvSpPr>
        <p:spPr>
          <a:xfrm>
            <a:off x="838200" y="19653"/>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E97C45-B63C-3709-E37A-563740D8873C}"/>
              </a:ext>
            </a:extLst>
          </p:cNvPr>
          <p:cNvSpPr>
            <a:spLocks noGrp="1"/>
          </p:cNvSpPr>
          <p:nvPr>
            <p:ph idx="1"/>
          </p:nvPr>
        </p:nvSpPr>
        <p:spPr>
          <a:xfrm>
            <a:off x="838200" y="1148894"/>
            <a:ext cx="10515600" cy="512222"/>
          </a:xfrm>
        </p:spPr>
        <p:txBody>
          <a:bodyPr>
            <a:normAutofit/>
          </a:bodyPr>
          <a:lstStyle/>
          <a:p>
            <a:pPr algn="just">
              <a:lnSpc>
                <a:spcPct val="110000"/>
              </a:lnSpc>
              <a:buFont typeface="Wingdings" panose="05000000000000000000" pitchFamily="2" charset="2"/>
              <a:buChar char="Ø"/>
            </a:pPr>
            <a:r>
              <a:rPr lang="en-US" sz="2400" b="0" dirty="0">
                <a:solidFill>
                  <a:srgbClr val="1F2328"/>
                </a:solidFill>
                <a:effectLst/>
                <a:highlight>
                  <a:srgbClr val="FFFFFF"/>
                </a:highlight>
                <a:latin typeface="Times New Roman" panose="02020603050405020304" pitchFamily="18" charset="0"/>
                <a:cs typeface="Times New Roman" panose="02020603050405020304" pitchFamily="18" charset="0"/>
              </a:rPr>
              <a:t>Accuracy for different model generations on training, validation, and test data sets.</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048D96-AB9B-3A92-25AB-1D468326D782}"/>
              </a:ext>
            </a:extLst>
          </p:cNvPr>
          <p:cNvSpPr>
            <a:spLocks noGrp="1"/>
          </p:cNvSpPr>
          <p:nvPr>
            <p:ph type="sldNum" sz="quarter" idx="12"/>
          </p:nvPr>
        </p:nvSpPr>
        <p:spPr>
          <a:xfrm>
            <a:off x="8610600" y="6469474"/>
            <a:ext cx="2743200" cy="365125"/>
          </a:xfrm>
        </p:spPr>
        <p:txBody>
          <a:bodyPr/>
          <a:lstStyle/>
          <a:p>
            <a:fld id="{6A59E652-0E2C-4FE0-9038-2A3F05EF4FDC}" type="slidenum">
              <a:rPr lang="en-IN" smtClean="0">
                <a:solidFill>
                  <a:schemeClr val="bg1"/>
                </a:solidFill>
              </a:rPr>
              <a:t>11</a:t>
            </a:fld>
            <a:endParaRPr lang="en-IN" dirty="0">
              <a:solidFill>
                <a:schemeClr val="bg1"/>
              </a:solidFill>
            </a:endParaRPr>
          </a:p>
        </p:txBody>
      </p:sp>
      <p:pic>
        <p:nvPicPr>
          <p:cNvPr id="8" name="Picture 7">
            <a:extLst>
              <a:ext uri="{FF2B5EF4-FFF2-40B4-BE49-F238E27FC236}">
                <a16:creationId xmlns:a16="http://schemas.microsoft.com/office/drawing/2014/main" id="{7A53022B-E9FC-CA37-2AF9-1BB44A2BBBEC}"/>
              </a:ext>
            </a:extLst>
          </p:cNvPr>
          <p:cNvPicPr>
            <a:picLocks noChangeAspect="1"/>
          </p:cNvPicPr>
          <p:nvPr/>
        </p:nvPicPr>
        <p:blipFill>
          <a:blip r:embed="rId2"/>
          <a:stretch>
            <a:fillRect/>
          </a:stretch>
        </p:blipFill>
        <p:spPr>
          <a:xfrm>
            <a:off x="1518950" y="1661116"/>
            <a:ext cx="9154099" cy="4343759"/>
          </a:xfrm>
          <a:prstGeom prst="rect">
            <a:avLst/>
          </a:prstGeom>
        </p:spPr>
      </p:pic>
    </p:spTree>
    <p:extLst>
      <p:ext uri="{BB962C8B-B14F-4D97-AF65-F5344CB8AC3E}">
        <p14:creationId xmlns:p14="http://schemas.microsoft.com/office/powerpoint/2010/main" val="376157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61"/>
            <a:ext cx="10455111" cy="965477"/>
          </a:xfrm>
        </p:spPr>
        <p:txBody>
          <a:bodyPr>
            <a:normAutofit/>
          </a:bodyPr>
          <a:lstStyle/>
          <a:p>
            <a:pPr algn="ctr"/>
            <a:r>
              <a:rPr lang="en-US" sz="3600" dirty="0">
                <a:latin typeface="Times New Roman" panose="02020603050405020304" pitchFamily="18" charset="0"/>
                <a:cs typeface="Times New Roman" panose="02020603050405020304" pitchFamily="18" charset="0"/>
              </a:rPr>
              <a:t>Results </a:t>
            </a:r>
          </a:p>
        </p:txBody>
      </p:sp>
      <p:sp>
        <p:nvSpPr>
          <p:cNvPr id="9" name="TextBox 8">
            <a:extLst>
              <a:ext uri="{FF2B5EF4-FFF2-40B4-BE49-F238E27FC236}">
                <a16:creationId xmlns:a16="http://schemas.microsoft.com/office/drawing/2014/main" id="{B18DEF58-9975-4C20-F495-BBE26350E0FF}"/>
              </a:ext>
            </a:extLst>
          </p:cNvPr>
          <p:cNvSpPr txBox="1"/>
          <p:nvPr/>
        </p:nvSpPr>
        <p:spPr>
          <a:xfrm>
            <a:off x="838198" y="829819"/>
            <a:ext cx="10455111" cy="53937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Classification reports and the number of instances for each class of VGG16 model</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12</a:t>
            </a:fld>
            <a:endParaRPr lang="en-IN" dirty="0">
              <a:solidFill>
                <a:schemeClr val="bg1"/>
              </a:solidFill>
            </a:endParaRPr>
          </a:p>
        </p:txBody>
      </p:sp>
      <p:graphicFrame>
        <p:nvGraphicFramePr>
          <p:cNvPr id="10" name="Table 9">
            <a:extLst>
              <a:ext uri="{FF2B5EF4-FFF2-40B4-BE49-F238E27FC236}">
                <a16:creationId xmlns:a16="http://schemas.microsoft.com/office/drawing/2014/main" id="{793D7509-090B-C25C-8524-4FAF826FD9E5}"/>
              </a:ext>
            </a:extLst>
          </p:cNvPr>
          <p:cNvGraphicFramePr>
            <a:graphicFrameLocks noGrp="1"/>
          </p:cNvGraphicFramePr>
          <p:nvPr>
            <p:extLst>
              <p:ext uri="{D42A27DB-BD31-4B8C-83A1-F6EECF244321}">
                <p14:modId xmlns:p14="http://schemas.microsoft.com/office/powerpoint/2010/main" val="1336381186"/>
              </p:ext>
            </p:extLst>
          </p:nvPr>
        </p:nvGraphicFramePr>
        <p:xfrm>
          <a:off x="838200" y="1440034"/>
          <a:ext cx="10515600" cy="4953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38952297"/>
                    </a:ext>
                  </a:extLst>
                </a:gridCol>
                <a:gridCol w="2103120">
                  <a:extLst>
                    <a:ext uri="{9D8B030D-6E8A-4147-A177-3AD203B41FA5}">
                      <a16:colId xmlns:a16="http://schemas.microsoft.com/office/drawing/2014/main" val="3574418834"/>
                    </a:ext>
                  </a:extLst>
                </a:gridCol>
                <a:gridCol w="2103120">
                  <a:extLst>
                    <a:ext uri="{9D8B030D-6E8A-4147-A177-3AD203B41FA5}">
                      <a16:colId xmlns:a16="http://schemas.microsoft.com/office/drawing/2014/main" val="3027501909"/>
                    </a:ext>
                  </a:extLst>
                </a:gridCol>
                <a:gridCol w="2103120">
                  <a:extLst>
                    <a:ext uri="{9D8B030D-6E8A-4147-A177-3AD203B41FA5}">
                      <a16:colId xmlns:a16="http://schemas.microsoft.com/office/drawing/2014/main" val="3345536183"/>
                    </a:ext>
                  </a:extLst>
                </a:gridCol>
                <a:gridCol w="2103120">
                  <a:extLst>
                    <a:ext uri="{9D8B030D-6E8A-4147-A177-3AD203B41FA5}">
                      <a16:colId xmlns:a16="http://schemas.microsoft.com/office/drawing/2014/main" val="519677199"/>
                    </a:ext>
                  </a:extLst>
                </a:gridCol>
              </a:tblGrid>
              <a:tr h="370840">
                <a:tc>
                  <a:txBody>
                    <a:bodyPr/>
                    <a:lstStyle/>
                    <a:p>
                      <a:pPr algn="ctr"/>
                      <a:r>
                        <a:rPr lang="en-US" sz="1900" b="1" dirty="0"/>
                        <a:t> Class Name</a:t>
                      </a:r>
                    </a:p>
                  </a:txBody>
                  <a:tcPr/>
                </a:tc>
                <a:tc>
                  <a:txBody>
                    <a:bodyPr/>
                    <a:lstStyle/>
                    <a:p>
                      <a:pPr algn="ctr"/>
                      <a:r>
                        <a:rPr lang="en-US" sz="1900" b="1" dirty="0"/>
                        <a:t>Precision</a:t>
                      </a:r>
                    </a:p>
                  </a:txBody>
                  <a:tcPr/>
                </a:tc>
                <a:tc>
                  <a:txBody>
                    <a:bodyPr/>
                    <a:lstStyle/>
                    <a:p>
                      <a:pPr algn="ctr"/>
                      <a:r>
                        <a:rPr lang="en-US" sz="1900" b="1" dirty="0"/>
                        <a:t>Recall</a:t>
                      </a:r>
                    </a:p>
                  </a:txBody>
                  <a:tcPr/>
                </a:tc>
                <a:tc>
                  <a:txBody>
                    <a:bodyPr/>
                    <a:lstStyle/>
                    <a:p>
                      <a:pPr algn="ctr"/>
                      <a:r>
                        <a:rPr lang="en-US" sz="1900" b="1" dirty="0"/>
                        <a:t>F1-Score</a:t>
                      </a:r>
                    </a:p>
                  </a:txBody>
                  <a:tcPr/>
                </a:tc>
                <a:tc>
                  <a:txBody>
                    <a:bodyPr/>
                    <a:lstStyle/>
                    <a:p>
                      <a:pPr algn="ctr"/>
                      <a:r>
                        <a:rPr lang="en-US" sz="1900" b="1" dirty="0"/>
                        <a:t>Support</a:t>
                      </a:r>
                    </a:p>
                  </a:txBody>
                  <a:tcPr/>
                </a:tc>
                <a:extLst>
                  <a:ext uri="{0D108BD9-81ED-4DB2-BD59-A6C34878D82A}">
                    <a16:rowId xmlns:a16="http://schemas.microsoft.com/office/drawing/2014/main" val="1315789624"/>
                  </a:ext>
                </a:extLst>
              </a:tr>
              <a:tr h="370840">
                <a:tc>
                  <a:txBody>
                    <a:bodyPr/>
                    <a:lstStyle/>
                    <a:p>
                      <a:pPr algn="ctr"/>
                      <a:r>
                        <a:rPr lang="en-US" sz="1900" b="0" i="0" kern="1200" dirty="0">
                          <a:solidFill>
                            <a:schemeClr val="dk1"/>
                          </a:solidFill>
                          <a:effectLst/>
                          <a:latin typeface="+mn-lt"/>
                          <a:ea typeface="+mn-ea"/>
                          <a:cs typeface="+mn-cs"/>
                        </a:rPr>
                        <a:t>Basophil</a:t>
                      </a:r>
                      <a:endParaRPr lang="en-US" sz="1900" b="0" dirty="0"/>
                    </a:p>
                  </a:txBody>
                  <a:tcPr/>
                </a:tc>
                <a:tc>
                  <a:txBody>
                    <a:bodyPr/>
                    <a:lstStyle/>
                    <a:p>
                      <a:pPr algn="ctr"/>
                      <a:r>
                        <a:rPr lang="en-US" sz="1900" b="0" dirty="0"/>
                        <a:t>0.91</a:t>
                      </a:r>
                    </a:p>
                  </a:txBody>
                  <a:tcPr/>
                </a:tc>
                <a:tc>
                  <a:txBody>
                    <a:bodyPr/>
                    <a:lstStyle/>
                    <a:p>
                      <a:pPr algn="ctr"/>
                      <a:r>
                        <a:rPr lang="en-US" sz="1900" b="0" dirty="0"/>
                        <a:t>0.95</a:t>
                      </a:r>
                    </a:p>
                  </a:txBody>
                  <a:tcPr/>
                </a:tc>
                <a:tc>
                  <a:txBody>
                    <a:bodyPr/>
                    <a:lstStyle/>
                    <a:p>
                      <a:pPr algn="ctr"/>
                      <a:r>
                        <a:rPr lang="en-US" sz="1900" b="0" dirty="0"/>
                        <a:t>0.93</a:t>
                      </a:r>
                    </a:p>
                  </a:txBody>
                  <a:tcPr/>
                </a:tc>
                <a:tc>
                  <a:txBody>
                    <a:bodyPr/>
                    <a:lstStyle/>
                    <a:p>
                      <a:pPr algn="ctr"/>
                      <a:r>
                        <a:rPr lang="en-US" sz="1900" b="0" dirty="0"/>
                        <a:t>237</a:t>
                      </a:r>
                    </a:p>
                  </a:txBody>
                  <a:tcPr/>
                </a:tc>
                <a:extLst>
                  <a:ext uri="{0D108BD9-81ED-4DB2-BD59-A6C34878D82A}">
                    <a16:rowId xmlns:a16="http://schemas.microsoft.com/office/drawing/2014/main" val="4151421612"/>
                  </a:ext>
                </a:extLst>
              </a:tr>
              <a:tr h="370840">
                <a:tc>
                  <a:txBody>
                    <a:bodyPr/>
                    <a:lstStyle/>
                    <a:p>
                      <a:pPr algn="ctr"/>
                      <a:r>
                        <a:rPr lang="en-US" sz="1900" b="0" i="0" kern="1200" dirty="0">
                          <a:solidFill>
                            <a:schemeClr val="dk1"/>
                          </a:solidFill>
                          <a:effectLst/>
                          <a:latin typeface="+mn-lt"/>
                          <a:ea typeface="+mn-ea"/>
                          <a:cs typeface="+mn-cs"/>
                        </a:rPr>
                        <a:t>Eosinophil</a:t>
                      </a:r>
                      <a:endParaRPr lang="en-US" sz="1900" b="0" dirty="0"/>
                    </a:p>
                  </a:txBody>
                  <a:tcPr/>
                </a:tc>
                <a:tc>
                  <a:txBody>
                    <a:bodyPr/>
                    <a:lstStyle/>
                    <a:p>
                      <a:pPr algn="ctr"/>
                      <a:r>
                        <a:rPr lang="en-US" sz="1900" b="0" dirty="0"/>
                        <a:t>0.95</a:t>
                      </a:r>
                    </a:p>
                  </a:txBody>
                  <a:tcPr/>
                </a:tc>
                <a:tc>
                  <a:txBody>
                    <a:bodyPr/>
                    <a:lstStyle/>
                    <a:p>
                      <a:pPr algn="ctr"/>
                      <a:r>
                        <a:rPr lang="en-US" sz="1900" b="0" dirty="0"/>
                        <a:t>0.98</a:t>
                      </a:r>
                    </a:p>
                  </a:txBody>
                  <a:tcPr/>
                </a:tc>
                <a:tc>
                  <a:txBody>
                    <a:bodyPr/>
                    <a:lstStyle/>
                    <a:p>
                      <a:pPr algn="ctr"/>
                      <a:r>
                        <a:rPr lang="en-US" sz="1900" b="0" dirty="0"/>
                        <a:t>0.97</a:t>
                      </a:r>
                    </a:p>
                  </a:txBody>
                  <a:tcPr/>
                </a:tc>
                <a:tc>
                  <a:txBody>
                    <a:bodyPr/>
                    <a:lstStyle/>
                    <a:p>
                      <a:pPr algn="ctr"/>
                      <a:r>
                        <a:rPr lang="en-US" sz="1900" b="0" dirty="0"/>
                        <a:t>596</a:t>
                      </a:r>
                    </a:p>
                  </a:txBody>
                  <a:tcPr/>
                </a:tc>
                <a:extLst>
                  <a:ext uri="{0D108BD9-81ED-4DB2-BD59-A6C34878D82A}">
                    <a16:rowId xmlns:a16="http://schemas.microsoft.com/office/drawing/2014/main" val="928748915"/>
                  </a:ext>
                </a:extLst>
              </a:tr>
              <a:tr h="370840">
                <a:tc>
                  <a:txBody>
                    <a:bodyPr/>
                    <a:lstStyle/>
                    <a:p>
                      <a:pPr algn="ctr"/>
                      <a:r>
                        <a:rPr lang="en-US" sz="1900" b="0" i="0" kern="1200" dirty="0">
                          <a:solidFill>
                            <a:schemeClr val="dk1"/>
                          </a:solidFill>
                          <a:effectLst/>
                          <a:latin typeface="+mn-lt"/>
                          <a:ea typeface="+mn-ea"/>
                          <a:cs typeface="+mn-cs"/>
                        </a:rPr>
                        <a:t>Erythroblast</a:t>
                      </a:r>
                      <a:endParaRPr lang="en-US" sz="1900" b="0" dirty="0"/>
                    </a:p>
                  </a:txBody>
                  <a:tcPr/>
                </a:tc>
                <a:tc>
                  <a:txBody>
                    <a:bodyPr/>
                    <a:lstStyle/>
                    <a:p>
                      <a:pPr algn="ctr"/>
                      <a:r>
                        <a:rPr lang="en-US" sz="1900" b="0" dirty="0"/>
                        <a:t>0.91</a:t>
                      </a:r>
                    </a:p>
                  </a:txBody>
                  <a:tcPr/>
                </a:tc>
                <a:tc>
                  <a:txBody>
                    <a:bodyPr/>
                    <a:lstStyle/>
                    <a:p>
                      <a:pPr algn="ctr"/>
                      <a:r>
                        <a:rPr lang="en-US" sz="1900" b="0" dirty="0"/>
                        <a:t>0.96</a:t>
                      </a:r>
                    </a:p>
                  </a:txBody>
                  <a:tcPr/>
                </a:tc>
                <a:tc>
                  <a:txBody>
                    <a:bodyPr/>
                    <a:lstStyle/>
                    <a:p>
                      <a:pPr algn="ctr"/>
                      <a:r>
                        <a:rPr lang="en-US" sz="1900" b="0" dirty="0"/>
                        <a:t>0.94</a:t>
                      </a:r>
                    </a:p>
                  </a:txBody>
                  <a:tcPr/>
                </a:tc>
                <a:tc>
                  <a:txBody>
                    <a:bodyPr/>
                    <a:lstStyle/>
                    <a:p>
                      <a:pPr algn="ctr"/>
                      <a:r>
                        <a:rPr lang="en-US" sz="1900" b="0" dirty="0"/>
                        <a:t>294</a:t>
                      </a:r>
                    </a:p>
                  </a:txBody>
                  <a:tcPr/>
                </a:tc>
                <a:extLst>
                  <a:ext uri="{0D108BD9-81ED-4DB2-BD59-A6C34878D82A}">
                    <a16:rowId xmlns:a16="http://schemas.microsoft.com/office/drawing/2014/main" val="1016012297"/>
                  </a:ext>
                </a:extLst>
              </a:tr>
              <a:tr h="370840">
                <a:tc>
                  <a:txBody>
                    <a:bodyPr/>
                    <a:lstStyle/>
                    <a:p>
                      <a:pPr algn="ctr"/>
                      <a:r>
                        <a:rPr lang="en-US" sz="1900" b="0" dirty="0"/>
                        <a:t>Ig</a:t>
                      </a:r>
                    </a:p>
                  </a:txBody>
                  <a:tcPr/>
                </a:tc>
                <a:tc>
                  <a:txBody>
                    <a:bodyPr/>
                    <a:lstStyle/>
                    <a:p>
                      <a:pPr algn="ctr"/>
                      <a:r>
                        <a:rPr lang="en-US" sz="1900" b="0" dirty="0"/>
                        <a:t>0.89</a:t>
                      </a:r>
                    </a:p>
                  </a:txBody>
                  <a:tcPr/>
                </a:tc>
                <a:tc>
                  <a:txBody>
                    <a:bodyPr/>
                    <a:lstStyle/>
                    <a:p>
                      <a:pPr algn="ctr"/>
                      <a:r>
                        <a:rPr lang="en-US" sz="1900" b="0" dirty="0"/>
                        <a:t>0.88</a:t>
                      </a:r>
                    </a:p>
                  </a:txBody>
                  <a:tcPr/>
                </a:tc>
                <a:tc>
                  <a:txBody>
                    <a:bodyPr/>
                    <a:lstStyle/>
                    <a:p>
                      <a:pPr algn="ctr"/>
                      <a:r>
                        <a:rPr lang="en-US" sz="1900" b="0" dirty="0"/>
                        <a:t>0.88</a:t>
                      </a:r>
                    </a:p>
                  </a:txBody>
                  <a:tcPr/>
                </a:tc>
                <a:tc>
                  <a:txBody>
                    <a:bodyPr/>
                    <a:lstStyle/>
                    <a:p>
                      <a:pPr algn="ctr"/>
                      <a:r>
                        <a:rPr lang="en-US" sz="1900" b="0" dirty="0"/>
                        <a:t>602</a:t>
                      </a:r>
                    </a:p>
                  </a:txBody>
                  <a:tcPr/>
                </a:tc>
                <a:extLst>
                  <a:ext uri="{0D108BD9-81ED-4DB2-BD59-A6C34878D82A}">
                    <a16:rowId xmlns:a16="http://schemas.microsoft.com/office/drawing/2014/main" val="3572037674"/>
                  </a:ext>
                </a:extLst>
              </a:tr>
              <a:tr h="370840">
                <a:tc>
                  <a:txBody>
                    <a:bodyPr/>
                    <a:lstStyle/>
                    <a:p>
                      <a:pPr algn="ctr"/>
                      <a:r>
                        <a:rPr lang="en-US" sz="1900" b="0" i="0" kern="1200" dirty="0">
                          <a:solidFill>
                            <a:schemeClr val="dk1"/>
                          </a:solidFill>
                          <a:effectLst/>
                          <a:latin typeface="+mn-lt"/>
                          <a:ea typeface="+mn-ea"/>
                          <a:cs typeface="+mn-cs"/>
                        </a:rPr>
                        <a:t>Lymphocyte</a:t>
                      </a:r>
                      <a:endParaRPr lang="en-US" sz="1900" b="0" dirty="0"/>
                    </a:p>
                  </a:txBody>
                  <a:tcPr/>
                </a:tc>
                <a:tc>
                  <a:txBody>
                    <a:bodyPr/>
                    <a:lstStyle/>
                    <a:p>
                      <a:pPr algn="ctr"/>
                      <a:r>
                        <a:rPr lang="en-US" sz="1900" b="0" dirty="0"/>
                        <a:t>0.96</a:t>
                      </a:r>
                    </a:p>
                  </a:txBody>
                  <a:tcPr/>
                </a:tc>
                <a:tc>
                  <a:txBody>
                    <a:bodyPr/>
                    <a:lstStyle/>
                    <a:p>
                      <a:pPr algn="ctr"/>
                      <a:r>
                        <a:rPr lang="en-US" sz="1900" b="0" dirty="0"/>
                        <a:t>0.88</a:t>
                      </a:r>
                    </a:p>
                  </a:txBody>
                  <a:tcPr/>
                </a:tc>
                <a:tc>
                  <a:txBody>
                    <a:bodyPr/>
                    <a:lstStyle/>
                    <a:p>
                      <a:pPr algn="ctr"/>
                      <a:r>
                        <a:rPr lang="en-US" sz="1900" b="0" dirty="0"/>
                        <a:t>0.92</a:t>
                      </a:r>
                    </a:p>
                  </a:txBody>
                  <a:tcPr/>
                </a:tc>
                <a:tc>
                  <a:txBody>
                    <a:bodyPr/>
                    <a:lstStyle/>
                    <a:p>
                      <a:pPr algn="ctr"/>
                      <a:r>
                        <a:rPr lang="en-US" sz="1900" b="0" dirty="0"/>
                        <a:t>241</a:t>
                      </a:r>
                    </a:p>
                  </a:txBody>
                  <a:tcPr/>
                </a:tc>
                <a:extLst>
                  <a:ext uri="{0D108BD9-81ED-4DB2-BD59-A6C34878D82A}">
                    <a16:rowId xmlns:a16="http://schemas.microsoft.com/office/drawing/2014/main" val="2735912932"/>
                  </a:ext>
                </a:extLst>
              </a:tr>
              <a:tr h="370840">
                <a:tc>
                  <a:txBody>
                    <a:bodyPr/>
                    <a:lstStyle/>
                    <a:p>
                      <a:pPr algn="ctr"/>
                      <a:r>
                        <a:rPr lang="en-US" sz="1900" b="0" i="0" kern="1200" dirty="0">
                          <a:solidFill>
                            <a:schemeClr val="dk1"/>
                          </a:solidFill>
                          <a:effectLst/>
                          <a:latin typeface="+mn-lt"/>
                          <a:ea typeface="+mn-ea"/>
                          <a:cs typeface="+mn-cs"/>
                        </a:rPr>
                        <a:t>Monocyte</a:t>
                      </a:r>
                      <a:endParaRPr lang="en-US" sz="1900" b="0" dirty="0"/>
                    </a:p>
                  </a:txBody>
                  <a:tcPr/>
                </a:tc>
                <a:tc>
                  <a:txBody>
                    <a:bodyPr/>
                    <a:lstStyle/>
                    <a:p>
                      <a:pPr algn="ctr"/>
                      <a:r>
                        <a:rPr lang="en-US" sz="1900" b="0" dirty="0"/>
                        <a:t>0.89</a:t>
                      </a:r>
                    </a:p>
                  </a:txBody>
                  <a:tcPr/>
                </a:tc>
                <a:tc>
                  <a:txBody>
                    <a:bodyPr/>
                    <a:lstStyle/>
                    <a:p>
                      <a:pPr algn="ctr"/>
                      <a:r>
                        <a:rPr lang="en-US" sz="1900" b="0" dirty="0"/>
                        <a:t>0.84</a:t>
                      </a:r>
                    </a:p>
                  </a:txBody>
                  <a:tcPr/>
                </a:tc>
                <a:tc>
                  <a:txBody>
                    <a:bodyPr/>
                    <a:lstStyle/>
                    <a:p>
                      <a:pPr algn="ctr"/>
                      <a:r>
                        <a:rPr lang="en-US" sz="1900" b="0" dirty="0"/>
                        <a:t>0.86</a:t>
                      </a:r>
                    </a:p>
                  </a:txBody>
                  <a:tcPr/>
                </a:tc>
                <a:tc>
                  <a:txBody>
                    <a:bodyPr/>
                    <a:lstStyle/>
                    <a:p>
                      <a:pPr algn="ctr"/>
                      <a:r>
                        <a:rPr lang="en-US" sz="1900" b="0" dirty="0"/>
                        <a:t>307</a:t>
                      </a:r>
                    </a:p>
                  </a:txBody>
                  <a:tcPr/>
                </a:tc>
                <a:extLst>
                  <a:ext uri="{0D108BD9-81ED-4DB2-BD59-A6C34878D82A}">
                    <a16:rowId xmlns:a16="http://schemas.microsoft.com/office/drawing/2014/main" val="1045716962"/>
                  </a:ext>
                </a:extLst>
              </a:tr>
              <a:tr h="370840">
                <a:tc>
                  <a:txBody>
                    <a:bodyPr/>
                    <a:lstStyle/>
                    <a:p>
                      <a:pPr algn="ctr"/>
                      <a:r>
                        <a:rPr lang="en-US" sz="1900" b="0" i="0" kern="1200" dirty="0">
                          <a:solidFill>
                            <a:schemeClr val="dk1"/>
                          </a:solidFill>
                          <a:effectLst/>
                          <a:latin typeface="+mn-lt"/>
                          <a:ea typeface="+mn-ea"/>
                          <a:cs typeface="+mn-cs"/>
                        </a:rPr>
                        <a:t>Neutrophil</a:t>
                      </a:r>
                      <a:endParaRPr lang="en-US" sz="1900" b="0" dirty="0"/>
                    </a:p>
                  </a:txBody>
                  <a:tcPr/>
                </a:tc>
                <a:tc>
                  <a:txBody>
                    <a:bodyPr/>
                    <a:lstStyle/>
                    <a:p>
                      <a:pPr algn="ctr"/>
                      <a:r>
                        <a:rPr lang="en-US" sz="1900" b="0" dirty="0"/>
                        <a:t>0.94</a:t>
                      </a:r>
                    </a:p>
                  </a:txBody>
                  <a:tcPr/>
                </a:tc>
                <a:tc>
                  <a:txBody>
                    <a:bodyPr/>
                    <a:lstStyle/>
                    <a:p>
                      <a:pPr algn="ctr"/>
                      <a:r>
                        <a:rPr lang="en-US" sz="1900" b="0" dirty="0"/>
                        <a:t>0.95</a:t>
                      </a:r>
                    </a:p>
                  </a:txBody>
                  <a:tcPr/>
                </a:tc>
                <a:tc>
                  <a:txBody>
                    <a:bodyPr/>
                    <a:lstStyle/>
                    <a:p>
                      <a:pPr algn="ctr"/>
                      <a:r>
                        <a:rPr lang="en-US" sz="1900" b="0" dirty="0"/>
                        <a:t>0.94</a:t>
                      </a:r>
                    </a:p>
                  </a:txBody>
                  <a:tcPr/>
                </a:tc>
                <a:tc>
                  <a:txBody>
                    <a:bodyPr/>
                    <a:lstStyle/>
                    <a:p>
                      <a:pPr algn="ctr"/>
                      <a:r>
                        <a:rPr lang="en-US" sz="1900" b="0" dirty="0"/>
                        <a:t>679</a:t>
                      </a:r>
                    </a:p>
                  </a:txBody>
                  <a:tcPr/>
                </a:tc>
                <a:extLst>
                  <a:ext uri="{0D108BD9-81ED-4DB2-BD59-A6C34878D82A}">
                    <a16:rowId xmlns:a16="http://schemas.microsoft.com/office/drawing/2014/main" val="4110005611"/>
                  </a:ext>
                </a:extLst>
              </a:tr>
              <a:tr h="370840">
                <a:tc>
                  <a:txBody>
                    <a:bodyPr/>
                    <a:lstStyle/>
                    <a:p>
                      <a:pPr algn="ctr"/>
                      <a:r>
                        <a:rPr lang="en-US" sz="1900" b="0" dirty="0"/>
                        <a:t>Platelet</a:t>
                      </a:r>
                    </a:p>
                  </a:txBody>
                  <a:tcPr/>
                </a:tc>
                <a:tc>
                  <a:txBody>
                    <a:bodyPr/>
                    <a:lstStyle/>
                    <a:p>
                      <a:pPr algn="ctr"/>
                      <a:r>
                        <a:rPr lang="en-US" sz="1900" b="0" dirty="0"/>
                        <a:t>0.99</a:t>
                      </a:r>
                    </a:p>
                  </a:txBody>
                  <a:tcPr/>
                </a:tc>
                <a:tc>
                  <a:txBody>
                    <a:bodyPr/>
                    <a:lstStyle/>
                    <a:p>
                      <a:pPr algn="ctr"/>
                      <a:r>
                        <a:rPr lang="en-US" sz="1900" b="0" dirty="0"/>
                        <a:t>1.00</a:t>
                      </a:r>
                    </a:p>
                  </a:txBody>
                  <a:tcPr/>
                </a:tc>
                <a:tc>
                  <a:txBody>
                    <a:bodyPr/>
                    <a:lstStyle/>
                    <a:p>
                      <a:pPr algn="ctr"/>
                      <a:r>
                        <a:rPr lang="en-US" sz="1900" b="0" dirty="0"/>
                        <a:t>0.99</a:t>
                      </a:r>
                    </a:p>
                  </a:txBody>
                  <a:tcPr/>
                </a:tc>
                <a:tc>
                  <a:txBody>
                    <a:bodyPr/>
                    <a:lstStyle/>
                    <a:p>
                      <a:pPr algn="ctr"/>
                      <a:r>
                        <a:rPr lang="en-US" sz="1900" b="0" dirty="0"/>
                        <a:t>462</a:t>
                      </a:r>
                    </a:p>
                  </a:txBody>
                  <a:tcPr/>
                </a:tc>
                <a:extLst>
                  <a:ext uri="{0D108BD9-81ED-4DB2-BD59-A6C34878D82A}">
                    <a16:rowId xmlns:a16="http://schemas.microsoft.com/office/drawing/2014/main" val="4089496541"/>
                  </a:ext>
                </a:extLst>
              </a:tr>
              <a:tr h="370840">
                <a:tc gridSpan="5">
                  <a:txBody>
                    <a:bodyPr/>
                    <a:lstStyle/>
                    <a:p>
                      <a:pPr algn="ctr"/>
                      <a:endParaRPr lang="en-US" sz="1900"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extLst>
                  <a:ext uri="{0D108BD9-81ED-4DB2-BD59-A6C34878D82A}">
                    <a16:rowId xmlns:a16="http://schemas.microsoft.com/office/drawing/2014/main" val="4130328901"/>
                  </a:ext>
                </a:extLst>
              </a:tr>
              <a:tr h="370840">
                <a:tc>
                  <a:txBody>
                    <a:bodyPr/>
                    <a:lstStyle/>
                    <a:p>
                      <a:pPr algn="ctr"/>
                      <a:r>
                        <a:rPr lang="en-US" sz="1900" b="0" dirty="0"/>
                        <a:t>Accuracy</a:t>
                      </a:r>
                    </a:p>
                  </a:txBody>
                  <a:tcPr/>
                </a:tc>
                <a:tc gridSpan="2">
                  <a:txBody>
                    <a:bodyPr/>
                    <a:lstStyle/>
                    <a:p>
                      <a:pPr algn="ctr"/>
                      <a:endParaRPr lang="en-US" sz="1900" b="0" dirty="0"/>
                    </a:p>
                  </a:txBody>
                  <a:tcPr/>
                </a:tc>
                <a:tc hMerge="1">
                  <a:txBody>
                    <a:bodyPr/>
                    <a:lstStyle/>
                    <a:p>
                      <a:pPr algn="ctr"/>
                      <a:endParaRPr lang="en-US" b="0" dirty="0"/>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620345885"/>
                  </a:ext>
                </a:extLst>
              </a:tr>
              <a:tr h="370840">
                <a:tc>
                  <a:txBody>
                    <a:bodyPr/>
                    <a:lstStyle/>
                    <a:p>
                      <a:pPr algn="ctr"/>
                      <a:r>
                        <a:rPr lang="en-US" sz="1900" b="0" dirty="0"/>
                        <a:t>macro avg </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3972015123"/>
                  </a:ext>
                </a:extLst>
              </a:tr>
              <a:tr h="370840">
                <a:tc>
                  <a:txBody>
                    <a:bodyPr/>
                    <a:lstStyle/>
                    <a:p>
                      <a:pPr algn="ctr"/>
                      <a:r>
                        <a:rPr lang="en-US" sz="1900" b="0" dirty="0"/>
                        <a:t>weighted avg</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2879760929"/>
                  </a:ext>
                </a:extLst>
              </a:tr>
            </a:tbl>
          </a:graphicData>
        </a:graphic>
      </p:graphicFrame>
    </p:spTree>
    <p:extLst>
      <p:ext uri="{BB962C8B-B14F-4D97-AF65-F5344CB8AC3E}">
        <p14:creationId xmlns:p14="http://schemas.microsoft.com/office/powerpoint/2010/main" val="356081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631023"/>
          </a:xfrm>
        </p:spPr>
        <p:txBody>
          <a:bodyPr>
            <a:normAutofit/>
          </a:bodyPr>
          <a:lstStyle/>
          <a:p>
            <a:pPr algn="ctr"/>
            <a:r>
              <a:rPr lang="en-US" sz="3600" dirty="0">
                <a:latin typeface="Arial" panose="020B0604020202020204" pitchFamily="34" charset="0"/>
                <a:cs typeface="Arial" panose="020B0604020202020204" pitchFamily="34" charset="0"/>
              </a:rPr>
              <a:t>Conclusion &amp; Future Direction</a:t>
            </a:r>
          </a:p>
        </p:txBody>
      </p:sp>
      <p:sp>
        <p:nvSpPr>
          <p:cNvPr id="3" name="Content Placeholder 2"/>
          <p:cNvSpPr>
            <a:spLocks noGrp="1"/>
          </p:cNvSpPr>
          <p:nvPr>
            <p:ph idx="1"/>
          </p:nvPr>
        </p:nvSpPr>
        <p:spPr>
          <a:xfrm>
            <a:off x="904972" y="701094"/>
            <a:ext cx="10369485" cy="5787233"/>
          </a:xfrm>
        </p:spPr>
        <p:txBody>
          <a:bodyPr>
            <a:no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showed that deep learning models, including deep neural networks (DNNs), convolutional neural networks (CNNs), and ResNet50, can accurately tell apart different types of white blood cells from images.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high accuracy we achieved proves that using pre-trained models for medical image tasks works well and can help improve how we diagnose blood-related conditions.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future, additional models will be compared to determine the best one for classifying white blood cells. These findings will be submitted to a conference paper, contributing to advancements in medical image analysis and potentially improving clinical practices.</a:t>
            </a: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13</a:t>
            </a:fld>
            <a:endParaRPr lang="en-IN" sz="1400" dirty="0">
              <a:solidFill>
                <a:schemeClr val="bg1"/>
              </a:solidFill>
            </a:endParaRPr>
          </a:p>
        </p:txBody>
      </p:sp>
    </p:spTree>
    <p:extLst>
      <p:ext uri="{BB962C8B-B14F-4D97-AF65-F5344CB8AC3E}">
        <p14:creationId xmlns:p14="http://schemas.microsoft.com/office/powerpoint/2010/main" val="401925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978678"/>
            <a:ext cx="10631557" cy="5523780"/>
          </a:xfrm>
        </p:spPr>
        <p:txBody>
          <a:bodyPr>
            <a:noAutofit/>
          </a:bodyPr>
          <a:lstStyle/>
          <a:p>
            <a:pPr marL="0" indent="0" algn="just">
              <a:lnSpc>
                <a:spcPct val="100000"/>
              </a:lnSpc>
              <a:buNone/>
            </a:pPr>
            <a:r>
              <a:rPr lang="en-US" sz="2100" b="0" i="0" u="none" strike="noStrike" baseline="0" dirty="0">
                <a:solidFill>
                  <a:schemeClr val="tx1"/>
                </a:solidFill>
                <a:latin typeface="Times New Roman" panose="02020603050405020304" pitchFamily="18" charset="0"/>
                <a:cs typeface="Times New Roman" panose="02020603050405020304" pitchFamily="18" charset="0"/>
              </a:rPr>
              <a:t>[1] </a:t>
            </a:r>
            <a:r>
              <a:rPr lang="en-US" sz="2100" dirty="0">
                <a:latin typeface="Times New Roman" panose="02020603050405020304" pitchFamily="18" charset="0"/>
                <a:cs typeface="Times New Roman" panose="02020603050405020304" pitchFamily="18" charset="0"/>
              </a:rPr>
              <a:t>Abdullah, E. &amp; Turan, M. K. Classifying white blood cells using machine learning algorithms. Int. J. Eng. Res. Dev. 11, 141–152 (2019).</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100" dirty="0">
                <a:latin typeface="Times New Roman" panose="02020603050405020304" pitchFamily="18" charset="0"/>
                <a:cs typeface="Times New Roman" panose="02020603050405020304" pitchFamily="18" charset="0"/>
              </a:rPr>
              <a:t>Bagido RA, </a:t>
            </a:r>
            <a:r>
              <a:rPr lang="en-US" sz="2100" dirty="0" err="1">
                <a:latin typeface="Times New Roman" panose="02020603050405020304" pitchFamily="18" charset="0"/>
                <a:cs typeface="Times New Roman" panose="02020603050405020304" pitchFamily="18" charset="0"/>
              </a:rPr>
              <a:t>Alzahrani</a:t>
            </a:r>
            <a:r>
              <a:rPr lang="en-US" sz="2100" dirty="0">
                <a:latin typeface="Times New Roman" panose="02020603050405020304" pitchFamily="18" charset="0"/>
                <a:cs typeface="Times New Roman" panose="02020603050405020304" pitchFamily="18" charset="0"/>
              </a:rPr>
              <a:t> M, Arif M. White blood cell types classification using deep learning models. IJCSNS Int J Comp Sci </a:t>
            </a:r>
            <a:r>
              <a:rPr lang="en-US" sz="2100" dirty="0" err="1">
                <a:latin typeface="Times New Roman" panose="02020603050405020304" pitchFamily="18" charset="0"/>
                <a:cs typeface="Times New Roman" panose="02020603050405020304" pitchFamily="18" charset="0"/>
              </a:rPr>
              <a:t>Netw</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Secur</a:t>
            </a:r>
            <a:r>
              <a:rPr lang="en-US" sz="2100" dirty="0">
                <a:latin typeface="Times New Roman" panose="02020603050405020304" pitchFamily="18" charset="0"/>
                <a:cs typeface="Times New Roman" panose="02020603050405020304" pitchFamily="18" charset="0"/>
              </a:rPr>
              <a:t>. 2021;21:223 Available at: https://doi.org/10.22937/IJCSNS.2021. 21.9.30</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100" b="0" i="0" u="none" strike="noStrike" baseline="0" dirty="0">
                <a:solidFill>
                  <a:srgbClr val="000000"/>
                </a:solidFill>
                <a:latin typeface="Times New Roman" panose="02020603050405020304" pitchFamily="18" charset="0"/>
                <a:cs typeface="Times New Roman" panose="02020603050405020304" pitchFamily="18" charset="0"/>
              </a:rPr>
              <a:t>[3] </a:t>
            </a:r>
            <a:r>
              <a:rPr lang="en-US" sz="2100" dirty="0">
                <a:latin typeface="Times New Roman" panose="02020603050405020304" pitchFamily="18" charset="0"/>
                <a:cs typeface="Times New Roman" panose="02020603050405020304" pitchFamily="18" charset="0"/>
              </a:rPr>
              <a:t>Macawile MJ, Quinones VV, </a:t>
            </a:r>
            <a:r>
              <a:rPr lang="en-US" sz="2100" dirty="0" err="1">
                <a:latin typeface="Times New Roman" panose="02020603050405020304" pitchFamily="18" charset="0"/>
                <a:cs typeface="Times New Roman" panose="02020603050405020304" pitchFamily="18" charset="0"/>
              </a:rPr>
              <a:t>Ballado</a:t>
            </a:r>
            <a:r>
              <a:rPr lang="en-US" sz="2100" dirty="0">
                <a:latin typeface="Times New Roman" panose="02020603050405020304" pitchFamily="18" charset="0"/>
                <a:cs typeface="Times New Roman" panose="02020603050405020304" pitchFamily="18" charset="0"/>
              </a:rPr>
              <a:t> A, Dela CJ, </a:t>
            </a:r>
            <a:r>
              <a:rPr lang="en-US" sz="2100" dirty="0" err="1">
                <a:latin typeface="Times New Roman" panose="02020603050405020304" pitchFamily="18" charset="0"/>
                <a:cs typeface="Times New Roman" panose="02020603050405020304" pitchFamily="18" charset="0"/>
              </a:rPr>
              <a:t>Caya</a:t>
            </a:r>
            <a:r>
              <a:rPr lang="en-US" sz="2100" dirty="0">
                <a:latin typeface="Times New Roman" panose="02020603050405020304" pitchFamily="18" charset="0"/>
                <a:cs typeface="Times New Roman" panose="02020603050405020304" pitchFamily="18" charset="0"/>
              </a:rPr>
              <a:t> MV. White blood cell classification and counting using convolutional neural network. 2018 3rd international conference on control and robotics engineering (ICCRE). IEEE; 2018. p. 259–263. Available at: https:// ieeexplore.ieee.org/document/8376476/</a:t>
            </a:r>
            <a:endParaRPr lang="en-US"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solidFill>
                  <a:schemeClr val="tx1"/>
                </a:solidFill>
                <a:latin typeface="Times New Roman" panose="02020603050405020304" pitchFamily="18" charset="0"/>
                <a:cs typeface="Times New Roman" panose="02020603050405020304" pitchFamily="18" charset="0"/>
              </a:rPr>
              <a:t>[4] </a:t>
            </a:r>
            <a:r>
              <a:rPr lang="en-US" sz="2100" dirty="0">
                <a:latin typeface="Times New Roman" panose="02020603050405020304" pitchFamily="18" charset="0"/>
                <a:cs typeface="Times New Roman" panose="02020603050405020304" pitchFamily="18" charset="0"/>
              </a:rPr>
              <a:t>Ma L, Shuai R, Ran X, Liu W, Ye C. Combining DC-GAN with ResNet for blood cell image classification. Med Biol Eng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2020;58: 1251–64. Available at: </a:t>
            </a:r>
            <a:r>
              <a:rPr lang="en-US" sz="2100" dirty="0">
                <a:latin typeface="Times New Roman" panose="02020603050405020304" pitchFamily="18" charset="0"/>
                <a:cs typeface="Times New Roman" panose="02020603050405020304" pitchFamily="18" charset="0"/>
                <a:hlinkClick r:id="rId3"/>
              </a:rPr>
              <a:t>http://link.springer.com/10.1007/s11517- 020-02163-3</a:t>
            </a:r>
            <a:endParaRPr lang="en-US" sz="21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latin typeface="Times New Roman" panose="02020603050405020304" pitchFamily="18" charset="0"/>
                <a:cs typeface="Times New Roman" panose="02020603050405020304" pitchFamily="18" charset="0"/>
              </a:rPr>
              <a:t>[5] </a:t>
            </a:r>
            <a:r>
              <a:rPr lang="en-US" sz="2100" dirty="0" err="1">
                <a:latin typeface="Times New Roman" panose="02020603050405020304" pitchFamily="18" charset="0"/>
                <a:cs typeface="Times New Roman" panose="02020603050405020304" pitchFamily="18" charset="0"/>
              </a:rPr>
              <a:t>Almezhghwi</a:t>
            </a:r>
            <a:r>
              <a:rPr lang="en-US" sz="2100" dirty="0">
                <a:latin typeface="Times New Roman" panose="02020603050405020304" pitchFamily="18" charset="0"/>
                <a:cs typeface="Times New Roman" panose="02020603050405020304" pitchFamily="18" charset="0"/>
              </a:rPr>
              <a:t> K, </a:t>
            </a:r>
            <a:r>
              <a:rPr lang="en-US" sz="2100" dirty="0" err="1">
                <a:latin typeface="Times New Roman" panose="02020603050405020304" pitchFamily="18" charset="0"/>
                <a:cs typeface="Times New Roman" panose="02020603050405020304" pitchFamily="18" charset="0"/>
              </a:rPr>
              <a:t>Serte</a:t>
            </a:r>
            <a:r>
              <a:rPr lang="en-US" sz="2100" dirty="0">
                <a:latin typeface="Times New Roman" panose="02020603050405020304" pitchFamily="18" charset="0"/>
                <a:cs typeface="Times New Roman" panose="02020603050405020304" pitchFamily="18" charset="0"/>
              </a:rPr>
              <a:t> S. Improved classification of white blood cells with the generative adversarial network and deep convolutional neural network.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Intell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Neurosci</a:t>
            </a:r>
            <a:r>
              <a:rPr lang="en-US" sz="2100" dirty="0">
                <a:latin typeface="Times New Roman" panose="02020603050405020304" pitchFamily="18" charset="0"/>
                <a:cs typeface="Times New Roman" panose="02020603050405020304" pitchFamily="18" charset="0"/>
              </a:rPr>
              <a:t>. 2020;2020:1–12. Available at: </a:t>
            </a:r>
            <a:r>
              <a:rPr lang="en-US" sz="2100" dirty="0">
                <a:latin typeface="Times New Roman" panose="02020603050405020304" pitchFamily="18" charset="0"/>
                <a:cs typeface="Times New Roman" panose="02020603050405020304" pitchFamily="18" charset="0"/>
                <a:hlinkClick r:id="rId4"/>
              </a:rPr>
              <a:t>https://www.hindawi.com/journals/cin/2020/6490479/</a:t>
            </a:r>
            <a:endParaRPr lang="en-IN" sz="21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1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14</a:t>
            </a:fld>
            <a:endParaRPr lang="en-IN" sz="1400" dirty="0">
              <a:solidFill>
                <a:schemeClr val="bg1"/>
              </a:solidFill>
            </a:endParaRPr>
          </a:p>
        </p:txBody>
      </p:sp>
    </p:spTree>
    <p:extLst>
      <p:ext uri="{BB962C8B-B14F-4D97-AF65-F5344CB8AC3E}">
        <p14:creationId xmlns:p14="http://schemas.microsoft.com/office/powerpoint/2010/main" val="222352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784533"/>
            <a:ext cx="10677939" cy="5936942"/>
          </a:xfrm>
        </p:spPr>
        <p:txBody>
          <a:bodyPr>
            <a:noAutofit/>
          </a:bodyPr>
          <a:lstStyle/>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Siddique MAI, Bin AAZ, Matin A. An improved deep learning based classification of human white blood cell images. 2020 11th international conference on electrical and computer engineering (ICECE). IEEE; 2020. p. 149–152. Available at: https://ieeexplore.ieee.org/ document/9393156/</a:t>
            </a: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[7]	</a:t>
            </a:r>
            <a:r>
              <a:rPr lang="en-US" sz="2200" b="0" i="0" u="none" strike="noStrike" baseline="0" dirty="0">
                <a:latin typeface="Times New Roman" panose="02020603050405020304" pitchFamily="18" charset="0"/>
                <a:cs typeface="Times New Roman" panose="02020603050405020304" pitchFamily="18" charset="0"/>
                <a:hlinkClick r:id="rId2"/>
              </a:rPr>
              <a:t>https://onlinelibrary.wiley.com/cms/asset/898be9f9-cc38-44ec-bd05-4131a252cef3/cytoa24839-fig-0002-m.jpg</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[8] https://towardsdatascience.com/how-to-easily-draw-neural-network-architecture-diagrams-a6b6138ed875</a:t>
            </a:r>
          </a:p>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[9] </a:t>
            </a:r>
            <a:r>
              <a:rPr lang="en-US" sz="2200" b="0" i="0" u="none" strike="noStrike" baseline="0" dirty="0">
                <a:latin typeface="Times New Roman" panose="02020603050405020304" pitchFamily="18" charset="0"/>
                <a:cs typeface="Times New Roman" panose="02020603050405020304" pitchFamily="18" charset="0"/>
                <a:hlinkClick r:id="rId3"/>
              </a:rPr>
              <a:t>https://www.researchgate.net/figure/ResNet50-architecture-22_fig1_372274736</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2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400" smtClean="0">
                <a:solidFill>
                  <a:schemeClr val="bg1"/>
                </a:solidFill>
              </a:rPr>
              <a:t>15</a:t>
            </a:fld>
            <a:endParaRPr lang="en-IN" dirty="0">
              <a:solidFill>
                <a:schemeClr val="bg1"/>
              </a:solidFill>
            </a:endParaRPr>
          </a:p>
        </p:txBody>
      </p:sp>
    </p:spTree>
    <p:extLst>
      <p:ext uri="{BB962C8B-B14F-4D97-AF65-F5344CB8AC3E}">
        <p14:creationId xmlns:p14="http://schemas.microsoft.com/office/powerpoint/2010/main" val="230346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16</a:t>
            </a:fld>
            <a:endParaRPr lang="en-IN" sz="1400" dirty="0">
              <a:solidFill>
                <a:schemeClr val="bg1"/>
              </a:solidFill>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dirty="0">
                <a:latin typeface="Arial" panose="020B0604020202020204" pitchFamily="34" charset="0"/>
                <a:cs typeface="Arial" panose="020B0604020202020204" pitchFamily="34" charset="0"/>
              </a:rPr>
              <a:t>Table of Contents</a:t>
            </a:r>
            <a:endParaRPr lang="en-IN" sz="36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Contribution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Model Architecture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&amp; Future Direction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400" smtClean="0">
                <a:solidFill>
                  <a:schemeClr val="bg1"/>
                </a:solidFill>
              </a:rPr>
              <a:t>2</a:t>
            </a:fld>
            <a:endParaRPr lang="en-IN" sz="1400" dirty="0">
              <a:solidFill>
                <a:schemeClr val="bg1"/>
              </a:solidFill>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826902" y="1193351"/>
            <a:ext cx="10538196" cy="5147813"/>
          </a:xfrm>
        </p:spPr>
        <p:txBody>
          <a:bodyPr>
            <a:noAutofit/>
          </a:bodyPr>
          <a:lstStyle/>
          <a:p>
            <a:pPr marL="0" indent="0" algn="just">
              <a:lnSpc>
                <a:spcPct val="150000"/>
              </a:lnSpc>
              <a:spcAft>
                <a:spcPts val="800"/>
              </a:spcAft>
              <a:buNone/>
            </a:pPr>
            <a:r>
              <a:rPr lang="en-US" sz="2400" dirty="0">
                <a:latin typeface="Times New Roman" panose="02020603050405020304" pitchFamily="18" charset="0"/>
                <a:cs typeface="Times New Roman" panose="02020603050405020304" pitchFamily="18" charset="0"/>
              </a:rPr>
              <a:t>Blood is made up of two main parts: blood cells and plasma. Blood cells make up 45% of the blood, and plasma (the liquid part) makes up the remaining 55%. There are three main types of blood cells: red blood cells, white blood cells, and platelets. White blood cells play an important role in fighting infections and are produced in the bone marrow and lymphoid tissue. These white blood cells are divided into two groups: granulocytes (neutrophils, basophils, eosinophils) and agranulocytes (monocytes, lymphocytes). Each type of white blood cell helps the body fight infections and diseases in its own way.</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3</a:t>
            </a:fld>
            <a:endParaRPr lang="en-IN" sz="1400" dirty="0">
              <a:solidFill>
                <a:schemeClr val="bg1"/>
              </a:solidFill>
            </a:endParaRPr>
          </a:p>
        </p:txBody>
      </p:sp>
    </p:spTree>
    <p:extLst>
      <p:ext uri="{BB962C8B-B14F-4D97-AF65-F5344CB8AC3E}">
        <p14:creationId xmlns:p14="http://schemas.microsoft.com/office/powerpoint/2010/main" val="23166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3722965043"/>
              </p:ext>
            </p:extLst>
          </p:nvPr>
        </p:nvGraphicFramePr>
        <p:xfrm>
          <a:off x="838201" y="955970"/>
          <a:ext cx="10532882" cy="5362567"/>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65207">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672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Abdullah et al. [1]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350 blood smear images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Classification with Proposed hybrid 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91.5%</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4976136"/>
                  </a:ext>
                </a:extLst>
              </a:tr>
              <a:tr h="73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Bagido et al. [2]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CellaVision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MobileNetV2, VGG-16</a:t>
                      </a:r>
                    </a:p>
                  </a:txBody>
                  <a:tcPr/>
                </a:tc>
                <a:tc>
                  <a:txBody>
                    <a:bodyPr/>
                    <a:lstStyle/>
                    <a:p>
                      <a:pPr algn="ctr"/>
                      <a:r>
                        <a:rPr lang="en-IN" sz="2000" dirty="0">
                          <a:latin typeface="Times New Roman" panose="02020603050405020304" pitchFamily="18" charset="0"/>
                          <a:cs typeface="Times New Roman" panose="02020603050405020304" pitchFamily="18" charset="0"/>
                        </a:rPr>
                        <a:t>MobileNetV2: 79.79%</a:t>
                      </a:r>
                    </a:p>
                    <a:p>
                      <a:pPr algn="ctr"/>
                      <a:r>
                        <a:rPr lang="en-IN" sz="2000" dirty="0">
                          <a:latin typeface="Times New Roman" panose="02020603050405020304" pitchFamily="18" charset="0"/>
                          <a:cs typeface="Times New Roman" panose="02020603050405020304" pitchFamily="18" charset="0"/>
                        </a:rPr>
                        <a:t>VGG-16: 90.28%</a:t>
                      </a:r>
                    </a:p>
                  </a:txBody>
                  <a:tcPr/>
                </a:tc>
                <a:extLst>
                  <a:ext uri="{0D108BD9-81ED-4DB2-BD59-A6C34878D82A}">
                    <a16:rowId xmlns:a16="http://schemas.microsoft.com/office/drawing/2014/main" val="3192964470"/>
                  </a:ext>
                </a:extLst>
              </a:tr>
              <a:tr h="635797">
                <a:tc>
                  <a:txBody>
                    <a:bodyPr/>
                    <a:lstStyle/>
                    <a:p>
                      <a:pPr algn="ctr"/>
                      <a:r>
                        <a:rPr lang="en-US" sz="2000" dirty="0">
                          <a:latin typeface="Times New Roman" panose="02020603050405020304" pitchFamily="18" charset="0"/>
                          <a:cs typeface="Times New Roman" panose="02020603050405020304" pitchFamily="18" charset="0"/>
                        </a:rPr>
                        <a:t>Macawile et.al. [3]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ALL-IDB</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Pre-trained model GoogleNet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93.54%</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245089"/>
                  </a:ext>
                </a:extLst>
              </a:tr>
              <a:tr h="354602">
                <a:tc>
                  <a:txBody>
                    <a:bodyPr/>
                    <a:lstStyle/>
                    <a:p>
                      <a:pPr algn="ctr"/>
                      <a:r>
                        <a:rPr lang="en-US" sz="2000" dirty="0">
                          <a:latin typeface="Times New Roman" panose="02020603050405020304" pitchFamily="18" charset="0"/>
                          <a:cs typeface="Times New Roman" panose="02020603050405020304" pitchFamily="18" charset="0"/>
                        </a:rPr>
                        <a:t>Ma et al. [4]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DCGAN-generated with Matrix transformation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Pre-trained model ResNet + transfer learning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91.68%</a:t>
                      </a:r>
                    </a:p>
                  </a:txBody>
                  <a:tcPr/>
                </a:tc>
                <a:extLst>
                  <a:ext uri="{0D108BD9-81ED-4DB2-BD59-A6C34878D82A}">
                    <a16:rowId xmlns:a16="http://schemas.microsoft.com/office/drawing/2014/main" val="1096695661"/>
                  </a:ext>
                </a:extLst>
              </a:tr>
              <a:tr h="765307">
                <a:tc>
                  <a:txBody>
                    <a:bodyPr/>
                    <a:lstStyle/>
                    <a:p>
                      <a:pPr algn="ctr"/>
                      <a:r>
                        <a:rPr lang="en-US" sz="2000" dirty="0">
                          <a:latin typeface="Times New Roman" panose="02020603050405020304" pitchFamily="18" charset="0"/>
                          <a:cs typeface="Times New Roman" panose="02020603050405020304" pitchFamily="18" charset="0"/>
                        </a:rPr>
                        <a:t>Almezhghwi et al. [5]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LISC</a:t>
                      </a:r>
                    </a:p>
                  </a:txBody>
                  <a:tcPr/>
                </a:tc>
                <a:tc>
                  <a:txBody>
                    <a:bodyPr/>
                    <a:lstStyle/>
                    <a:p>
                      <a:pPr algn="ctr"/>
                      <a:r>
                        <a:rPr lang="en-IN" sz="2000" dirty="0">
                          <a:latin typeface="Times New Roman" panose="02020603050405020304" pitchFamily="18" charset="0"/>
                          <a:cs typeface="Times New Roman" panose="02020603050405020304" pitchFamily="18" charset="0"/>
                        </a:rPr>
                        <a:t>Pre-trained model VGG-16, VGG-19</a:t>
                      </a:r>
                    </a:p>
                  </a:txBody>
                  <a:tcPr/>
                </a:tc>
                <a:tc>
                  <a:txBody>
                    <a:bodyPr/>
                    <a:lstStyle/>
                    <a:p>
                      <a:pPr algn="ctr"/>
                      <a:r>
                        <a:rPr lang="en-IN" sz="2000" dirty="0">
                          <a:latin typeface="Times New Roman" panose="02020603050405020304" pitchFamily="18" charset="0"/>
                          <a:cs typeface="Times New Roman" panose="02020603050405020304" pitchFamily="18" charset="0"/>
                        </a:rPr>
                        <a:t>VGG-16: 90.6%</a:t>
                      </a:r>
                    </a:p>
                    <a:p>
                      <a:pPr algn="ctr"/>
                      <a:r>
                        <a:rPr lang="en-IN" sz="2000" dirty="0">
                          <a:latin typeface="Times New Roman" panose="02020603050405020304" pitchFamily="18" charset="0"/>
                          <a:cs typeface="Times New Roman" panose="02020603050405020304" pitchFamily="18" charset="0"/>
                        </a:rPr>
                        <a:t>VGG-19: 91.8%</a:t>
                      </a:r>
                    </a:p>
                  </a:txBody>
                  <a:tcPr/>
                </a:tc>
                <a:extLst>
                  <a:ext uri="{0D108BD9-81ED-4DB2-BD59-A6C34878D82A}">
                    <a16:rowId xmlns:a16="http://schemas.microsoft.com/office/drawing/2014/main" val="991285649"/>
                  </a:ext>
                </a:extLst>
              </a:tr>
              <a:tr h="6845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Siddiques et al. [6]</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BCCD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SqueezNet</a:t>
                      </a:r>
                    </a:p>
                  </a:txBody>
                  <a:tcPr/>
                </a:tc>
                <a:tc>
                  <a:txBody>
                    <a:bodyPr/>
                    <a:lstStyle/>
                    <a:p>
                      <a:pPr algn="ctr"/>
                      <a:r>
                        <a:rPr lang="en-IN" sz="2000" dirty="0">
                          <a:latin typeface="Times New Roman" panose="02020603050405020304" pitchFamily="18" charset="0"/>
                          <a:cs typeface="Times New Roman" panose="02020603050405020304" pitchFamily="18" charset="0"/>
                        </a:rPr>
                        <a:t>93.8%</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400" smtClean="0">
                <a:solidFill>
                  <a:schemeClr val="bg1"/>
                </a:solidFill>
              </a:rPr>
              <a:t>4</a:t>
            </a:fld>
            <a:endParaRPr lang="en-IN" sz="1400" dirty="0">
              <a:solidFill>
                <a:schemeClr val="bg1"/>
              </a:solidFill>
            </a:endParaRPr>
          </a:p>
        </p:txBody>
      </p:sp>
    </p:spTree>
    <p:extLst>
      <p:ext uri="{BB962C8B-B14F-4D97-AF65-F5344CB8AC3E}">
        <p14:creationId xmlns:p14="http://schemas.microsoft.com/office/powerpoint/2010/main" val="322766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dirty="0">
                <a:latin typeface="Arial" panose="020B0604020202020204" pitchFamily="34" charset="0"/>
                <a:cs typeface="Arial" panose="020B0604020202020204" pitchFamily="34"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5</a:t>
            </a:fld>
            <a:endParaRPr lang="en-IN" sz="1400" dirty="0">
              <a:solidFill>
                <a:schemeClr val="bg1"/>
              </a:solidFill>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1033634"/>
            <a:ext cx="10512972"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Current methods for identifying and classifying different types of white blood cells are time-consuming and often lead to errors, which negatively affects the accuracy of medical diagnoses. Advances in deep learning have shown promise for improving the classification of white blood cells in images, but a more effective solution is needed to increase both the accuracy and speed of these methods for better diagnostics.</a:t>
            </a:r>
            <a:endParaRPr kumimoji="0" lang="en-US" altLang="en-US" sz="4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53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826902" y="1083181"/>
            <a:ext cx="10538196" cy="5147813"/>
          </a:xfrm>
        </p:spPr>
        <p:txBody>
          <a:bodyPr>
            <a:noAutofit/>
          </a:bodyPr>
          <a:lstStyle/>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goal of this project is to develop a deep learning approach that can accurately classify different types of white blood cells in blood images.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preparing and enhancing image data, and optimizing several deep learning models, this project aims to improve the accuracy and speed of classification, contributing to more efficient medical diagnosis.</a:t>
            </a:r>
            <a:endParaRPr lang="en-US" sz="3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6</a:t>
            </a:fld>
            <a:endParaRPr lang="en-IN" sz="1400" dirty="0">
              <a:solidFill>
                <a:schemeClr val="bg1"/>
              </a:solidFill>
            </a:endParaRPr>
          </a:p>
        </p:txBody>
      </p:sp>
    </p:spTree>
    <p:extLst>
      <p:ext uri="{BB962C8B-B14F-4D97-AF65-F5344CB8AC3E}">
        <p14:creationId xmlns:p14="http://schemas.microsoft.com/office/powerpoint/2010/main" val="2999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125E-2D0B-6E0B-920D-7275ADE60F59}"/>
              </a:ext>
            </a:extLst>
          </p:cNvPr>
          <p:cNvSpPr>
            <a:spLocks noGrp="1"/>
          </p:cNvSpPr>
          <p:nvPr>
            <p:ph type="title"/>
          </p:nvPr>
        </p:nvSpPr>
        <p:spPr>
          <a:xfrm>
            <a:off x="838200" y="177836"/>
            <a:ext cx="10515600" cy="1325563"/>
          </a:xfrm>
        </p:spPr>
        <p:txBody>
          <a:bodyPr/>
          <a:lstStyle/>
          <a:p>
            <a:pPr algn="ctr"/>
            <a:r>
              <a:rPr lang="en-US" b="1" dirty="0">
                <a:latin typeface="Times New Roman" panose="02020603050405020304" pitchFamily="18" charset="0"/>
                <a:cs typeface="Times New Roman" panose="02020603050405020304" pitchFamily="18" charset="0"/>
              </a:rPr>
              <a:t>Contribution </a:t>
            </a:r>
          </a:p>
        </p:txBody>
      </p:sp>
      <p:sp>
        <p:nvSpPr>
          <p:cNvPr id="3" name="Content Placeholder 2">
            <a:extLst>
              <a:ext uri="{FF2B5EF4-FFF2-40B4-BE49-F238E27FC236}">
                <a16:creationId xmlns:a16="http://schemas.microsoft.com/office/drawing/2014/main" id="{4C658317-8779-A2C4-CDB5-62EBD784B88B}"/>
              </a:ext>
            </a:extLst>
          </p:cNvPr>
          <p:cNvSpPr>
            <a:spLocks noGrp="1"/>
          </p:cNvSpPr>
          <p:nvPr>
            <p:ph idx="1"/>
          </p:nvPr>
        </p:nvSpPr>
        <p:spPr>
          <a:xfrm>
            <a:off x="838200" y="1671387"/>
            <a:ext cx="10515600" cy="4351338"/>
          </a:xfrm>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Main focus on improving the classification of white blood cells in blood images using deep learning algorithms.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contributions include preparing and enhancing image data, and optimizing various deep learning models, and conducting through training and testing to achieve high accuracy and speed in classification.</a:t>
            </a:r>
          </a:p>
        </p:txBody>
      </p:sp>
      <p:sp>
        <p:nvSpPr>
          <p:cNvPr id="4" name="Slide Number Placeholder 3">
            <a:extLst>
              <a:ext uri="{FF2B5EF4-FFF2-40B4-BE49-F238E27FC236}">
                <a16:creationId xmlns:a16="http://schemas.microsoft.com/office/drawing/2014/main" id="{8696E843-BF95-DC0D-8B34-B8E88F003A9B}"/>
              </a:ext>
            </a:extLst>
          </p:cNvPr>
          <p:cNvSpPr>
            <a:spLocks noGrp="1"/>
          </p:cNvSpPr>
          <p:nvPr>
            <p:ph type="sldNum" sz="quarter" idx="12"/>
          </p:nvPr>
        </p:nvSpPr>
        <p:spPr>
          <a:xfrm>
            <a:off x="8610600" y="6477537"/>
            <a:ext cx="2743200" cy="365125"/>
          </a:xfrm>
        </p:spPr>
        <p:txBody>
          <a:bodyPr/>
          <a:lstStyle/>
          <a:p>
            <a:fld id="{6A59E652-0E2C-4FE0-9038-2A3F05EF4FDC}" type="slidenum">
              <a:rPr lang="en-IN" sz="1400" smtClean="0">
                <a:solidFill>
                  <a:schemeClr val="bg1"/>
                </a:solidFill>
              </a:rPr>
              <a:t>7</a:t>
            </a:fld>
            <a:endParaRPr lang="en-IN" sz="1400" dirty="0">
              <a:solidFill>
                <a:schemeClr val="bg1"/>
              </a:solidFill>
            </a:endParaRPr>
          </a:p>
        </p:txBody>
      </p:sp>
    </p:spTree>
    <p:extLst>
      <p:ext uri="{BB962C8B-B14F-4D97-AF65-F5344CB8AC3E}">
        <p14:creationId xmlns:p14="http://schemas.microsoft.com/office/powerpoint/2010/main" val="42563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52778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Proposed Model Architecture: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mtClean="0">
                <a:solidFill>
                  <a:schemeClr val="bg1"/>
                </a:solidFill>
              </a:rPr>
              <a:t>8</a:t>
            </a:fld>
            <a:endParaRPr lang="en-IN" dirty="0">
              <a:solidFill>
                <a:schemeClr val="bg1"/>
              </a:solidFill>
            </a:endParaRPr>
          </a:p>
        </p:txBody>
      </p:sp>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Proposed Model Architecture</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DB71F-79EB-3AD7-A2DE-E8C502FE2434}"/>
              </a:ext>
            </a:extLst>
          </p:cNvPr>
          <p:cNvSpPr txBox="1"/>
          <p:nvPr/>
        </p:nvSpPr>
        <p:spPr>
          <a:xfrm>
            <a:off x="8854814" y="5982159"/>
            <a:ext cx="2977302" cy="369332"/>
          </a:xfrm>
          <a:prstGeom prst="rect">
            <a:avLst/>
          </a:prstGeom>
          <a:noFill/>
        </p:spPr>
        <p:txBody>
          <a:bodyPr wrap="square">
            <a:spAutoFit/>
          </a:bodyPr>
          <a:lstStyle/>
          <a:p>
            <a:r>
              <a:rPr lang="en-US" dirty="0"/>
              <a:t>credit: </a:t>
            </a:r>
            <a:r>
              <a:rPr lang="en-US" dirty="0">
                <a:hlinkClick r:id="rId2"/>
              </a:rPr>
              <a:t>nature.com</a:t>
            </a:r>
            <a:endParaRPr lang="en-IN" dirty="0"/>
          </a:p>
        </p:txBody>
      </p:sp>
      <p:pic>
        <p:nvPicPr>
          <p:cNvPr id="1026" name="Picture 2" descr="Figure 3">
            <a:extLst>
              <a:ext uri="{FF2B5EF4-FFF2-40B4-BE49-F238E27FC236}">
                <a16:creationId xmlns:a16="http://schemas.microsoft.com/office/drawing/2014/main" id="{BC029FDB-E3AA-181F-2990-5AE1904A8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1938969"/>
            <a:ext cx="10515600" cy="3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5" y="538260"/>
            <a:ext cx="7385454" cy="5799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Convolutional Neural Network  Architecture:</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5928839"/>
            <a:ext cx="2743200" cy="369332"/>
          </a:xfrm>
          <a:prstGeom prst="rect">
            <a:avLst/>
          </a:prstGeom>
          <a:noFill/>
        </p:spPr>
        <p:txBody>
          <a:bodyPr wrap="square">
            <a:spAutoFit/>
          </a:bodyPr>
          <a:lstStyle/>
          <a:p>
            <a:r>
              <a:rPr lang="en-US" dirty="0"/>
              <a:t>credit: </a:t>
            </a:r>
            <a:r>
              <a:rPr lang="en-US" dirty="0">
                <a:hlinkClick r:id="rId3"/>
              </a:rPr>
              <a:t>towardsdatascience</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9</a:t>
            </a:fld>
            <a:endParaRPr lang="en-IN" sz="1400" dirty="0">
              <a:solidFill>
                <a:schemeClr val="bg1"/>
              </a:solidFill>
            </a:endParaRPr>
          </a:p>
        </p:txBody>
      </p:sp>
      <p:pic>
        <p:nvPicPr>
          <p:cNvPr id="1026" name="Picture 2" descr="How to Easily Draw Neural Network Architecture Diagrams | by Kenneth Leung  | Towards Data Science">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776" y="1287536"/>
            <a:ext cx="10752023"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5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1120</Words>
  <Application>Microsoft Office PowerPoint</Application>
  <PresentationFormat>Widescreen</PresentationFormat>
  <Paragraphs>196</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Table of Contents</vt:lpstr>
      <vt:lpstr>Introduction</vt:lpstr>
      <vt:lpstr>Literature Survey</vt:lpstr>
      <vt:lpstr>Problem Statement</vt:lpstr>
      <vt:lpstr>Objective</vt:lpstr>
      <vt:lpstr>Contribution </vt:lpstr>
      <vt:lpstr>Proposed Model Architecture</vt:lpstr>
      <vt:lpstr>PowerPoint Presentation</vt:lpstr>
      <vt:lpstr>Results </vt:lpstr>
      <vt:lpstr>Result</vt:lpstr>
      <vt:lpstr>Results </vt:lpstr>
      <vt:lpstr>Conclusion &amp; 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2024-09-20T06:12:30Z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