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2" r:id="rId4"/>
  </p:sldMasterIdLst>
  <p:notesMasterIdLst>
    <p:notesMasterId r:id="rId21"/>
  </p:notesMasterIdLst>
  <p:handoutMasterIdLst>
    <p:handoutMasterId r:id="rId22"/>
  </p:handoutMasterIdLst>
  <p:sldIdLst>
    <p:sldId id="268" r:id="rId5"/>
    <p:sldId id="279" r:id="rId6"/>
    <p:sldId id="257" r:id="rId7"/>
    <p:sldId id="270" r:id="rId8"/>
    <p:sldId id="269" r:id="rId9"/>
    <p:sldId id="288" r:id="rId10"/>
    <p:sldId id="290" r:id="rId11"/>
    <p:sldId id="281" r:id="rId12"/>
    <p:sldId id="292" r:id="rId13"/>
    <p:sldId id="273" r:id="rId14"/>
    <p:sldId id="282" r:id="rId15"/>
    <p:sldId id="285" r:id="rId16"/>
    <p:sldId id="274" r:id="rId17"/>
    <p:sldId id="275" r:id="rId18"/>
    <p:sldId id="287"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0" autoAdjust="0"/>
    <p:restoredTop sz="91633" autoAdjust="0"/>
  </p:normalViewPr>
  <p:slideViewPr>
    <p:cSldViewPr snapToGrid="0">
      <p:cViewPr varScale="1">
        <p:scale>
          <a:sx n="58" d="100"/>
          <a:sy n="58" d="100"/>
        </p:scale>
        <p:origin x="852" y="4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1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90D19F-9EE3-43D8-9670-6A58E05C31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0D55E1F-C225-46B0-8D02-A7F01D1EEC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26D841-7B3C-47AF-987F-072B4B4DB2FC}" type="datetimeFigureOut">
              <a:rPr lang="en-US" smtClean="0"/>
              <a:t>8/8/2024</a:t>
            </a:fld>
            <a:endParaRPr lang="en-US" dirty="0"/>
          </a:p>
        </p:txBody>
      </p:sp>
      <p:sp>
        <p:nvSpPr>
          <p:cNvPr id="4" name="Footer Placeholder 3">
            <a:extLst>
              <a:ext uri="{FF2B5EF4-FFF2-40B4-BE49-F238E27FC236}">
                <a16:creationId xmlns:a16="http://schemas.microsoft.com/office/drawing/2014/main" id="{52CF677B-DDC3-4004-9B1B-95E07E15D2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AD43975-40E2-4F98-BE43-D14876F362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BC8066-2EF6-4176-9ACB-F71BDAE9FFED}" type="slidenum">
              <a:rPr lang="en-US" smtClean="0"/>
              <a:t>‹#›</a:t>
            </a:fld>
            <a:endParaRPr lang="en-US" dirty="0"/>
          </a:p>
        </p:txBody>
      </p:sp>
    </p:spTree>
    <p:extLst>
      <p:ext uri="{BB962C8B-B14F-4D97-AF65-F5344CB8AC3E}">
        <p14:creationId xmlns:p14="http://schemas.microsoft.com/office/powerpoint/2010/main" val="25140328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E7DBF-46FE-4FD5-AC56-18193FB86556}" type="datetimeFigureOut">
              <a:rPr lang="en-US" noProof="0" smtClean="0"/>
              <a:t>8/8/2024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54082-0EDA-40C0-B23E-AB88047B2438}" type="slidenum">
              <a:rPr lang="en-US" noProof="0" smtClean="0"/>
              <a:t>‹#›</a:t>
            </a:fld>
            <a:endParaRPr lang="en-US" noProof="0" dirty="0"/>
          </a:p>
        </p:txBody>
      </p:sp>
    </p:spTree>
    <p:extLst>
      <p:ext uri="{BB962C8B-B14F-4D97-AF65-F5344CB8AC3E}">
        <p14:creationId xmlns:p14="http://schemas.microsoft.com/office/powerpoint/2010/main" val="262509364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8BEBC287-C460-2BA5-4759-2E4AF4511C87}"/>
              </a:ext>
            </a:extLst>
          </p:cNvPr>
          <p:cNvSpPr>
            <a:spLocks noGrp="1"/>
          </p:cNvSpPr>
          <p:nvPr>
            <p:ph type="sldNum" sz="quarter" idx="5"/>
          </p:nvPr>
        </p:nvSpPr>
        <p:spPr/>
        <p:txBody>
          <a:bodyPr/>
          <a:lstStyle/>
          <a:p>
            <a:fld id="{5EA54082-0EDA-40C0-B23E-AB88047B2438}" type="slidenum">
              <a:rPr lang="en-US" noProof="0" smtClean="0"/>
              <a:t>1</a:t>
            </a:fld>
            <a:endParaRPr lang="en-US" noProof="0" dirty="0"/>
          </a:p>
        </p:txBody>
      </p:sp>
    </p:spTree>
    <p:extLst>
      <p:ext uri="{BB962C8B-B14F-4D97-AF65-F5344CB8AC3E}">
        <p14:creationId xmlns:p14="http://schemas.microsoft.com/office/powerpoint/2010/main" val="4213207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CFB9EC2-E41A-098C-8A6D-E230FDA7CA92}"/>
              </a:ext>
            </a:extLst>
          </p:cNvPr>
          <p:cNvSpPr>
            <a:spLocks noGrp="1"/>
          </p:cNvSpPr>
          <p:nvPr>
            <p:ph type="sldNum" sz="quarter" idx="5"/>
          </p:nvPr>
        </p:nvSpPr>
        <p:spPr/>
        <p:txBody>
          <a:bodyPr/>
          <a:lstStyle/>
          <a:p>
            <a:fld id="{5EA54082-0EDA-40C0-B23E-AB88047B2438}" type="slidenum">
              <a:rPr lang="en-US" noProof="0" smtClean="0"/>
              <a:t>14</a:t>
            </a:fld>
            <a:endParaRPr lang="en-US" noProof="0" dirty="0"/>
          </a:p>
        </p:txBody>
      </p:sp>
    </p:spTree>
    <p:extLst>
      <p:ext uri="{BB962C8B-B14F-4D97-AF65-F5344CB8AC3E}">
        <p14:creationId xmlns:p14="http://schemas.microsoft.com/office/powerpoint/2010/main" val="2158920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4BADC72-A8B8-687A-5CC1-362936A304C0}"/>
              </a:ext>
            </a:extLst>
          </p:cNvPr>
          <p:cNvSpPr>
            <a:spLocks noGrp="1"/>
          </p:cNvSpPr>
          <p:nvPr>
            <p:ph type="sldNum" sz="quarter" idx="5"/>
          </p:nvPr>
        </p:nvSpPr>
        <p:spPr/>
        <p:txBody>
          <a:bodyPr/>
          <a:lstStyle/>
          <a:p>
            <a:fld id="{5EA54082-0EDA-40C0-B23E-AB88047B2438}" type="slidenum">
              <a:rPr lang="en-US" noProof="0" smtClean="0"/>
              <a:t>3</a:t>
            </a:fld>
            <a:endParaRPr lang="en-US" noProof="0" dirty="0"/>
          </a:p>
        </p:txBody>
      </p:sp>
    </p:spTree>
    <p:extLst>
      <p:ext uri="{BB962C8B-B14F-4D97-AF65-F5344CB8AC3E}">
        <p14:creationId xmlns:p14="http://schemas.microsoft.com/office/powerpoint/2010/main" val="2422518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5779A951-3520-8989-ECED-A3FA0B14FF42}"/>
              </a:ext>
            </a:extLst>
          </p:cNvPr>
          <p:cNvSpPr>
            <a:spLocks noGrp="1"/>
          </p:cNvSpPr>
          <p:nvPr>
            <p:ph type="sldNum" sz="quarter" idx="5"/>
          </p:nvPr>
        </p:nvSpPr>
        <p:spPr/>
        <p:txBody>
          <a:bodyPr/>
          <a:lstStyle/>
          <a:p>
            <a:fld id="{5EA54082-0EDA-40C0-B23E-AB88047B2438}" type="slidenum">
              <a:rPr lang="en-US" noProof="0" smtClean="0"/>
              <a:t>4</a:t>
            </a:fld>
            <a:endParaRPr lang="en-US" noProof="0" dirty="0"/>
          </a:p>
        </p:txBody>
      </p:sp>
    </p:spTree>
    <p:extLst>
      <p:ext uri="{BB962C8B-B14F-4D97-AF65-F5344CB8AC3E}">
        <p14:creationId xmlns:p14="http://schemas.microsoft.com/office/powerpoint/2010/main" val="1925053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E757D0E1-337A-0662-6049-98BB0C99043F}"/>
              </a:ext>
            </a:extLst>
          </p:cNvPr>
          <p:cNvSpPr>
            <a:spLocks noGrp="1"/>
          </p:cNvSpPr>
          <p:nvPr>
            <p:ph type="sldNum" sz="quarter" idx="5"/>
          </p:nvPr>
        </p:nvSpPr>
        <p:spPr/>
        <p:txBody>
          <a:bodyPr/>
          <a:lstStyle/>
          <a:p>
            <a:fld id="{5EA54082-0EDA-40C0-B23E-AB88047B2438}" type="slidenum">
              <a:rPr lang="en-US" noProof="0" smtClean="0"/>
              <a:t>5</a:t>
            </a:fld>
            <a:endParaRPr lang="en-US" noProof="0" dirty="0"/>
          </a:p>
        </p:txBody>
      </p:sp>
    </p:spTree>
    <p:extLst>
      <p:ext uri="{BB962C8B-B14F-4D97-AF65-F5344CB8AC3E}">
        <p14:creationId xmlns:p14="http://schemas.microsoft.com/office/powerpoint/2010/main" val="3489646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4BADC72-A8B8-687A-5CC1-362936A304C0}"/>
              </a:ext>
            </a:extLst>
          </p:cNvPr>
          <p:cNvSpPr>
            <a:spLocks noGrp="1"/>
          </p:cNvSpPr>
          <p:nvPr>
            <p:ph type="sldNum" sz="quarter" idx="5"/>
          </p:nvPr>
        </p:nvSpPr>
        <p:spPr/>
        <p:txBody>
          <a:bodyPr/>
          <a:lstStyle/>
          <a:p>
            <a:fld id="{5EA54082-0EDA-40C0-B23E-AB88047B2438}" type="slidenum">
              <a:rPr lang="en-US" noProof="0" smtClean="0"/>
              <a:t>6</a:t>
            </a:fld>
            <a:endParaRPr lang="en-US" noProof="0" dirty="0"/>
          </a:p>
        </p:txBody>
      </p:sp>
    </p:spTree>
    <p:extLst>
      <p:ext uri="{BB962C8B-B14F-4D97-AF65-F5344CB8AC3E}">
        <p14:creationId xmlns:p14="http://schemas.microsoft.com/office/powerpoint/2010/main" val="382914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5" name="Slide Number Placeholder 4">
            <a:extLst>
              <a:ext uri="{FF2B5EF4-FFF2-40B4-BE49-F238E27FC236}">
                <a16:creationId xmlns:a16="http://schemas.microsoft.com/office/drawing/2014/main" id="{BDC34427-96AF-009C-B7F7-D55A88B6E68D}"/>
              </a:ext>
            </a:extLst>
          </p:cNvPr>
          <p:cNvSpPr>
            <a:spLocks noGrp="1"/>
          </p:cNvSpPr>
          <p:nvPr>
            <p:ph type="sldNum" sz="quarter" idx="5"/>
          </p:nvPr>
        </p:nvSpPr>
        <p:spPr/>
        <p:txBody>
          <a:bodyPr/>
          <a:lstStyle/>
          <a:p>
            <a:fld id="{5EA54082-0EDA-40C0-B23E-AB88047B2438}" type="slidenum">
              <a:rPr lang="en-US" noProof="0" smtClean="0"/>
              <a:t>9</a:t>
            </a:fld>
            <a:endParaRPr lang="en-US" noProof="0" dirty="0"/>
          </a:p>
        </p:txBody>
      </p:sp>
    </p:spTree>
    <p:extLst>
      <p:ext uri="{BB962C8B-B14F-4D97-AF65-F5344CB8AC3E}">
        <p14:creationId xmlns:p14="http://schemas.microsoft.com/office/powerpoint/2010/main" val="1844507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A03A76C-9C4E-BFF1-A3D1-7E59B64B53B4}"/>
              </a:ext>
            </a:extLst>
          </p:cNvPr>
          <p:cNvSpPr>
            <a:spLocks noGrp="1"/>
          </p:cNvSpPr>
          <p:nvPr>
            <p:ph type="sldNum" sz="quarter" idx="5"/>
          </p:nvPr>
        </p:nvSpPr>
        <p:spPr/>
        <p:txBody>
          <a:bodyPr/>
          <a:lstStyle/>
          <a:p>
            <a:fld id="{5EA54082-0EDA-40C0-B23E-AB88047B2438}" type="slidenum">
              <a:rPr lang="en-US" noProof="0" smtClean="0"/>
              <a:t>10</a:t>
            </a:fld>
            <a:endParaRPr lang="en-US" noProof="0" dirty="0"/>
          </a:p>
        </p:txBody>
      </p:sp>
    </p:spTree>
    <p:extLst>
      <p:ext uri="{BB962C8B-B14F-4D97-AF65-F5344CB8AC3E}">
        <p14:creationId xmlns:p14="http://schemas.microsoft.com/office/powerpoint/2010/main" val="2726980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A03A76C-9C4E-BFF1-A3D1-7E59B64B53B4}"/>
              </a:ext>
            </a:extLst>
          </p:cNvPr>
          <p:cNvSpPr>
            <a:spLocks noGrp="1"/>
          </p:cNvSpPr>
          <p:nvPr>
            <p:ph type="sldNum" sz="quarter" idx="5"/>
          </p:nvPr>
        </p:nvSpPr>
        <p:spPr/>
        <p:txBody>
          <a:bodyPr/>
          <a:lstStyle/>
          <a:p>
            <a:fld id="{5EA54082-0EDA-40C0-B23E-AB88047B2438}" type="slidenum">
              <a:rPr lang="en-US" noProof="0" smtClean="0"/>
              <a:t>12</a:t>
            </a:fld>
            <a:endParaRPr lang="en-US" noProof="0" dirty="0"/>
          </a:p>
        </p:txBody>
      </p:sp>
    </p:spTree>
    <p:extLst>
      <p:ext uri="{BB962C8B-B14F-4D97-AF65-F5344CB8AC3E}">
        <p14:creationId xmlns:p14="http://schemas.microsoft.com/office/powerpoint/2010/main" val="1962561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580B3A5-6BE1-98D1-840E-7724F1D88020}"/>
              </a:ext>
            </a:extLst>
          </p:cNvPr>
          <p:cNvSpPr>
            <a:spLocks noGrp="1"/>
          </p:cNvSpPr>
          <p:nvPr>
            <p:ph type="sldNum" sz="quarter" idx="5"/>
          </p:nvPr>
        </p:nvSpPr>
        <p:spPr/>
        <p:txBody>
          <a:bodyPr/>
          <a:lstStyle/>
          <a:p>
            <a:fld id="{5EA54082-0EDA-40C0-B23E-AB88047B2438}" type="slidenum">
              <a:rPr lang="en-US" noProof="0" smtClean="0"/>
              <a:t>13</a:t>
            </a:fld>
            <a:endParaRPr lang="en-US" noProof="0" dirty="0"/>
          </a:p>
        </p:txBody>
      </p:sp>
    </p:spTree>
    <p:extLst>
      <p:ext uri="{BB962C8B-B14F-4D97-AF65-F5344CB8AC3E}">
        <p14:creationId xmlns:p14="http://schemas.microsoft.com/office/powerpoint/2010/main" val="3046739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C87E-E727-F744-B7B4-2D1E43C530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3FE5AC-13E8-D9C9-E051-DA66C15E69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36821E-C7C0-B12E-5869-625B3BCA47B6}"/>
              </a:ext>
            </a:extLst>
          </p:cNvPr>
          <p:cNvSpPr>
            <a:spLocks noGrp="1"/>
          </p:cNvSpPr>
          <p:nvPr>
            <p:ph type="dt" sz="half" idx="10"/>
          </p:nvPr>
        </p:nvSpPr>
        <p:spPr/>
        <p:txBody>
          <a:bodyPr/>
          <a:lstStyle/>
          <a:p>
            <a:r>
              <a:rPr lang="en-IN"/>
              <a:t>11-03-2024</a:t>
            </a:r>
          </a:p>
        </p:txBody>
      </p:sp>
      <p:sp>
        <p:nvSpPr>
          <p:cNvPr id="5" name="Footer Placeholder 4">
            <a:extLst>
              <a:ext uri="{FF2B5EF4-FFF2-40B4-BE49-F238E27FC236}">
                <a16:creationId xmlns:a16="http://schemas.microsoft.com/office/drawing/2014/main" id="{5BEA5468-5565-B02D-C1CF-C98DAEFB23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740AF5-192F-B798-F8D8-97A3A2C84D6C}"/>
              </a:ext>
            </a:extLst>
          </p:cNvPr>
          <p:cNvSpPr>
            <a:spLocks noGrp="1"/>
          </p:cNvSpPr>
          <p:nvPr>
            <p:ph type="sldNum" sz="quarter" idx="12"/>
          </p:nvPr>
        </p:nvSpPr>
        <p:spPr/>
        <p:txBody>
          <a:bodyPr/>
          <a:lstStyle/>
          <a:p>
            <a:fld id="{6A59E652-0E2C-4FE0-9038-2A3F05EF4FDC}" type="slidenum">
              <a:rPr lang="en-IN" smtClean="0"/>
              <a:t>‹#›</a:t>
            </a:fld>
            <a:endParaRPr lang="en-IN"/>
          </a:p>
        </p:txBody>
      </p:sp>
      <p:cxnSp>
        <p:nvCxnSpPr>
          <p:cNvPr id="7" name="Straight Connector 6">
            <a:extLst>
              <a:ext uri="{FF2B5EF4-FFF2-40B4-BE49-F238E27FC236}">
                <a16:creationId xmlns:a16="http://schemas.microsoft.com/office/drawing/2014/main" id="{12B94DAF-E666-7C28-5901-4A20E8C80BE7}"/>
              </a:ext>
            </a:extLst>
          </p:cNvPr>
          <p:cNvCxnSpPr/>
          <p:nvPr userDrawn="1"/>
        </p:nvCxnSpPr>
        <p:spPr>
          <a:xfrm>
            <a:off x="6108192" y="2842697"/>
            <a:ext cx="0" cy="1334530"/>
          </a:xfrm>
          <a:prstGeom prst="line">
            <a:avLst/>
          </a:prstGeom>
          <a:ln w="889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Rectangle 7" descr="Color filled rectangle border">
            <a:extLst>
              <a:ext uri="{FF2B5EF4-FFF2-40B4-BE49-F238E27FC236}">
                <a16:creationId xmlns:a16="http://schemas.microsoft.com/office/drawing/2014/main" id="{8F67AA63-78E2-CE31-CAC5-55E363DF88DF}"/>
              </a:ext>
            </a:extLst>
          </p:cNvP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descr="Color filled rectangle border">
            <a:extLst>
              <a:ext uri="{FF2B5EF4-FFF2-40B4-BE49-F238E27FC236}">
                <a16:creationId xmlns:a16="http://schemas.microsoft.com/office/drawing/2014/main" id="{46459F9B-C5B3-C08F-02B5-DEAD255D1272}"/>
              </a:ext>
            </a:extLst>
          </p:cNvP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descr="Color filled rectangle border">
            <a:extLst>
              <a:ext uri="{FF2B5EF4-FFF2-40B4-BE49-F238E27FC236}">
                <a16:creationId xmlns:a16="http://schemas.microsoft.com/office/drawing/2014/main" id="{19081E7D-5B58-5465-F5F3-DE07FAB01BB3}"/>
              </a:ext>
            </a:extLst>
          </p:cNvP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descr="Color filled rectangle border">
            <a:extLst>
              <a:ext uri="{FF2B5EF4-FFF2-40B4-BE49-F238E27FC236}">
                <a16:creationId xmlns:a16="http://schemas.microsoft.com/office/drawing/2014/main" id="{0E6BF88C-A44A-1F1A-E728-B8CDDA3F5889}"/>
              </a:ext>
            </a:extLst>
          </p:cNvP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23908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6FF9-CB35-3451-981B-2868EF64BC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DFCFED-BE4A-529F-BACD-564FD9BFBC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0A9200-96AD-5605-417C-45D37A63C93E}"/>
              </a:ext>
            </a:extLst>
          </p:cNvPr>
          <p:cNvSpPr>
            <a:spLocks noGrp="1"/>
          </p:cNvSpPr>
          <p:nvPr>
            <p:ph type="dt" sz="half" idx="10"/>
          </p:nvPr>
        </p:nvSpPr>
        <p:spPr/>
        <p:txBody>
          <a:bodyPr/>
          <a:lstStyle/>
          <a:p>
            <a:r>
              <a:rPr lang="en-IN"/>
              <a:t>11-03-2024</a:t>
            </a:r>
            <a:endParaRPr lang="en-US" dirty="0"/>
          </a:p>
        </p:txBody>
      </p:sp>
      <p:sp>
        <p:nvSpPr>
          <p:cNvPr id="5" name="Footer Placeholder 4">
            <a:extLst>
              <a:ext uri="{FF2B5EF4-FFF2-40B4-BE49-F238E27FC236}">
                <a16:creationId xmlns:a16="http://schemas.microsoft.com/office/drawing/2014/main" id="{D6526A59-D116-657C-527D-8177C571A3D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9BFE0-0B71-ABC7-BDC8-C99A9DADB2EE}"/>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678085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11DC04-4938-76FC-3C89-BA8ECCCACC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6D63C6-91BC-7204-55AB-8BC89B0A2A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C9B56B-B7EE-4215-28DF-088C19DD7572}"/>
              </a:ext>
            </a:extLst>
          </p:cNvPr>
          <p:cNvSpPr>
            <a:spLocks noGrp="1"/>
          </p:cNvSpPr>
          <p:nvPr>
            <p:ph type="dt" sz="half" idx="10"/>
          </p:nvPr>
        </p:nvSpPr>
        <p:spPr/>
        <p:txBody>
          <a:bodyPr/>
          <a:lstStyle/>
          <a:p>
            <a:r>
              <a:rPr lang="en-IN"/>
              <a:t>11-03-2024</a:t>
            </a:r>
            <a:endParaRPr lang="en-US" dirty="0"/>
          </a:p>
        </p:txBody>
      </p:sp>
      <p:sp>
        <p:nvSpPr>
          <p:cNvPr id="5" name="Footer Placeholder 4">
            <a:extLst>
              <a:ext uri="{FF2B5EF4-FFF2-40B4-BE49-F238E27FC236}">
                <a16:creationId xmlns:a16="http://schemas.microsoft.com/office/drawing/2014/main" id="{6B0A8E5E-D7B4-2B2D-5E97-3BF66C3740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B9B5124-03B9-A9A2-CD1E-D62A88A3DD43}"/>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800751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926758" y="2380595"/>
            <a:ext cx="4748828" cy="450383"/>
          </a:xfrm>
        </p:spPr>
        <p:txBody>
          <a:bodyPr>
            <a:normAutofit/>
          </a:bodyPr>
          <a:lstStyle>
            <a:lvl1pPr marL="0" indent="0">
              <a:buNone/>
              <a:tabLst>
                <a:tab pos="850392" algn="ctr"/>
                <a:tab pos="1545336" algn="ctr"/>
                <a:tab pos="2240280" algn="ctr"/>
                <a:tab pos="2926080" algn="ctr"/>
                <a:tab pos="3621024" algn="ctr"/>
                <a:tab pos="4315968" algn="ctr"/>
              </a:tabLst>
              <a:defRPr sz="2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6558454" y="2317530"/>
            <a:ext cx="4795345" cy="4083269"/>
          </a:xfrm>
        </p:spPr>
        <p:txBody>
          <a:bodyPr>
            <a:normAutofit/>
          </a:bodyPr>
          <a:lstStyle>
            <a:lvl1pPr marL="0" indent="0">
              <a:lnSpc>
                <a:spcPct val="137000"/>
              </a:lnSpc>
              <a:spcBef>
                <a:spcPts val="0"/>
              </a:spcBef>
              <a:buNone/>
              <a:defRPr sz="1700" baseline="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grpSp>
        <p:nvGrpSpPr>
          <p:cNvPr id="23" name="Group 22" descr="Dashed lines"/>
          <p:cNvGrpSpPr/>
          <p:nvPr userDrawn="1"/>
        </p:nvGrpSpPr>
        <p:grpSpPr>
          <a:xfrm>
            <a:off x="6557963" y="2680139"/>
            <a:ext cx="4795836" cy="3565213"/>
            <a:chOff x="6557963" y="2680139"/>
            <a:chExt cx="4795836" cy="3565213"/>
          </a:xfrm>
        </p:grpSpPr>
        <p:cxnSp>
          <p:nvCxnSpPr>
            <p:cNvPr id="11" name="Straight Connector 10"/>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4" name="Rectangle 23"/>
          <p:cNvSpPr/>
          <p:nvPr userDrawn="1"/>
        </p:nvSpPr>
        <p:spPr>
          <a:xfrm>
            <a:off x="838200" y="1618737"/>
            <a:ext cx="4837386" cy="5488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Text</a:t>
            </a:r>
          </a:p>
        </p:txBody>
      </p:sp>
      <p:grpSp>
        <p:nvGrpSpPr>
          <p:cNvPr id="25" name="Group 24" descr="Circle shapes"/>
          <p:cNvGrpSpPr/>
          <p:nvPr userDrawn="1"/>
        </p:nvGrpSpPr>
        <p:grpSpPr>
          <a:xfrm>
            <a:off x="987552" y="3151398"/>
            <a:ext cx="4471416" cy="2875416"/>
            <a:chOff x="987552" y="3151398"/>
            <a:chExt cx="4471416" cy="2875416"/>
          </a:xfrm>
        </p:grpSpPr>
        <p:grpSp>
          <p:nvGrpSpPr>
            <p:cNvPr id="26" name="Group 25"/>
            <p:cNvGrpSpPr/>
            <p:nvPr/>
          </p:nvGrpSpPr>
          <p:grpSpPr>
            <a:xfrm>
              <a:off x="987552" y="3151398"/>
              <a:ext cx="4471416" cy="310901"/>
              <a:chOff x="987552" y="3151398"/>
              <a:chExt cx="4471416" cy="310901"/>
            </a:xfrm>
          </p:grpSpPr>
          <p:sp>
            <p:nvSpPr>
              <p:cNvPr id="59" name="Oval 58"/>
              <p:cNvSpPr/>
              <p:nvPr/>
            </p:nvSpPr>
            <p:spPr>
              <a:xfrm>
                <a:off x="987552" y="315140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1682496" y="315140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23774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30632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3758184"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453128" y="315139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5148072" y="315139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p:cNvGrpSpPr/>
            <p:nvPr/>
          </p:nvGrpSpPr>
          <p:grpSpPr>
            <a:xfrm>
              <a:off x="987552" y="3792532"/>
              <a:ext cx="4471416" cy="310901"/>
              <a:chOff x="987552" y="3792532"/>
              <a:chExt cx="4471416" cy="310901"/>
            </a:xfrm>
          </p:grpSpPr>
          <p:sp>
            <p:nvSpPr>
              <p:cNvPr id="52" name="Oval 51"/>
              <p:cNvSpPr/>
              <p:nvPr/>
            </p:nvSpPr>
            <p:spPr>
              <a:xfrm>
                <a:off x="987552" y="379253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1682496" y="379253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23774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30632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3758184"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4453128" y="379253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5148072" y="379253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p:cNvGrpSpPr/>
            <p:nvPr/>
          </p:nvGrpSpPr>
          <p:grpSpPr>
            <a:xfrm>
              <a:off x="987552" y="4433661"/>
              <a:ext cx="4471416" cy="310901"/>
              <a:chOff x="987552" y="4433661"/>
              <a:chExt cx="4471416" cy="310901"/>
            </a:xfrm>
          </p:grpSpPr>
          <p:sp>
            <p:nvSpPr>
              <p:cNvPr id="45" name="Oval 44"/>
              <p:cNvSpPr/>
              <p:nvPr/>
            </p:nvSpPr>
            <p:spPr>
              <a:xfrm>
                <a:off x="987552" y="443366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682496" y="443366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23774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30632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3758184"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4453128" y="443366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5148072" y="4433661"/>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p:cNvGrpSpPr/>
            <p:nvPr/>
          </p:nvGrpSpPr>
          <p:grpSpPr>
            <a:xfrm>
              <a:off x="987552" y="5074788"/>
              <a:ext cx="4471416" cy="310901"/>
              <a:chOff x="987552" y="5074788"/>
              <a:chExt cx="4471416" cy="310901"/>
            </a:xfrm>
          </p:grpSpPr>
          <p:sp>
            <p:nvSpPr>
              <p:cNvPr id="38" name="Oval 37"/>
              <p:cNvSpPr/>
              <p:nvPr/>
            </p:nvSpPr>
            <p:spPr>
              <a:xfrm>
                <a:off x="987552" y="507479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682496" y="507479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23774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30632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3758184"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4453128" y="507478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5148072" y="507478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p:cNvGrpSpPr/>
            <p:nvPr/>
          </p:nvGrpSpPr>
          <p:grpSpPr>
            <a:xfrm>
              <a:off x="987552" y="5715913"/>
              <a:ext cx="4471416" cy="310901"/>
              <a:chOff x="987552" y="5715913"/>
              <a:chExt cx="4471416" cy="310901"/>
            </a:xfrm>
          </p:grpSpPr>
          <p:sp>
            <p:nvSpPr>
              <p:cNvPr id="31" name="Oval 30"/>
              <p:cNvSpPr/>
              <p:nvPr/>
            </p:nvSpPr>
            <p:spPr>
              <a:xfrm>
                <a:off x="987552" y="571591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682496" y="571591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23774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30632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3758184"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4453128" y="571591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5148072" y="571591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2242144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96112"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4442460" y="2930778"/>
            <a:ext cx="3310128" cy="362604"/>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7988808"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7" name="Rectangle 6"/>
          <p:cNvSpPr/>
          <p:nvPr userDrawn="1"/>
        </p:nvSpPr>
        <p:spPr>
          <a:xfrm>
            <a:off x="813486" y="1915303"/>
            <a:ext cx="3364993" cy="7537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8" name="Rectangle 7"/>
          <p:cNvSpPr/>
          <p:nvPr userDrawn="1"/>
        </p:nvSpPr>
        <p:spPr>
          <a:xfrm>
            <a:off x="4364076" y="1915303"/>
            <a:ext cx="3364992" cy="7537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0" name="Rectangle 9"/>
          <p:cNvSpPr/>
          <p:nvPr userDrawn="1"/>
        </p:nvSpPr>
        <p:spPr>
          <a:xfrm>
            <a:off x="7914665" y="1920240"/>
            <a:ext cx="3364992" cy="7537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11" name="Group 10" descr="Circle shapes"/>
          <p:cNvGrpSpPr/>
          <p:nvPr userDrawn="1"/>
        </p:nvGrpSpPr>
        <p:grpSpPr>
          <a:xfrm>
            <a:off x="964478" y="3558746"/>
            <a:ext cx="3082157" cy="2218040"/>
            <a:chOff x="976835" y="3558746"/>
            <a:chExt cx="3082157" cy="2218040"/>
          </a:xfrm>
        </p:grpSpPr>
        <p:grpSp>
          <p:nvGrpSpPr>
            <p:cNvPr id="12" name="Group 11"/>
            <p:cNvGrpSpPr/>
            <p:nvPr/>
          </p:nvGrpSpPr>
          <p:grpSpPr>
            <a:xfrm>
              <a:off x="977464" y="3558746"/>
              <a:ext cx="3081528" cy="228600"/>
              <a:chOff x="914400" y="3558746"/>
              <a:chExt cx="3081528" cy="228600"/>
            </a:xfrm>
          </p:grpSpPr>
          <p:sp>
            <p:nvSpPr>
              <p:cNvPr id="45" name="Oval 44"/>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p:cNvGrpSpPr/>
            <p:nvPr/>
          </p:nvGrpSpPr>
          <p:grpSpPr>
            <a:xfrm>
              <a:off x="977464" y="4056106"/>
              <a:ext cx="3081528" cy="228600"/>
              <a:chOff x="914400" y="3558746"/>
              <a:chExt cx="3081528" cy="228600"/>
            </a:xfrm>
          </p:grpSpPr>
          <p:sp>
            <p:nvSpPr>
              <p:cNvPr id="38" name="Oval 37"/>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p:nvGrpSpPr>
          <p:grpSpPr>
            <a:xfrm>
              <a:off x="976835" y="4553466"/>
              <a:ext cx="3081528" cy="228600"/>
              <a:chOff x="914400" y="3558746"/>
              <a:chExt cx="3081528" cy="228600"/>
            </a:xfrm>
          </p:grpSpPr>
          <p:sp>
            <p:nvSpPr>
              <p:cNvPr id="31" name="Oval 30"/>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p:cNvGrpSpPr/>
            <p:nvPr/>
          </p:nvGrpSpPr>
          <p:grpSpPr>
            <a:xfrm>
              <a:off x="976835" y="5046565"/>
              <a:ext cx="3081528" cy="228600"/>
              <a:chOff x="914400" y="3558746"/>
              <a:chExt cx="3081528" cy="228600"/>
            </a:xfrm>
          </p:grpSpPr>
          <p:sp>
            <p:nvSpPr>
              <p:cNvPr id="24" name="Oval 23"/>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p:cNvGrpSpPr/>
            <p:nvPr/>
          </p:nvGrpSpPr>
          <p:grpSpPr>
            <a:xfrm>
              <a:off x="976835" y="5548186"/>
              <a:ext cx="3081528" cy="228600"/>
              <a:chOff x="914400" y="3558746"/>
              <a:chExt cx="3081528" cy="228600"/>
            </a:xfrm>
          </p:grpSpPr>
          <p:sp>
            <p:nvSpPr>
              <p:cNvPr id="17" name="Oval 16"/>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2" name="Group 51" descr="Circle shapes"/>
          <p:cNvGrpSpPr/>
          <p:nvPr userDrawn="1"/>
        </p:nvGrpSpPr>
        <p:grpSpPr>
          <a:xfrm>
            <a:off x="4517850" y="3558746"/>
            <a:ext cx="3082157" cy="2218040"/>
            <a:chOff x="976835" y="3558746"/>
            <a:chExt cx="3082157" cy="2218040"/>
          </a:xfrm>
        </p:grpSpPr>
        <p:grpSp>
          <p:nvGrpSpPr>
            <p:cNvPr id="53" name="Group 52"/>
            <p:cNvGrpSpPr/>
            <p:nvPr/>
          </p:nvGrpSpPr>
          <p:grpSpPr>
            <a:xfrm>
              <a:off x="977464" y="3558746"/>
              <a:ext cx="3081528" cy="228600"/>
              <a:chOff x="914400" y="3558746"/>
              <a:chExt cx="3081528" cy="228600"/>
            </a:xfrm>
          </p:grpSpPr>
          <p:sp>
            <p:nvSpPr>
              <p:cNvPr id="86" name="Oval 85"/>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 name="Group 53"/>
            <p:cNvGrpSpPr/>
            <p:nvPr/>
          </p:nvGrpSpPr>
          <p:grpSpPr>
            <a:xfrm>
              <a:off x="977464" y="4056106"/>
              <a:ext cx="3081528" cy="228600"/>
              <a:chOff x="914400" y="3558746"/>
              <a:chExt cx="3081528" cy="228600"/>
            </a:xfrm>
          </p:grpSpPr>
          <p:sp>
            <p:nvSpPr>
              <p:cNvPr id="79" name="Oval 78"/>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 name="Group 54"/>
            <p:cNvGrpSpPr/>
            <p:nvPr/>
          </p:nvGrpSpPr>
          <p:grpSpPr>
            <a:xfrm>
              <a:off x="976835" y="4553466"/>
              <a:ext cx="3081528" cy="228600"/>
              <a:chOff x="914400" y="3558746"/>
              <a:chExt cx="3081528" cy="228600"/>
            </a:xfrm>
          </p:grpSpPr>
          <p:sp>
            <p:nvSpPr>
              <p:cNvPr id="72" name="Oval 71"/>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6" name="Group 55"/>
            <p:cNvGrpSpPr/>
            <p:nvPr/>
          </p:nvGrpSpPr>
          <p:grpSpPr>
            <a:xfrm>
              <a:off x="976835" y="5046565"/>
              <a:ext cx="3081528" cy="228600"/>
              <a:chOff x="914400" y="3558746"/>
              <a:chExt cx="3081528" cy="228600"/>
            </a:xfrm>
          </p:grpSpPr>
          <p:sp>
            <p:nvSpPr>
              <p:cNvPr id="65" name="Oval 64"/>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p:cNvGrpSpPr/>
            <p:nvPr/>
          </p:nvGrpSpPr>
          <p:grpSpPr>
            <a:xfrm>
              <a:off x="976835" y="5548186"/>
              <a:ext cx="3081528" cy="228600"/>
              <a:chOff x="914400" y="3558746"/>
              <a:chExt cx="3081528" cy="228600"/>
            </a:xfrm>
          </p:grpSpPr>
          <p:sp>
            <p:nvSpPr>
              <p:cNvPr id="58" name="Oval 57"/>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3" name="Group 92" descr="Circle shapes"/>
          <p:cNvGrpSpPr/>
          <p:nvPr userDrawn="1"/>
        </p:nvGrpSpPr>
        <p:grpSpPr>
          <a:xfrm>
            <a:off x="8068440" y="3558746"/>
            <a:ext cx="3082157" cy="2218040"/>
            <a:chOff x="976835" y="3558746"/>
            <a:chExt cx="3082157" cy="2218040"/>
          </a:xfrm>
        </p:grpSpPr>
        <p:grpSp>
          <p:nvGrpSpPr>
            <p:cNvPr id="94" name="Group 93"/>
            <p:cNvGrpSpPr/>
            <p:nvPr/>
          </p:nvGrpSpPr>
          <p:grpSpPr>
            <a:xfrm>
              <a:off x="977464" y="3558746"/>
              <a:ext cx="3081528" cy="228600"/>
              <a:chOff x="914400" y="3558746"/>
              <a:chExt cx="3081528" cy="228600"/>
            </a:xfrm>
          </p:grpSpPr>
          <p:sp>
            <p:nvSpPr>
              <p:cNvPr id="127" name="Oval 126"/>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Oval 129"/>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5" name="Group 94"/>
            <p:cNvGrpSpPr/>
            <p:nvPr/>
          </p:nvGrpSpPr>
          <p:grpSpPr>
            <a:xfrm>
              <a:off x="977464" y="4056106"/>
              <a:ext cx="3081528" cy="228600"/>
              <a:chOff x="914400" y="3558746"/>
              <a:chExt cx="3081528" cy="228600"/>
            </a:xfrm>
          </p:grpSpPr>
          <p:sp>
            <p:nvSpPr>
              <p:cNvPr id="120" name="Oval 119"/>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6" name="Group 95"/>
            <p:cNvGrpSpPr/>
            <p:nvPr/>
          </p:nvGrpSpPr>
          <p:grpSpPr>
            <a:xfrm>
              <a:off x="976835" y="4553466"/>
              <a:ext cx="3081528" cy="228600"/>
              <a:chOff x="914400" y="3558746"/>
              <a:chExt cx="3081528" cy="228600"/>
            </a:xfrm>
          </p:grpSpPr>
          <p:sp>
            <p:nvSpPr>
              <p:cNvPr id="113" name="Oval 112"/>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7" name="Group 96"/>
            <p:cNvGrpSpPr/>
            <p:nvPr/>
          </p:nvGrpSpPr>
          <p:grpSpPr>
            <a:xfrm>
              <a:off x="976835" y="5046565"/>
              <a:ext cx="3081528" cy="228600"/>
              <a:chOff x="914400" y="3558746"/>
              <a:chExt cx="3081528" cy="228600"/>
            </a:xfrm>
          </p:grpSpPr>
          <p:sp>
            <p:nvSpPr>
              <p:cNvPr id="106" name="Oval 105"/>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8" name="Group 97"/>
            <p:cNvGrpSpPr/>
            <p:nvPr/>
          </p:nvGrpSpPr>
          <p:grpSpPr>
            <a:xfrm>
              <a:off x="976835" y="5548186"/>
              <a:ext cx="3081528" cy="228600"/>
              <a:chOff x="914400" y="3558746"/>
              <a:chExt cx="3081528" cy="228600"/>
            </a:xfrm>
          </p:grpSpPr>
          <p:sp>
            <p:nvSpPr>
              <p:cNvPr id="99" name="Oval 98"/>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Oval 103"/>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319836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ight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38198" y="1877694"/>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3541662" y="1877694"/>
            <a:ext cx="2487168" cy="362604"/>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6213291" y="1881347"/>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7" name="Content Placeholder 3"/>
          <p:cNvSpPr>
            <a:spLocks noGrp="1"/>
          </p:cNvSpPr>
          <p:nvPr>
            <p:ph sz="half" idx="12" hasCustomPrompt="1"/>
          </p:nvPr>
        </p:nvSpPr>
        <p:spPr>
          <a:xfrm>
            <a:off x="8884920" y="1881348"/>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13" name="Rectangle 12"/>
          <p:cNvSpPr/>
          <p:nvPr userDrawn="1"/>
        </p:nvSpPr>
        <p:spPr>
          <a:xfrm>
            <a:off x="838198" y="1355834"/>
            <a:ext cx="2468880" cy="5133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4" name="Rectangle 13"/>
          <p:cNvSpPr/>
          <p:nvPr userDrawn="1"/>
        </p:nvSpPr>
        <p:spPr>
          <a:xfrm>
            <a:off x="3541662"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5" name="Rectangle 14"/>
          <p:cNvSpPr/>
          <p:nvPr userDrawn="1"/>
        </p:nvSpPr>
        <p:spPr>
          <a:xfrm>
            <a:off x="6213291" y="1355834"/>
            <a:ext cx="2468880" cy="513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6" name="Rectangle 15"/>
          <p:cNvSpPr/>
          <p:nvPr userDrawn="1"/>
        </p:nvSpPr>
        <p:spPr>
          <a:xfrm>
            <a:off x="8884920"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21" name="Group 20" descr="Circle shapes"/>
          <p:cNvGrpSpPr/>
          <p:nvPr userDrawn="1"/>
        </p:nvGrpSpPr>
        <p:grpSpPr>
          <a:xfrm>
            <a:off x="905433" y="2393577"/>
            <a:ext cx="2358975" cy="1394592"/>
            <a:chOff x="905433" y="2595282"/>
            <a:chExt cx="2358975" cy="1394592"/>
          </a:xfrm>
        </p:grpSpPr>
        <p:grpSp>
          <p:nvGrpSpPr>
            <p:cNvPr id="22" name="Group 21"/>
            <p:cNvGrpSpPr/>
            <p:nvPr/>
          </p:nvGrpSpPr>
          <p:grpSpPr>
            <a:xfrm>
              <a:off x="905433" y="2595282"/>
              <a:ext cx="2358975" cy="179758"/>
              <a:chOff x="891986" y="2595282"/>
              <a:chExt cx="2358975" cy="179758"/>
            </a:xfrm>
          </p:grpSpPr>
          <p:sp>
            <p:nvSpPr>
              <p:cNvPr id="55" name="Oval 54"/>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p:cNvGrpSpPr/>
            <p:nvPr/>
          </p:nvGrpSpPr>
          <p:grpSpPr>
            <a:xfrm>
              <a:off x="905433" y="2903611"/>
              <a:ext cx="2358975" cy="179758"/>
              <a:chOff x="891986" y="2595282"/>
              <a:chExt cx="2358975" cy="179758"/>
            </a:xfrm>
          </p:grpSpPr>
          <p:sp>
            <p:nvSpPr>
              <p:cNvPr id="48" name="Oval 47"/>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p:cNvGrpSpPr/>
            <p:nvPr/>
          </p:nvGrpSpPr>
          <p:grpSpPr>
            <a:xfrm>
              <a:off x="905433" y="3205216"/>
              <a:ext cx="2358975" cy="179758"/>
              <a:chOff x="891986" y="2595282"/>
              <a:chExt cx="2358975" cy="179758"/>
            </a:xfrm>
          </p:grpSpPr>
          <p:sp>
            <p:nvSpPr>
              <p:cNvPr id="41" name="Oval 40"/>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p:cNvGrpSpPr/>
            <p:nvPr/>
          </p:nvGrpSpPr>
          <p:grpSpPr>
            <a:xfrm>
              <a:off x="905433" y="3500097"/>
              <a:ext cx="2358975" cy="179758"/>
              <a:chOff x="891986" y="2595282"/>
              <a:chExt cx="2358975" cy="179758"/>
            </a:xfrm>
          </p:grpSpPr>
          <p:sp>
            <p:nvSpPr>
              <p:cNvPr id="34" name="Oval 33"/>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25"/>
            <p:cNvGrpSpPr/>
            <p:nvPr/>
          </p:nvGrpSpPr>
          <p:grpSpPr>
            <a:xfrm>
              <a:off x="905433" y="3810116"/>
              <a:ext cx="2358975" cy="179758"/>
              <a:chOff x="891986" y="2595282"/>
              <a:chExt cx="2358975" cy="179758"/>
            </a:xfrm>
          </p:grpSpPr>
          <p:sp>
            <p:nvSpPr>
              <p:cNvPr id="27" name="Oval 26"/>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2" name="Group 61" descr="Circle shapes"/>
          <p:cNvGrpSpPr/>
          <p:nvPr userDrawn="1"/>
        </p:nvGrpSpPr>
        <p:grpSpPr>
          <a:xfrm>
            <a:off x="6287795" y="2393577"/>
            <a:ext cx="2358975" cy="1394592"/>
            <a:chOff x="905433" y="2595282"/>
            <a:chExt cx="2358975" cy="1394592"/>
          </a:xfrm>
        </p:grpSpPr>
        <p:grpSp>
          <p:nvGrpSpPr>
            <p:cNvPr id="63" name="Group 62"/>
            <p:cNvGrpSpPr/>
            <p:nvPr/>
          </p:nvGrpSpPr>
          <p:grpSpPr>
            <a:xfrm>
              <a:off x="905433" y="2595282"/>
              <a:ext cx="2358975" cy="179758"/>
              <a:chOff x="891986" y="2595282"/>
              <a:chExt cx="2358975" cy="179758"/>
            </a:xfrm>
          </p:grpSpPr>
          <p:sp>
            <p:nvSpPr>
              <p:cNvPr id="96" name="Oval 95"/>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98"/>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 name="Group 63"/>
            <p:cNvGrpSpPr/>
            <p:nvPr/>
          </p:nvGrpSpPr>
          <p:grpSpPr>
            <a:xfrm>
              <a:off x="905433" y="2903611"/>
              <a:ext cx="2358975" cy="179758"/>
              <a:chOff x="891986" y="2595282"/>
              <a:chExt cx="2358975" cy="179758"/>
            </a:xfrm>
          </p:grpSpPr>
          <p:sp>
            <p:nvSpPr>
              <p:cNvPr id="89" name="Oval 88"/>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94"/>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 name="Group 64"/>
            <p:cNvGrpSpPr/>
            <p:nvPr/>
          </p:nvGrpSpPr>
          <p:grpSpPr>
            <a:xfrm>
              <a:off x="905433" y="3205216"/>
              <a:ext cx="2358975" cy="179758"/>
              <a:chOff x="891986" y="2595282"/>
              <a:chExt cx="2358975" cy="179758"/>
            </a:xfrm>
          </p:grpSpPr>
          <p:sp>
            <p:nvSpPr>
              <p:cNvPr id="82" name="Oval 81"/>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 name="Group 65"/>
            <p:cNvGrpSpPr/>
            <p:nvPr/>
          </p:nvGrpSpPr>
          <p:grpSpPr>
            <a:xfrm>
              <a:off x="905433" y="3500097"/>
              <a:ext cx="2358975" cy="179758"/>
              <a:chOff x="891986" y="2595282"/>
              <a:chExt cx="2358975" cy="179758"/>
            </a:xfrm>
          </p:grpSpPr>
          <p:sp>
            <p:nvSpPr>
              <p:cNvPr id="75" name="Oval 74"/>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 name="Group 66"/>
            <p:cNvGrpSpPr/>
            <p:nvPr/>
          </p:nvGrpSpPr>
          <p:grpSpPr>
            <a:xfrm>
              <a:off x="905433" y="3810116"/>
              <a:ext cx="2358975" cy="179758"/>
              <a:chOff x="891986" y="2595282"/>
              <a:chExt cx="2358975" cy="179758"/>
            </a:xfrm>
          </p:grpSpPr>
          <p:sp>
            <p:nvSpPr>
              <p:cNvPr id="68" name="Oval 67"/>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3" name="Group 102" descr="Circle shapes"/>
          <p:cNvGrpSpPr/>
          <p:nvPr userDrawn="1"/>
        </p:nvGrpSpPr>
        <p:grpSpPr>
          <a:xfrm>
            <a:off x="3596614" y="2393621"/>
            <a:ext cx="2358975" cy="1394592"/>
            <a:chOff x="905433" y="2595282"/>
            <a:chExt cx="2358975" cy="1394592"/>
          </a:xfrm>
        </p:grpSpPr>
        <p:grpSp>
          <p:nvGrpSpPr>
            <p:cNvPr id="104" name="Group 103"/>
            <p:cNvGrpSpPr/>
            <p:nvPr/>
          </p:nvGrpSpPr>
          <p:grpSpPr>
            <a:xfrm>
              <a:off x="905433" y="2595282"/>
              <a:ext cx="2358975" cy="179758"/>
              <a:chOff x="891986" y="2595282"/>
              <a:chExt cx="2358975" cy="179758"/>
            </a:xfrm>
          </p:grpSpPr>
          <p:sp>
            <p:nvSpPr>
              <p:cNvPr id="137" name="Oval 13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13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13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13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14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14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14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p:cNvGrpSpPr/>
            <p:nvPr/>
          </p:nvGrpSpPr>
          <p:grpSpPr>
            <a:xfrm>
              <a:off x="905433" y="2903611"/>
              <a:ext cx="2358975" cy="179758"/>
              <a:chOff x="891986" y="2595282"/>
              <a:chExt cx="2358975" cy="179758"/>
            </a:xfrm>
          </p:grpSpPr>
          <p:sp>
            <p:nvSpPr>
              <p:cNvPr id="130" name="Oval 12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Oval 13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Oval 13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13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6" name="Group 105"/>
            <p:cNvGrpSpPr/>
            <p:nvPr/>
          </p:nvGrpSpPr>
          <p:grpSpPr>
            <a:xfrm>
              <a:off x="905433" y="3205216"/>
              <a:ext cx="2358975" cy="179758"/>
              <a:chOff x="891986" y="2595282"/>
              <a:chExt cx="2358975" cy="179758"/>
            </a:xfrm>
          </p:grpSpPr>
          <p:sp>
            <p:nvSpPr>
              <p:cNvPr id="123" name="Oval 122"/>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7" name="Group 106"/>
            <p:cNvGrpSpPr/>
            <p:nvPr/>
          </p:nvGrpSpPr>
          <p:grpSpPr>
            <a:xfrm>
              <a:off x="905433" y="3500097"/>
              <a:ext cx="2358975" cy="179758"/>
              <a:chOff x="891986" y="2595282"/>
              <a:chExt cx="2358975" cy="179758"/>
            </a:xfrm>
          </p:grpSpPr>
          <p:sp>
            <p:nvSpPr>
              <p:cNvPr id="116" name="Oval 115"/>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8" name="Group 107"/>
            <p:cNvGrpSpPr/>
            <p:nvPr/>
          </p:nvGrpSpPr>
          <p:grpSpPr>
            <a:xfrm>
              <a:off x="905433" y="3810116"/>
              <a:ext cx="2358975" cy="179758"/>
              <a:chOff x="891986" y="2595282"/>
              <a:chExt cx="2358975" cy="179758"/>
            </a:xfrm>
          </p:grpSpPr>
          <p:sp>
            <p:nvSpPr>
              <p:cNvPr id="109" name="Oval 108"/>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44" name="Group 143" descr="Circle shapes"/>
          <p:cNvGrpSpPr/>
          <p:nvPr userDrawn="1"/>
        </p:nvGrpSpPr>
        <p:grpSpPr>
          <a:xfrm>
            <a:off x="8969655" y="2395728"/>
            <a:ext cx="2358975" cy="1394592"/>
            <a:chOff x="905433" y="2595282"/>
            <a:chExt cx="2358975" cy="1394592"/>
          </a:xfrm>
        </p:grpSpPr>
        <p:grpSp>
          <p:nvGrpSpPr>
            <p:cNvPr id="145" name="Group 144"/>
            <p:cNvGrpSpPr/>
            <p:nvPr/>
          </p:nvGrpSpPr>
          <p:grpSpPr>
            <a:xfrm>
              <a:off x="905433" y="2595282"/>
              <a:ext cx="2358975" cy="179758"/>
              <a:chOff x="891986" y="2595282"/>
              <a:chExt cx="2358975" cy="179758"/>
            </a:xfrm>
          </p:grpSpPr>
          <p:sp>
            <p:nvSpPr>
              <p:cNvPr id="178" name="Oval 177"/>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Oval 178"/>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Oval 179"/>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Oval 180"/>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Oval 181"/>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Oval 182"/>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Oval 183"/>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6" name="Group 145"/>
            <p:cNvGrpSpPr/>
            <p:nvPr/>
          </p:nvGrpSpPr>
          <p:grpSpPr>
            <a:xfrm>
              <a:off x="905433" y="2903611"/>
              <a:ext cx="2358975" cy="179758"/>
              <a:chOff x="891986" y="2595282"/>
              <a:chExt cx="2358975" cy="179758"/>
            </a:xfrm>
          </p:grpSpPr>
          <p:sp>
            <p:nvSpPr>
              <p:cNvPr id="171" name="Oval 170"/>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Oval 171"/>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Oval 172"/>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Oval 173"/>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Oval 175"/>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Oval 176"/>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7" name="Group 146"/>
            <p:cNvGrpSpPr/>
            <p:nvPr/>
          </p:nvGrpSpPr>
          <p:grpSpPr>
            <a:xfrm>
              <a:off x="905433" y="3205216"/>
              <a:ext cx="2358975" cy="179758"/>
              <a:chOff x="891986" y="2595282"/>
              <a:chExt cx="2358975" cy="179758"/>
            </a:xfrm>
          </p:grpSpPr>
          <p:sp>
            <p:nvSpPr>
              <p:cNvPr id="164" name="Oval 163"/>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Oval 168"/>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Oval 169"/>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8" name="Group 147"/>
            <p:cNvGrpSpPr/>
            <p:nvPr/>
          </p:nvGrpSpPr>
          <p:grpSpPr>
            <a:xfrm>
              <a:off x="905433" y="3500097"/>
              <a:ext cx="2358975" cy="179758"/>
              <a:chOff x="891986" y="2595282"/>
              <a:chExt cx="2358975" cy="179758"/>
            </a:xfrm>
          </p:grpSpPr>
          <p:sp>
            <p:nvSpPr>
              <p:cNvPr id="157" name="Oval 15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Oval 15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Oval 15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Oval 15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Oval 16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9" name="Group 148"/>
            <p:cNvGrpSpPr/>
            <p:nvPr/>
          </p:nvGrpSpPr>
          <p:grpSpPr>
            <a:xfrm>
              <a:off x="905433" y="3810116"/>
              <a:ext cx="2358975" cy="179758"/>
              <a:chOff x="891986" y="2595282"/>
              <a:chExt cx="2358975" cy="179758"/>
            </a:xfrm>
          </p:grpSpPr>
          <p:sp>
            <p:nvSpPr>
              <p:cNvPr id="150" name="Oval 14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Oval 15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Oval 15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Oval 15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Oval 15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49" name="Group 348" descr="Dashed lines"/>
          <p:cNvGrpSpPr/>
          <p:nvPr userDrawn="1"/>
        </p:nvGrpSpPr>
        <p:grpSpPr>
          <a:xfrm>
            <a:off x="896377" y="4239037"/>
            <a:ext cx="2384144" cy="2121587"/>
            <a:chOff x="6557963" y="2680139"/>
            <a:chExt cx="4795836" cy="3565213"/>
          </a:xfrm>
        </p:grpSpPr>
        <p:cxnSp>
          <p:nvCxnSpPr>
            <p:cNvPr id="350" name="Straight Connector 349"/>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62" name="Group 361" descr="Dashed lines"/>
          <p:cNvGrpSpPr/>
          <p:nvPr userDrawn="1"/>
        </p:nvGrpSpPr>
        <p:grpSpPr>
          <a:xfrm>
            <a:off x="3599840" y="4239037"/>
            <a:ext cx="2384144" cy="2121587"/>
            <a:chOff x="6557963" y="2680139"/>
            <a:chExt cx="4795836" cy="3565213"/>
          </a:xfrm>
        </p:grpSpPr>
        <p:cxnSp>
          <p:nvCxnSpPr>
            <p:cNvPr id="363" name="Straight Connector 362"/>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75" name="Group 374" descr="Dashed lines"/>
          <p:cNvGrpSpPr/>
          <p:nvPr userDrawn="1"/>
        </p:nvGrpSpPr>
        <p:grpSpPr>
          <a:xfrm>
            <a:off x="6298027" y="4239037"/>
            <a:ext cx="2384144" cy="2121587"/>
            <a:chOff x="6557963" y="2680139"/>
            <a:chExt cx="4795836" cy="3565213"/>
          </a:xfrm>
        </p:grpSpPr>
        <p:cxnSp>
          <p:nvCxnSpPr>
            <p:cNvPr id="376" name="Straight Connector 375"/>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5" name="Straight Connector 384"/>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6" name="Straight Connector 385"/>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401" name="Group 400" descr="Dashed lines"/>
          <p:cNvGrpSpPr/>
          <p:nvPr userDrawn="1"/>
        </p:nvGrpSpPr>
        <p:grpSpPr>
          <a:xfrm>
            <a:off x="8996214" y="4232850"/>
            <a:ext cx="2384144" cy="2121587"/>
            <a:chOff x="6557963" y="2680139"/>
            <a:chExt cx="4795836" cy="3565213"/>
          </a:xfrm>
        </p:grpSpPr>
        <p:cxnSp>
          <p:nvCxnSpPr>
            <p:cNvPr id="402" name="Straight Connector 401"/>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5" name="Straight Connector 404"/>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8" name="Straight Connector 40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9" name="Straight Connector 40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61" name="Text Placeholder 360"/>
          <p:cNvSpPr>
            <a:spLocks noGrp="1"/>
          </p:cNvSpPr>
          <p:nvPr>
            <p:ph type="body" sz="quarter" idx="13" hasCustomPrompt="1"/>
          </p:nvPr>
        </p:nvSpPr>
        <p:spPr>
          <a:xfrm>
            <a:off x="844865"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74" name="Text Placeholder 360"/>
          <p:cNvSpPr>
            <a:spLocks noGrp="1"/>
          </p:cNvSpPr>
          <p:nvPr>
            <p:ph type="body" sz="quarter" idx="14" hasCustomPrompt="1"/>
          </p:nvPr>
        </p:nvSpPr>
        <p:spPr>
          <a:xfrm>
            <a:off x="3541662"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87" name="Text Placeholder 360"/>
          <p:cNvSpPr>
            <a:spLocks noGrp="1"/>
          </p:cNvSpPr>
          <p:nvPr>
            <p:ph type="body" sz="quarter" idx="15" hasCustomPrompt="1"/>
          </p:nvPr>
        </p:nvSpPr>
        <p:spPr>
          <a:xfrm>
            <a:off x="6239849"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413" name="Text Placeholder 360"/>
          <p:cNvSpPr>
            <a:spLocks noGrp="1"/>
          </p:cNvSpPr>
          <p:nvPr>
            <p:ph type="body" sz="quarter" idx="16" hasCustomPrompt="1"/>
          </p:nvPr>
        </p:nvSpPr>
        <p:spPr>
          <a:xfrm>
            <a:off x="8938036"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Tree>
    <p:extLst>
      <p:ext uri="{BB962C8B-B14F-4D97-AF65-F5344CB8AC3E}">
        <p14:creationId xmlns:p14="http://schemas.microsoft.com/office/powerpoint/2010/main" val="173984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B4049-CB90-0B60-B957-F3BC8956DC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C809F4-81B8-F23E-A118-795E0E17A3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1DFCF2-F370-A3BF-0AEA-1DD6F10CA541}"/>
              </a:ext>
            </a:extLst>
          </p:cNvPr>
          <p:cNvSpPr>
            <a:spLocks noGrp="1"/>
          </p:cNvSpPr>
          <p:nvPr>
            <p:ph type="dt" sz="half" idx="10"/>
          </p:nvPr>
        </p:nvSpPr>
        <p:spPr/>
        <p:txBody>
          <a:bodyPr/>
          <a:lstStyle/>
          <a:p>
            <a:r>
              <a:rPr lang="en-IN"/>
              <a:t>11-03-2024</a:t>
            </a:r>
          </a:p>
        </p:txBody>
      </p:sp>
      <p:sp>
        <p:nvSpPr>
          <p:cNvPr id="5" name="Footer Placeholder 4">
            <a:extLst>
              <a:ext uri="{FF2B5EF4-FFF2-40B4-BE49-F238E27FC236}">
                <a16:creationId xmlns:a16="http://schemas.microsoft.com/office/drawing/2014/main" id="{4D5808D7-A425-B957-FA1F-5A97771A92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998689-1820-9185-3EB4-E2AC6A7879B2}"/>
              </a:ext>
            </a:extLst>
          </p:cNvPr>
          <p:cNvSpPr>
            <a:spLocks noGrp="1"/>
          </p:cNvSpPr>
          <p:nvPr>
            <p:ph type="sldNum" sz="quarter" idx="12"/>
          </p:nvPr>
        </p:nvSpPr>
        <p:spPr/>
        <p:txBody>
          <a:bodyPr/>
          <a:lstStyle/>
          <a:p>
            <a:fld id="{6A59E652-0E2C-4FE0-9038-2A3F05EF4FDC}" type="slidenum">
              <a:rPr lang="en-IN" smtClean="0"/>
              <a:t>‹#›</a:t>
            </a:fld>
            <a:endParaRPr lang="en-IN"/>
          </a:p>
        </p:txBody>
      </p:sp>
      <p:sp>
        <p:nvSpPr>
          <p:cNvPr id="7" name="Rectangle 6" descr="Color filled rectangle border">
            <a:extLst>
              <a:ext uri="{FF2B5EF4-FFF2-40B4-BE49-F238E27FC236}">
                <a16:creationId xmlns:a16="http://schemas.microsoft.com/office/drawing/2014/main" id="{8527D2E2-4115-FCE0-B212-E7B3ABDB5FDD}"/>
              </a:ext>
            </a:extLst>
          </p:cNvP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descr="Color filled rectangle border">
            <a:extLst>
              <a:ext uri="{FF2B5EF4-FFF2-40B4-BE49-F238E27FC236}">
                <a16:creationId xmlns:a16="http://schemas.microsoft.com/office/drawing/2014/main" id="{7AF5F516-FB10-22BE-4D84-317BBD927A22}"/>
              </a:ext>
            </a:extLst>
          </p:cNvP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descr="Color filled rectangle border">
            <a:extLst>
              <a:ext uri="{FF2B5EF4-FFF2-40B4-BE49-F238E27FC236}">
                <a16:creationId xmlns:a16="http://schemas.microsoft.com/office/drawing/2014/main" id="{BE5030D7-B4D1-210F-8CC4-C5EEA11A4855}"/>
              </a:ext>
            </a:extLst>
          </p:cNvP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descr="Color filled rectangle border">
            <a:extLst>
              <a:ext uri="{FF2B5EF4-FFF2-40B4-BE49-F238E27FC236}">
                <a16:creationId xmlns:a16="http://schemas.microsoft.com/office/drawing/2014/main" id="{7F03B599-8156-6D36-EC9F-D30DB890474D}"/>
              </a:ext>
            </a:extLst>
          </p:cNvP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85027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038A5-D0C4-48CE-38F2-08E4C9C2FF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A8C832E-845C-654C-AC5C-3B9D6EB78E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8C5517-5509-8715-71F8-085A3499577B}"/>
              </a:ext>
            </a:extLst>
          </p:cNvPr>
          <p:cNvSpPr>
            <a:spLocks noGrp="1"/>
          </p:cNvSpPr>
          <p:nvPr>
            <p:ph type="dt" sz="half" idx="10"/>
          </p:nvPr>
        </p:nvSpPr>
        <p:spPr/>
        <p:txBody>
          <a:bodyPr/>
          <a:lstStyle/>
          <a:p>
            <a:r>
              <a:rPr lang="en-IN"/>
              <a:t>11-03-2024</a:t>
            </a:r>
            <a:endParaRPr lang="en-US" dirty="0"/>
          </a:p>
        </p:txBody>
      </p:sp>
      <p:sp>
        <p:nvSpPr>
          <p:cNvPr id="5" name="Footer Placeholder 4">
            <a:extLst>
              <a:ext uri="{FF2B5EF4-FFF2-40B4-BE49-F238E27FC236}">
                <a16:creationId xmlns:a16="http://schemas.microsoft.com/office/drawing/2014/main" id="{6E6FEBA8-5D20-CEF4-9FF0-31DDD2512A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57EC32-F40F-3EBD-F4E8-A7C931DBC716}"/>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210193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FB511-796C-85E3-EDC8-809A656463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1C4F24-5434-DA94-7724-AAF8BF0C4C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17A7135-30B4-30DC-733D-92989D9F11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292A7A3-EA71-C662-71A8-7038FFEED738}"/>
              </a:ext>
            </a:extLst>
          </p:cNvPr>
          <p:cNvSpPr>
            <a:spLocks noGrp="1"/>
          </p:cNvSpPr>
          <p:nvPr>
            <p:ph type="dt" sz="half" idx="10"/>
          </p:nvPr>
        </p:nvSpPr>
        <p:spPr/>
        <p:txBody>
          <a:bodyPr/>
          <a:lstStyle/>
          <a:p>
            <a:r>
              <a:rPr lang="en-IN"/>
              <a:t>11-03-2024</a:t>
            </a:r>
            <a:endParaRPr lang="en-US" dirty="0"/>
          </a:p>
        </p:txBody>
      </p:sp>
      <p:sp>
        <p:nvSpPr>
          <p:cNvPr id="6" name="Footer Placeholder 5">
            <a:extLst>
              <a:ext uri="{FF2B5EF4-FFF2-40B4-BE49-F238E27FC236}">
                <a16:creationId xmlns:a16="http://schemas.microsoft.com/office/drawing/2014/main" id="{2A836EF7-452C-2FF9-5C81-8AEB9E85325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C370F96-9232-2176-D0F2-2960D679E9DE}"/>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26819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35F4E-D984-D680-F09C-AC02A46378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7BC1B5-7AC9-4E60-60E8-A726E6189B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00F6D9-ED0C-F135-B76C-ED7ACC96B8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56BD71-CED7-B0BF-456F-99D4BA5D5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7C2133-00F7-61B5-6471-B8DA518150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9E187B7-2458-5B46-02DB-F43D35CEA662}"/>
              </a:ext>
            </a:extLst>
          </p:cNvPr>
          <p:cNvSpPr>
            <a:spLocks noGrp="1"/>
          </p:cNvSpPr>
          <p:nvPr>
            <p:ph type="dt" sz="half" idx="10"/>
          </p:nvPr>
        </p:nvSpPr>
        <p:spPr/>
        <p:txBody>
          <a:bodyPr/>
          <a:lstStyle/>
          <a:p>
            <a:r>
              <a:rPr lang="en-IN"/>
              <a:t>11-03-2024</a:t>
            </a:r>
            <a:endParaRPr lang="en-US" dirty="0"/>
          </a:p>
        </p:txBody>
      </p:sp>
      <p:sp>
        <p:nvSpPr>
          <p:cNvPr id="8" name="Footer Placeholder 7">
            <a:extLst>
              <a:ext uri="{FF2B5EF4-FFF2-40B4-BE49-F238E27FC236}">
                <a16:creationId xmlns:a16="http://schemas.microsoft.com/office/drawing/2014/main" id="{628B1EAD-AE08-7C06-076D-928E9B5B5B4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EF83B57-CBB8-DAD5-0B06-0EEFC03AE3C1}"/>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647014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86BE7-0120-B6AC-6F97-86908369B5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675A87-CCB3-6E02-FEBB-3C06E4DEA655}"/>
              </a:ext>
            </a:extLst>
          </p:cNvPr>
          <p:cNvSpPr>
            <a:spLocks noGrp="1"/>
          </p:cNvSpPr>
          <p:nvPr>
            <p:ph type="dt" sz="half" idx="10"/>
          </p:nvPr>
        </p:nvSpPr>
        <p:spPr/>
        <p:txBody>
          <a:bodyPr/>
          <a:lstStyle/>
          <a:p>
            <a:r>
              <a:rPr lang="en-IN"/>
              <a:t>11-03-2024</a:t>
            </a:r>
            <a:endParaRPr lang="en-US" dirty="0"/>
          </a:p>
        </p:txBody>
      </p:sp>
      <p:sp>
        <p:nvSpPr>
          <p:cNvPr id="4" name="Footer Placeholder 3">
            <a:extLst>
              <a:ext uri="{FF2B5EF4-FFF2-40B4-BE49-F238E27FC236}">
                <a16:creationId xmlns:a16="http://schemas.microsoft.com/office/drawing/2014/main" id="{EC3A4962-89D6-D004-83D7-5C547EC6DC4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D85217B-1FF2-3034-52E4-917206C7E825}"/>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749827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22F594-4792-FC2B-AE8B-497D1C437460}"/>
              </a:ext>
            </a:extLst>
          </p:cNvPr>
          <p:cNvSpPr>
            <a:spLocks noGrp="1"/>
          </p:cNvSpPr>
          <p:nvPr>
            <p:ph type="dt" sz="half" idx="10"/>
          </p:nvPr>
        </p:nvSpPr>
        <p:spPr/>
        <p:txBody>
          <a:bodyPr/>
          <a:lstStyle/>
          <a:p>
            <a:r>
              <a:rPr lang="en-IN"/>
              <a:t>11-03-2024</a:t>
            </a:r>
            <a:endParaRPr lang="en-US" dirty="0"/>
          </a:p>
        </p:txBody>
      </p:sp>
      <p:sp>
        <p:nvSpPr>
          <p:cNvPr id="3" name="Footer Placeholder 2">
            <a:extLst>
              <a:ext uri="{FF2B5EF4-FFF2-40B4-BE49-F238E27FC236}">
                <a16:creationId xmlns:a16="http://schemas.microsoft.com/office/drawing/2014/main" id="{E9D8E567-B98C-B271-7278-00E98869A5F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1E7C07B-0735-FAA0-22CF-409BDF998598}"/>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3326184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7977B-9390-BDB4-A7DE-648D0CBDA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0BFE0F-E666-0CE2-3F6B-9991B7C235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6B75FA-2651-190B-863C-E87110B2A4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793CC9-E61B-FFD7-7F96-A8EE59B9FC6F}"/>
              </a:ext>
            </a:extLst>
          </p:cNvPr>
          <p:cNvSpPr>
            <a:spLocks noGrp="1"/>
          </p:cNvSpPr>
          <p:nvPr>
            <p:ph type="dt" sz="half" idx="10"/>
          </p:nvPr>
        </p:nvSpPr>
        <p:spPr/>
        <p:txBody>
          <a:bodyPr/>
          <a:lstStyle/>
          <a:p>
            <a:r>
              <a:rPr lang="en-IN"/>
              <a:t>11-03-2024</a:t>
            </a:r>
            <a:endParaRPr lang="en-US" dirty="0"/>
          </a:p>
        </p:txBody>
      </p:sp>
      <p:sp>
        <p:nvSpPr>
          <p:cNvPr id="6" name="Footer Placeholder 5">
            <a:extLst>
              <a:ext uri="{FF2B5EF4-FFF2-40B4-BE49-F238E27FC236}">
                <a16:creationId xmlns:a16="http://schemas.microsoft.com/office/drawing/2014/main" id="{7EDED9F1-95C8-8BF9-040B-069E8404022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AA65A5D-3BB3-55CD-C952-862395B5E887}"/>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2426177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034E7-47FD-CCE0-D1BC-B7F516819F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76B51A-D62F-3586-AF58-FBFD759CDC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6EB0AD-7677-9AEB-8F1A-E5C43B6C3D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9BD039-C00F-AFCF-F7C1-BB4B363E1031}"/>
              </a:ext>
            </a:extLst>
          </p:cNvPr>
          <p:cNvSpPr>
            <a:spLocks noGrp="1"/>
          </p:cNvSpPr>
          <p:nvPr>
            <p:ph type="dt" sz="half" idx="10"/>
          </p:nvPr>
        </p:nvSpPr>
        <p:spPr/>
        <p:txBody>
          <a:bodyPr/>
          <a:lstStyle/>
          <a:p>
            <a:r>
              <a:rPr lang="en-IN"/>
              <a:t>11-03-2024</a:t>
            </a:r>
            <a:endParaRPr lang="en-US" dirty="0"/>
          </a:p>
        </p:txBody>
      </p:sp>
      <p:sp>
        <p:nvSpPr>
          <p:cNvPr id="6" name="Footer Placeholder 5">
            <a:extLst>
              <a:ext uri="{FF2B5EF4-FFF2-40B4-BE49-F238E27FC236}">
                <a16:creationId xmlns:a16="http://schemas.microsoft.com/office/drawing/2014/main" id="{17D13D93-5A70-380A-3D25-84DC262D22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A9091D6-A291-BF70-EA5C-29C3DB98AD14}"/>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4231633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2A02CC-4696-8753-905D-D8A12D823D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2AA02F-8D43-CC52-1A35-A5C70B8514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776029-95AB-315F-C234-AA9A257ED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IN"/>
              <a:t>11-03-2024</a:t>
            </a:r>
            <a:endParaRPr lang="en-US" dirty="0"/>
          </a:p>
        </p:txBody>
      </p:sp>
      <p:sp>
        <p:nvSpPr>
          <p:cNvPr id="5" name="Footer Placeholder 4">
            <a:extLst>
              <a:ext uri="{FF2B5EF4-FFF2-40B4-BE49-F238E27FC236}">
                <a16:creationId xmlns:a16="http://schemas.microsoft.com/office/drawing/2014/main" id="{5282B256-F581-7446-545D-CCB67FF136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D3EE7C2-60F7-E2F8-7DB3-A4B5195FA4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2BDE3A-8A5F-47C4-AA75-58FC1EB2D383}" type="slidenum">
              <a:rPr lang="en-US" smtClean="0"/>
              <a:t>‹#›</a:t>
            </a:fld>
            <a:endParaRPr lang="en-US" dirty="0"/>
          </a:p>
        </p:txBody>
      </p:sp>
    </p:spTree>
    <p:extLst>
      <p:ext uri="{BB962C8B-B14F-4D97-AF65-F5344CB8AC3E}">
        <p14:creationId xmlns:p14="http://schemas.microsoft.com/office/powerpoint/2010/main" val="108213927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52"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link.springer.com/10.1007/s11517-%20020-02163-3"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hindawi.com/journals/cin/2020/6490479/"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researchgate.net/figure/ResNet50-architecture-22_fig1_372274736" TargetMode="External"/><Relationship Id="rId2" Type="http://schemas.openxmlformats.org/officeDocument/2006/relationships/hyperlink" Target="https://onlinelibrary.wiley.com/cms/asset/898be9f9-cc38-44ec-bd05-4131a252cef3/cytoa24839-fig-0002-m.jp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nature.com/articles/s41598-024-52880-0/figures/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owardsdatascience.com/how-to-easily-draw-neural-network-architecture-diagrams-a6b6138ed875"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11356" y="723332"/>
            <a:ext cx="9144000" cy="914400"/>
          </a:xfrm>
          <a:prstGeom prst="rect">
            <a:avLst/>
          </a:prstGeom>
        </p:spPr>
        <p:txBody>
          <a:bodyPr vert="horz" lIns="91440" tIns="45720" rIns="91440" bIns="45720" rtlCol="0" anchor="ctr">
            <a:normAutofit fontScale="92500"/>
          </a:bodyPr>
          <a:lstStyle>
            <a:lvl1pPr algn="r" defTabSz="914400" rtl="0" eaLnBrk="1" latinLnBrk="0" hangingPunct="1">
              <a:lnSpc>
                <a:spcPct val="90000"/>
              </a:lnSpc>
              <a:spcBef>
                <a:spcPct val="0"/>
              </a:spcBef>
              <a:buNone/>
              <a:defRPr sz="3600" kern="1200">
                <a:solidFill>
                  <a:schemeClr val="tx1">
                    <a:lumMod val="85000"/>
                    <a:lumOff val="15000"/>
                  </a:schemeClr>
                </a:solidFill>
                <a:latin typeface="+mj-lt"/>
                <a:ea typeface="+mj-ea"/>
                <a:cs typeface="+mj-cs"/>
              </a:defRPr>
            </a:lvl1pPr>
          </a:lstStyle>
          <a:p>
            <a:r>
              <a:rPr lang="en-IN" sz="4800" dirty="0">
                <a:latin typeface="Arial" panose="020B0604020202020204" pitchFamily="34" charset="0"/>
                <a:cs typeface="Arial" panose="020B0604020202020204" pitchFamily="34" charset="0"/>
              </a:rPr>
              <a:t>Pandit Deendayal Energy University</a:t>
            </a:r>
            <a:endParaRPr lang="en-IN" sz="28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567" y="323051"/>
            <a:ext cx="1930866" cy="2037787"/>
          </a:xfrm>
          <a:prstGeom prst="rect">
            <a:avLst/>
          </a:prstGeom>
        </p:spPr>
      </p:pic>
      <p:sp>
        <p:nvSpPr>
          <p:cNvPr id="8" name="Title 1"/>
          <p:cNvSpPr txBox="1">
            <a:spLocks/>
          </p:cNvSpPr>
          <p:nvPr/>
        </p:nvSpPr>
        <p:spPr>
          <a:xfrm>
            <a:off x="243151" y="3005105"/>
            <a:ext cx="5836934" cy="219485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Topic</a:t>
            </a:r>
            <a:endParaRPr lang="en-IN" sz="2400" dirty="0">
              <a:latin typeface="Arial" panose="020B0604020202020204" pitchFamily="34" charset="0"/>
              <a:cs typeface="Arial" panose="020B0604020202020204" pitchFamily="34" charset="0"/>
            </a:endParaRPr>
          </a:p>
          <a:p>
            <a:br>
              <a:rPr lang="en-IN" sz="2500" dirty="0">
                <a:latin typeface="Arial" panose="020B0604020202020204" pitchFamily="34" charset="0"/>
                <a:cs typeface="Arial" panose="020B0604020202020204" pitchFamily="34" charset="0"/>
              </a:rPr>
            </a:br>
            <a:r>
              <a:rPr lang="en-IN" sz="2500" dirty="0">
                <a:latin typeface="Arial" panose="020B0604020202020204" pitchFamily="34" charset="0"/>
                <a:cs typeface="Arial" panose="020B0604020202020204" pitchFamily="34" charset="0"/>
              </a:rPr>
              <a:t>White </a:t>
            </a:r>
            <a:r>
              <a:rPr lang="en-US" sz="2500" dirty="0">
                <a:latin typeface="Arial" panose="020B0604020202020204" pitchFamily="34" charset="0"/>
                <a:cs typeface="Arial" panose="020B0604020202020204" pitchFamily="34" charset="0"/>
              </a:rPr>
              <a:t>Blood Cell Image Classifier using Deep learning Techniques</a:t>
            </a:r>
            <a:endParaRPr lang="en-IN" sz="2500" dirty="0">
              <a:latin typeface="Arial" panose="020B0604020202020204" pitchFamily="34" charset="0"/>
              <a:cs typeface="Arial" panose="020B0604020202020204" pitchFamily="34" charset="0"/>
            </a:endParaRPr>
          </a:p>
        </p:txBody>
      </p:sp>
      <p:sp>
        <p:nvSpPr>
          <p:cNvPr id="10" name="Subtitle 2"/>
          <p:cNvSpPr>
            <a:spLocks noGrp="1"/>
          </p:cNvSpPr>
          <p:nvPr>
            <p:ph type="subTitle" idx="1"/>
          </p:nvPr>
        </p:nvSpPr>
        <p:spPr>
          <a:xfrm>
            <a:off x="7283356" y="2771474"/>
            <a:ext cx="3889829" cy="2976183"/>
          </a:xfrm>
        </p:spPr>
        <p:txBody>
          <a:bodyPr>
            <a:normAutofit lnSpcReduction="10000"/>
          </a:bodyPr>
          <a:lstStyle/>
          <a:p>
            <a:pPr algn="ctr"/>
            <a:endParaRPr lang="en-US"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Prepared</a:t>
            </a:r>
            <a:r>
              <a:rPr lang="en-US" sz="22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by</a:t>
            </a:r>
            <a:r>
              <a:rPr lang="en-US" sz="2200" dirty="0">
                <a:latin typeface="Arial" panose="020B0604020202020204" pitchFamily="34" charset="0"/>
                <a:cs typeface="Arial" panose="020B0604020202020204" pitchFamily="34" charset="0"/>
              </a:rPr>
              <a:t> : </a:t>
            </a:r>
          </a:p>
          <a:p>
            <a:pPr algn="ctr"/>
            <a:r>
              <a:rPr lang="en-US" sz="2000" dirty="0">
                <a:latin typeface="Arial" panose="020B0604020202020204" pitchFamily="34" charset="0"/>
                <a:cs typeface="Arial" panose="020B0604020202020204" pitchFamily="34" charset="0"/>
              </a:rPr>
              <a:t>Dev Jethva</a:t>
            </a:r>
          </a:p>
          <a:p>
            <a:pPr algn="ctr"/>
            <a:r>
              <a:rPr lang="en-US" sz="2200"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23MDS003</a:t>
            </a:r>
            <a:r>
              <a:rPr lang="en-US" sz="2200"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ctr"/>
            <a:r>
              <a:rPr lang="en-IN" dirty="0">
                <a:latin typeface="Arial" panose="020B0604020202020204" pitchFamily="34" charset="0"/>
                <a:cs typeface="Arial" panose="020B0604020202020204" pitchFamily="34" charset="0"/>
              </a:rPr>
              <a:t>Under the guidance of</a:t>
            </a:r>
          </a:p>
          <a:p>
            <a:pPr algn="ctr"/>
            <a:r>
              <a:rPr lang="en-IN" sz="2000" dirty="0">
                <a:latin typeface="Arial" panose="020B0604020202020204" pitchFamily="34" charset="0"/>
                <a:cs typeface="Arial" panose="020B0604020202020204" pitchFamily="34" charset="0"/>
              </a:rPr>
              <a:t>Dr. Yogesh Kumar</a:t>
            </a:r>
          </a:p>
          <a:p>
            <a:pPr algn="ctr"/>
            <a:endParaRPr lang="en-IN" dirty="0">
              <a:latin typeface="Arial" panose="020B0604020202020204" pitchFamily="34" charset="0"/>
              <a:cs typeface="Arial" panose="020B0604020202020204" pitchFamily="34" charset="0"/>
            </a:endParaRPr>
          </a:p>
        </p:txBody>
      </p:sp>
      <p:sp>
        <p:nvSpPr>
          <p:cNvPr id="11" name="Rectangle 10"/>
          <p:cNvSpPr/>
          <p:nvPr/>
        </p:nvSpPr>
        <p:spPr>
          <a:xfrm>
            <a:off x="6080085" y="4153136"/>
            <a:ext cx="65764" cy="1594521"/>
          </a:xfrm>
          <a:prstGeom prst="rect">
            <a:avLst/>
          </a:prstGeom>
          <a:solidFill>
            <a:srgbClr val="2D3C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latin typeface="Arial" panose="020B0604020202020204" pitchFamily="34" charset="0"/>
              <a:cs typeface="Arial" panose="020B0604020202020204" pitchFamily="34" charset="0"/>
            </a:endParaRPr>
          </a:p>
        </p:txBody>
      </p:sp>
      <p:sp>
        <p:nvSpPr>
          <p:cNvPr id="2" name="Rectangle 1"/>
          <p:cNvSpPr/>
          <p:nvPr/>
        </p:nvSpPr>
        <p:spPr>
          <a:xfrm>
            <a:off x="4469853" y="2033787"/>
            <a:ext cx="3339376" cy="341632"/>
          </a:xfrm>
          <a:prstGeom prst="rect">
            <a:avLst/>
          </a:prstGeom>
        </p:spPr>
        <p:txBody>
          <a:bodyPr wrap="none">
            <a:spAutoFit/>
          </a:bodyPr>
          <a:lstStyle/>
          <a:p>
            <a:pPr algn="ctr">
              <a:lnSpc>
                <a:spcPct val="90000"/>
              </a:lnSpc>
              <a:spcAft>
                <a:spcPts val="600"/>
              </a:spcAft>
            </a:pPr>
            <a:r>
              <a:rPr lang="en-IN" b="0" i="0" dirty="0">
                <a:solidFill>
                  <a:srgbClr val="1F1F1F"/>
                </a:solidFill>
                <a:effectLst/>
                <a:latin typeface="Arial" panose="020B0604020202020204" pitchFamily="34" charset="0"/>
                <a:cs typeface="Arial" panose="020B0604020202020204" pitchFamily="34" charset="0"/>
              </a:rPr>
              <a:t>Summer </a:t>
            </a:r>
            <a:r>
              <a:rPr lang="en-IN" b="0" i="0">
                <a:solidFill>
                  <a:srgbClr val="1F1F1F"/>
                </a:solidFill>
                <a:effectLst/>
                <a:latin typeface="Arial" panose="020B0604020202020204" pitchFamily="34" charset="0"/>
                <a:cs typeface="Arial" panose="020B0604020202020204" pitchFamily="34" charset="0"/>
              </a:rPr>
              <a:t>Internship </a:t>
            </a:r>
            <a:r>
              <a:rPr lang="en-IN">
                <a:solidFill>
                  <a:srgbClr val="1F1F1F"/>
                </a:solidFill>
                <a:latin typeface="Arial" panose="020B0604020202020204" pitchFamily="34" charset="0"/>
                <a:cs typeface="Arial" panose="020B0604020202020204" pitchFamily="34" charset="0"/>
              </a:rPr>
              <a:t>E</a:t>
            </a:r>
            <a:r>
              <a:rPr lang="en-IN" b="0" i="0">
                <a:solidFill>
                  <a:srgbClr val="1F1F1F"/>
                </a:solidFill>
                <a:effectLst/>
                <a:latin typeface="Arial" panose="020B0604020202020204" pitchFamily="34" charset="0"/>
                <a:cs typeface="Arial" panose="020B0604020202020204" pitchFamily="34" charset="0"/>
              </a:rPr>
              <a:t>valuation</a:t>
            </a:r>
            <a:r>
              <a:rPr lang="en-US" dirty="0">
                <a:latin typeface="Arial" panose="020B0604020202020204" pitchFamily="34" charset="0"/>
                <a:cs typeface="Arial" panose="020B0604020202020204" pitchFamily="34" charset="0"/>
              </a:rPr>
              <a:t> </a:t>
            </a:r>
          </a:p>
        </p:txBody>
      </p:sp>
      <p:sp>
        <p:nvSpPr>
          <p:cNvPr id="3" name="Slide Number Placeholder 2">
            <a:extLst>
              <a:ext uri="{FF2B5EF4-FFF2-40B4-BE49-F238E27FC236}">
                <a16:creationId xmlns:a16="http://schemas.microsoft.com/office/drawing/2014/main" id="{87A4C7EE-8179-5394-5129-0B9035CDC5EA}"/>
              </a:ext>
            </a:extLst>
          </p:cNvPr>
          <p:cNvSpPr>
            <a:spLocks noGrp="1"/>
          </p:cNvSpPr>
          <p:nvPr>
            <p:ph type="sldNum" sz="quarter" idx="12"/>
          </p:nvPr>
        </p:nvSpPr>
        <p:spPr>
          <a:xfrm>
            <a:off x="8610600" y="6488328"/>
            <a:ext cx="2743200" cy="365125"/>
          </a:xfrm>
        </p:spPr>
        <p:txBody>
          <a:bodyPr/>
          <a:lstStyle/>
          <a:p>
            <a:fld id="{6A59E652-0E2C-4FE0-9038-2A3F05EF4FDC}" type="slidenum">
              <a:rPr lang="en-IN" sz="1400" smtClean="0">
                <a:solidFill>
                  <a:schemeClr val="bg1"/>
                </a:solidFill>
                <a:latin typeface="Arial" panose="020B0604020202020204" pitchFamily="34" charset="0"/>
                <a:cs typeface="Arial" panose="020B0604020202020204" pitchFamily="34" charset="0"/>
              </a:rPr>
              <a:t>1</a:t>
            </a:fld>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6166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4881"/>
            <a:ext cx="10455111" cy="965477"/>
          </a:xfrm>
        </p:spPr>
        <p:txBody>
          <a:bodyPr>
            <a:normAutofit/>
          </a:bodyPr>
          <a:lstStyle/>
          <a:p>
            <a:pPr algn="ctr"/>
            <a:r>
              <a:rPr lang="en-US" sz="3600" dirty="0">
                <a:latin typeface="Arial" panose="020B0604020202020204" pitchFamily="34" charset="0"/>
                <a:cs typeface="Arial" panose="020B0604020202020204" pitchFamily="34" charset="0"/>
              </a:rPr>
              <a:t>Results </a:t>
            </a:r>
          </a:p>
        </p:txBody>
      </p:sp>
      <p:sp>
        <p:nvSpPr>
          <p:cNvPr id="3" name="Slide Number Placeholder 2">
            <a:extLst>
              <a:ext uri="{FF2B5EF4-FFF2-40B4-BE49-F238E27FC236}">
                <a16:creationId xmlns:a16="http://schemas.microsoft.com/office/drawing/2014/main" id="{672D51D7-0AF1-4FED-97DA-2D0625A2EC95}"/>
              </a:ext>
            </a:extLst>
          </p:cNvPr>
          <p:cNvSpPr>
            <a:spLocks noGrp="1"/>
          </p:cNvSpPr>
          <p:nvPr>
            <p:ph type="sldNum" sz="quarter" idx="12"/>
          </p:nvPr>
        </p:nvSpPr>
        <p:spPr>
          <a:xfrm>
            <a:off x="8610600" y="6497753"/>
            <a:ext cx="2743200" cy="365125"/>
          </a:xfrm>
        </p:spPr>
        <p:txBody>
          <a:bodyPr/>
          <a:lstStyle/>
          <a:p>
            <a:fld id="{6A59E652-0E2C-4FE0-9038-2A3F05EF4FDC}" type="slidenum">
              <a:rPr lang="en-IN" sz="1400" smtClean="0">
                <a:solidFill>
                  <a:schemeClr val="bg1"/>
                </a:solidFill>
              </a:rPr>
              <a:t>10</a:t>
            </a:fld>
            <a:endParaRPr lang="en-IN" dirty="0">
              <a:solidFill>
                <a:schemeClr val="bg1"/>
              </a:solidFill>
            </a:endParaRPr>
          </a:p>
        </p:txBody>
      </p:sp>
      <p:graphicFrame>
        <p:nvGraphicFramePr>
          <p:cNvPr id="6" name="Content Placeholder 5">
            <a:extLst>
              <a:ext uri="{FF2B5EF4-FFF2-40B4-BE49-F238E27FC236}">
                <a16:creationId xmlns:a16="http://schemas.microsoft.com/office/drawing/2014/main" id="{619534AA-F415-8FB2-14AC-E497A5844FD5}"/>
              </a:ext>
            </a:extLst>
          </p:cNvPr>
          <p:cNvGraphicFramePr>
            <a:graphicFrameLocks noGrp="1"/>
          </p:cNvGraphicFramePr>
          <p:nvPr>
            <p:ph idx="1"/>
            <p:extLst>
              <p:ext uri="{D42A27DB-BD31-4B8C-83A1-F6EECF244321}">
                <p14:modId xmlns:p14="http://schemas.microsoft.com/office/powerpoint/2010/main" val="1773224797"/>
              </p:ext>
            </p:extLst>
          </p:nvPr>
        </p:nvGraphicFramePr>
        <p:xfrm>
          <a:off x="849217" y="1323750"/>
          <a:ext cx="10455112" cy="3932274"/>
        </p:xfrm>
        <a:graphic>
          <a:graphicData uri="http://schemas.openxmlformats.org/drawingml/2006/table">
            <a:tbl>
              <a:tblPr firstRow="1" bandRow="1">
                <a:tableStyleId>{5C22544A-7EE6-4342-B048-85BDC9FD1C3A}</a:tableStyleId>
              </a:tblPr>
              <a:tblGrid>
                <a:gridCol w="2613778">
                  <a:extLst>
                    <a:ext uri="{9D8B030D-6E8A-4147-A177-3AD203B41FA5}">
                      <a16:colId xmlns:a16="http://schemas.microsoft.com/office/drawing/2014/main" val="3028115467"/>
                    </a:ext>
                  </a:extLst>
                </a:gridCol>
                <a:gridCol w="2563232">
                  <a:extLst>
                    <a:ext uri="{9D8B030D-6E8A-4147-A177-3AD203B41FA5}">
                      <a16:colId xmlns:a16="http://schemas.microsoft.com/office/drawing/2014/main" val="4061702056"/>
                    </a:ext>
                  </a:extLst>
                </a:gridCol>
                <a:gridCol w="2192356">
                  <a:extLst>
                    <a:ext uri="{9D8B030D-6E8A-4147-A177-3AD203B41FA5}">
                      <a16:colId xmlns:a16="http://schemas.microsoft.com/office/drawing/2014/main" val="1887223573"/>
                    </a:ext>
                  </a:extLst>
                </a:gridCol>
                <a:gridCol w="3085746">
                  <a:extLst>
                    <a:ext uri="{9D8B030D-6E8A-4147-A177-3AD203B41FA5}">
                      <a16:colId xmlns:a16="http://schemas.microsoft.com/office/drawing/2014/main" val="2931026379"/>
                    </a:ext>
                  </a:extLst>
                </a:gridCol>
              </a:tblGrid>
              <a:tr h="444908">
                <a:tc>
                  <a:txBody>
                    <a:bodyPr/>
                    <a:lstStyle/>
                    <a:p>
                      <a:pPr algn="ctr"/>
                      <a:r>
                        <a:rPr lang="en-US" sz="2400" dirty="0">
                          <a:latin typeface="Times New Roman" panose="02020603050405020304" pitchFamily="18" charset="0"/>
                          <a:cs typeface="Times New Roman" panose="02020603050405020304" pitchFamily="18" charset="0"/>
                        </a:rPr>
                        <a:t>Model Name</a:t>
                      </a:r>
                    </a:p>
                  </a:txBody>
                  <a:tcPr/>
                </a:tc>
                <a:tc>
                  <a:txBody>
                    <a:bodyPr/>
                    <a:lstStyle/>
                    <a:p>
                      <a:pPr algn="ctr"/>
                      <a:r>
                        <a:rPr lang="en-US" sz="2400" dirty="0">
                          <a:latin typeface="Times New Roman" panose="02020603050405020304" pitchFamily="18" charset="0"/>
                          <a:cs typeface="Times New Roman" panose="02020603050405020304" pitchFamily="18" charset="0"/>
                        </a:rPr>
                        <a:t>Train Accuracy</a:t>
                      </a:r>
                    </a:p>
                  </a:txBody>
                  <a:tcPr/>
                </a:tc>
                <a:tc>
                  <a:txBody>
                    <a:bodyPr/>
                    <a:lstStyle/>
                    <a:p>
                      <a:pPr algn="ctr"/>
                      <a:r>
                        <a:rPr lang="en-US" sz="2400" dirty="0">
                          <a:latin typeface="Times New Roman" panose="02020603050405020304" pitchFamily="18" charset="0"/>
                          <a:cs typeface="Times New Roman" panose="02020603050405020304" pitchFamily="18" charset="0"/>
                        </a:rPr>
                        <a:t>Training Loss</a:t>
                      </a:r>
                    </a:p>
                  </a:txBody>
                  <a:tcPr/>
                </a:tc>
                <a:tc>
                  <a:txBody>
                    <a:bodyPr/>
                    <a:lstStyle/>
                    <a:p>
                      <a:pPr algn="ctr"/>
                      <a:r>
                        <a:rPr lang="en-US" sz="2400" dirty="0">
                          <a:latin typeface="Times New Roman" panose="02020603050405020304" pitchFamily="18" charset="0"/>
                          <a:cs typeface="Times New Roman" panose="02020603050405020304" pitchFamily="18" charset="0"/>
                        </a:rPr>
                        <a:t>Validation Accuracy</a:t>
                      </a:r>
                    </a:p>
                  </a:txBody>
                  <a:tcPr/>
                </a:tc>
                <a:extLst>
                  <a:ext uri="{0D108BD9-81ED-4DB2-BD59-A6C34878D82A}">
                    <a16:rowId xmlns:a16="http://schemas.microsoft.com/office/drawing/2014/main" val="2391009894"/>
                  </a:ext>
                </a:extLst>
              </a:tr>
              <a:tr h="640559">
                <a:tc>
                  <a:txBody>
                    <a:bodyPr/>
                    <a:lstStyle/>
                    <a:p>
                      <a:pPr algn="ctr"/>
                      <a:r>
                        <a:rPr lang="en-US" sz="2400" dirty="0">
                          <a:latin typeface="Times New Roman" panose="02020603050405020304" pitchFamily="18" charset="0"/>
                          <a:cs typeface="Times New Roman" panose="02020603050405020304" pitchFamily="18" charset="0"/>
                        </a:rPr>
                        <a:t>DNN</a:t>
                      </a:r>
                    </a:p>
                  </a:txBody>
                  <a:tcPr/>
                </a:tc>
                <a:tc>
                  <a:txBody>
                    <a:bodyPr/>
                    <a:lstStyle/>
                    <a:p>
                      <a:pPr algn="ctr"/>
                      <a:r>
                        <a:rPr lang="en-US" sz="2400" dirty="0">
                          <a:latin typeface="Times New Roman" panose="02020603050405020304" pitchFamily="18" charset="0"/>
                          <a:cs typeface="Times New Roman" panose="02020603050405020304" pitchFamily="18" charset="0"/>
                        </a:rPr>
                        <a:t>68.43%</a:t>
                      </a:r>
                    </a:p>
                  </a:txBody>
                  <a:tcPr/>
                </a:tc>
                <a:tc>
                  <a:txBody>
                    <a:bodyPr/>
                    <a:lstStyle/>
                    <a:p>
                      <a:pPr algn="ctr"/>
                      <a:r>
                        <a:rPr lang="en-US" sz="2400" dirty="0">
                          <a:latin typeface="Times New Roman" panose="02020603050405020304" pitchFamily="18" charset="0"/>
                          <a:cs typeface="Times New Roman" panose="02020603050405020304" pitchFamily="18" charset="0"/>
                        </a:rPr>
                        <a:t>78.67%</a:t>
                      </a:r>
                    </a:p>
                  </a:txBody>
                  <a:tcPr/>
                </a:tc>
                <a:tc>
                  <a:txBody>
                    <a:bodyPr/>
                    <a:lstStyle/>
                    <a:p>
                      <a:pPr algn="ctr"/>
                      <a:r>
                        <a:rPr lang="en-US" sz="2400" dirty="0">
                          <a:latin typeface="Times New Roman" panose="02020603050405020304" pitchFamily="18" charset="0"/>
                          <a:cs typeface="Times New Roman" panose="02020603050405020304" pitchFamily="18" charset="0"/>
                        </a:rPr>
                        <a:t>68.53%</a:t>
                      </a:r>
                    </a:p>
                  </a:txBody>
                  <a:tcPr/>
                </a:tc>
                <a:extLst>
                  <a:ext uri="{0D108BD9-81ED-4DB2-BD59-A6C34878D82A}">
                    <a16:rowId xmlns:a16="http://schemas.microsoft.com/office/drawing/2014/main" val="2484010837"/>
                  </a:ext>
                </a:extLst>
              </a:tr>
              <a:tr h="605928">
                <a:tc>
                  <a:txBody>
                    <a:bodyPr/>
                    <a:lstStyle/>
                    <a:p>
                      <a:pPr algn="ctr"/>
                      <a:r>
                        <a:rPr lang="en-US" sz="2400" dirty="0">
                          <a:latin typeface="Times New Roman" panose="02020603050405020304" pitchFamily="18" charset="0"/>
                          <a:cs typeface="Times New Roman" panose="02020603050405020304" pitchFamily="18" charset="0"/>
                        </a:rPr>
                        <a:t>CNN</a:t>
                      </a:r>
                    </a:p>
                  </a:txBody>
                  <a:tcPr/>
                </a:tc>
                <a:tc>
                  <a:txBody>
                    <a:bodyPr/>
                    <a:lstStyle/>
                    <a:p>
                      <a:pPr algn="ctr"/>
                      <a:r>
                        <a:rPr lang="en-US" sz="2400" dirty="0">
                          <a:latin typeface="Times New Roman" panose="02020603050405020304" pitchFamily="18" charset="0"/>
                          <a:cs typeface="Times New Roman" panose="02020603050405020304" pitchFamily="18" charset="0"/>
                        </a:rPr>
                        <a:t>98.18%</a:t>
                      </a:r>
                    </a:p>
                  </a:txBody>
                  <a:tcPr/>
                </a:tc>
                <a:tc>
                  <a:txBody>
                    <a:bodyPr/>
                    <a:lstStyle/>
                    <a:p>
                      <a:pPr algn="ctr"/>
                      <a:r>
                        <a:rPr lang="en-US" sz="2400" dirty="0">
                          <a:latin typeface="Times New Roman" panose="02020603050405020304" pitchFamily="18" charset="0"/>
                          <a:cs typeface="Times New Roman" panose="02020603050405020304" pitchFamily="18" charset="0"/>
                        </a:rPr>
                        <a:t>8.81%</a:t>
                      </a:r>
                    </a:p>
                  </a:txBody>
                  <a:tcPr/>
                </a:tc>
                <a:tc>
                  <a:txBody>
                    <a:bodyPr/>
                    <a:lstStyle/>
                    <a:p>
                      <a:pPr algn="ctr"/>
                      <a:r>
                        <a:rPr lang="en-US" sz="2400" dirty="0">
                          <a:latin typeface="Times New Roman" panose="02020603050405020304" pitchFamily="18" charset="0"/>
                          <a:cs typeface="Times New Roman" panose="02020603050405020304" pitchFamily="18" charset="0"/>
                        </a:rPr>
                        <a:t>88.60%</a:t>
                      </a:r>
                    </a:p>
                  </a:txBody>
                  <a:tcPr/>
                </a:tc>
                <a:extLst>
                  <a:ext uri="{0D108BD9-81ED-4DB2-BD59-A6C34878D82A}">
                    <a16:rowId xmlns:a16="http://schemas.microsoft.com/office/drawing/2014/main" val="3544936145"/>
                  </a:ext>
                </a:extLst>
              </a:tr>
              <a:tr h="760164">
                <a:tc>
                  <a:txBody>
                    <a:bodyPr/>
                    <a:lstStyle/>
                    <a:p>
                      <a:pPr algn="ctr"/>
                      <a:r>
                        <a:rPr lang="en-US" sz="2400" dirty="0">
                          <a:latin typeface="Times New Roman" panose="02020603050405020304" pitchFamily="18" charset="0"/>
                          <a:cs typeface="Times New Roman" panose="02020603050405020304" pitchFamily="18" charset="0"/>
                        </a:rPr>
                        <a:t>VGG16</a:t>
                      </a:r>
                    </a:p>
                  </a:txBody>
                  <a:tcPr/>
                </a:tc>
                <a:tc>
                  <a:txBody>
                    <a:bodyPr/>
                    <a:lstStyle/>
                    <a:p>
                      <a:pPr algn="ctr"/>
                      <a:r>
                        <a:rPr lang="en-US" sz="2400" dirty="0">
                          <a:latin typeface="Times New Roman" panose="02020603050405020304" pitchFamily="18" charset="0"/>
                          <a:cs typeface="Times New Roman" panose="02020603050405020304" pitchFamily="18" charset="0"/>
                        </a:rPr>
                        <a:t>99.87%</a:t>
                      </a:r>
                    </a:p>
                  </a:txBody>
                  <a:tcPr/>
                </a:tc>
                <a:tc>
                  <a:txBody>
                    <a:bodyPr/>
                    <a:lstStyle/>
                    <a:p>
                      <a:pPr algn="ctr"/>
                      <a:r>
                        <a:rPr lang="en-US" sz="2400" dirty="0">
                          <a:latin typeface="Times New Roman" panose="02020603050405020304" pitchFamily="18" charset="0"/>
                          <a:cs typeface="Times New Roman" panose="02020603050405020304" pitchFamily="18" charset="0"/>
                        </a:rPr>
                        <a:t>1.85%</a:t>
                      </a:r>
                    </a:p>
                  </a:txBody>
                  <a:tcPr/>
                </a:tc>
                <a:tc>
                  <a:txBody>
                    <a:bodyPr/>
                    <a:lstStyle/>
                    <a:p>
                      <a:pPr algn="ctr"/>
                      <a:r>
                        <a:rPr lang="en-US" sz="2400" dirty="0">
                          <a:latin typeface="Times New Roman" panose="02020603050405020304" pitchFamily="18" charset="0"/>
                          <a:cs typeface="Times New Roman" panose="02020603050405020304" pitchFamily="18" charset="0"/>
                        </a:rPr>
                        <a:t>94.62%</a:t>
                      </a:r>
                    </a:p>
                  </a:txBody>
                  <a:tcPr/>
                </a:tc>
                <a:extLst>
                  <a:ext uri="{0D108BD9-81ED-4DB2-BD59-A6C34878D82A}">
                    <a16:rowId xmlns:a16="http://schemas.microsoft.com/office/drawing/2014/main" val="2213157284"/>
                  </a:ext>
                </a:extLst>
              </a:tr>
              <a:tr h="771180">
                <a:tc>
                  <a:txBody>
                    <a:bodyPr/>
                    <a:lstStyle/>
                    <a:p>
                      <a:pPr algn="ctr"/>
                      <a:r>
                        <a:rPr lang="en-US" sz="2400" dirty="0">
                          <a:latin typeface="Times New Roman" panose="02020603050405020304" pitchFamily="18" charset="0"/>
                          <a:cs typeface="Times New Roman" panose="02020603050405020304" pitchFamily="18" charset="0"/>
                        </a:rPr>
                        <a:t>VGG19</a:t>
                      </a:r>
                    </a:p>
                  </a:txBody>
                  <a:tcPr/>
                </a:tc>
                <a:tc>
                  <a:txBody>
                    <a:bodyPr/>
                    <a:lstStyle/>
                    <a:p>
                      <a:pPr algn="ctr"/>
                      <a:r>
                        <a:rPr lang="en-US" sz="2400" dirty="0">
                          <a:latin typeface="Times New Roman" panose="02020603050405020304" pitchFamily="18" charset="0"/>
                          <a:cs typeface="Times New Roman" panose="02020603050405020304" pitchFamily="18" charset="0"/>
                        </a:rPr>
                        <a:t>90.67%</a:t>
                      </a:r>
                    </a:p>
                  </a:txBody>
                  <a:tcPr/>
                </a:tc>
                <a:tc>
                  <a:txBody>
                    <a:bodyPr/>
                    <a:lstStyle/>
                    <a:p>
                      <a:pPr algn="ctr"/>
                      <a:r>
                        <a:rPr lang="en-US" sz="2400" dirty="0">
                          <a:latin typeface="Times New Roman" panose="02020603050405020304" pitchFamily="18" charset="0"/>
                          <a:cs typeface="Times New Roman" panose="02020603050405020304" pitchFamily="18" charset="0"/>
                        </a:rPr>
                        <a:t>28.77%</a:t>
                      </a:r>
                    </a:p>
                  </a:txBody>
                  <a:tcPr/>
                </a:tc>
                <a:tc>
                  <a:txBody>
                    <a:bodyPr/>
                    <a:lstStyle/>
                    <a:p>
                      <a:pPr algn="ctr"/>
                      <a:r>
                        <a:rPr lang="en-US" sz="2400" dirty="0">
                          <a:latin typeface="Times New Roman" panose="02020603050405020304" pitchFamily="18" charset="0"/>
                          <a:cs typeface="Times New Roman" panose="02020603050405020304" pitchFamily="18" charset="0"/>
                        </a:rPr>
                        <a:t>87.76%</a:t>
                      </a:r>
                    </a:p>
                  </a:txBody>
                  <a:tcPr/>
                </a:tc>
                <a:extLst>
                  <a:ext uri="{0D108BD9-81ED-4DB2-BD59-A6C34878D82A}">
                    <a16:rowId xmlns:a16="http://schemas.microsoft.com/office/drawing/2014/main" val="3881381436"/>
                  </a:ext>
                </a:extLst>
              </a:tr>
              <a:tr h="697243">
                <a:tc>
                  <a:txBody>
                    <a:bodyPr/>
                    <a:lstStyle/>
                    <a:p>
                      <a:pPr algn="ctr"/>
                      <a:r>
                        <a:rPr lang="en-US" sz="2400" dirty="0">
                          <a:latin typeface="Times New Roman" panose="02020603050405020304" pitchFamily="18" charset="0"/>
                          <a:cs typeface="Times New Roman" panose="02020603050405020304" pitchFamily="18" charset="0"/>
                        </a:rPr>
                        <a:t>ResNet50</a:t>
                      </a:r>
                    </a:p>
                  </a:txBody>
                  <a:tcPr/>
                </a:tc>
                <a:tc>
                  <a:txBody>
                    <a:bodyPr/>
                    <a:lstStyle/>
                    <a:p>
                      <a:pPr algn="ctr"/>
                      <a:r>
                        <a:rPr lang="en-US" sz="2400" dirty="0">
                          <a:latin typeface="Times New Roman" panose="02020603050405020304" pitchFamily="18" charset="0"/>
                          <a:cs typeface="Times New Roman" panose="02020603050405020304" pitchFamily="18" charset="0"/>
                        </a:rPr>
                        <a:t>37.77%</a:t>
                      </a:r>
                    </a:p>
                  </a:txBody>
                  <a:tcPr/>
                </a:tc>
                <a:tc>
                  <a:txBody>
                    <a:bodyPr/>
                    <a:lstStyle/>
                    <a:p>
                      <a:pPr algn="ctr"/>
                      <a:r>
                        <a:rPr lang="en-US" sz="2400" dirty="0">
                          <a:latin typeface="Times New Roman" panose="02020603050405020304" pitchFamily="18" charset="0"/>
                          <a:cs typeface="Times New Roman" panose="02020603050405020304" pitchFamily="18" charset="0"/>
                        </a:rPr>
                        <a:t>188%</a:t>
                      </a:r>
                    </a:p>
                  </a:txBody>
                  <a:tcPr/>
                </a:tc>
                <a:tc>
                  <a:txBody>
                    <a:bodyPr/>
                    <a:lstStyle/>
                    <a:p>
                      <a:pPr algn="ctr"/>
                      <a:r>
                        <a:rPr lang="en-US" sz="2400" dirty="0">
                          <a:latin typeface="Times New Roman" panose="02020603050405020304" pitchFamily="18" charset="0"/>
                          <a:cs typeface="Times New Roman" panose="02020603050405020304" pitchFamily="18" charset="0"/>
                        </a:rPr>
                        <a:t>39.37%</a:t>
                      </a:r>
                    </a:p>
                  </a:txBody>
                  <a:tcPr/>
                </a:tc>
                <a:extLst>
                  <a:ext uri="{0D108BD9-81ED-4DB2-BD59-A6C34878D82A}">
                    <a16:rowId xmlns:a16="http://schemas.microsoft.com/office/drawing/2014/main" val="1122509397"/>
                  </a:ext>
                </a:extLst>
              </a:tr>
            </a:tbl>
          </a:graphicData>
        </a:graphic>
      </p:graphicFrame>
    </p:spTree>
    <p:extLst>
      <p:ext uri="{BB962C8B-B14F-4D97-AF65-F5344CB8AC3E}">
        <p14:creationId xmlns:p14="http://schemas.microsoft.com/office/powerpoint/2010/main" val="992554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8B426-1B80-8761-5F91-62B04770182D}"/>
              </a:ext>
            </a:extLst>
          </p:cNvPr>
          <p:cNvSpPr>
            <a:spLocks noGrp="1"/>
          </p:cNvSpPr>
          <p:nvPr>
            <p:ph type="title"/>
          </p:nvPr>
        </p:nvSpPr>
        <p:spPr>
          <a:xfrm>
            <a:off x="838200" y="19653"/>
            <a:ext cx="10515600" cy="1325563"/>
          </a:xfrm>
        </p:spPr>
        <p:txBody>
          <a:bodyPr>
            <a:normAutofit/>
          </a:bodyPr>
          <a:lstStyle/>
          <a:p>
            <a:pPr algn="ctr"/>
            <a:r>
              <a:rPr lang="en-US" sz="3600" dirty="0">
                <a:latin typeface="Times New Roman" panose="02020603050405020304" pitchFamily="18" charset="0"/>
                <a:cs typeface="Times New Roman" panose="02020603050405020304" pitchFamily="18" charset="0"/>
              </a:rPr>
              <a:t>Result</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E97C45-B63C-3709-E37A-563740D8873C}"/>
              </a:ext>
            </a:extLst>
          </p:cNvPr>
          <p:cNvSpPr>
            <a:spLocks noGrp="1"/>
          </p:cNvSpPr>
          <p:nvPr>
            <p:ph idx="1"/>
          </p:nvPr>
        </p:nvSpPr>
        <p:spPr>
          <a:xfrm>
            <a:off x="838200" y="1148894"/>
            <a:ext cx="10515600" cy="512222"/>
          </a:xfrm>
        </p:spPr>
        <p:txBody>
          <a:bodyPr>
            <a:normAutofit/>
          </a:bodyPr>
          <a:lstStyle/>
          <a:p>
            <a:pPr algn="just">
              <a:lnSpc>
                <a:spcPct val="110000"/>
              </a:lnSpc>
              <a:buFont typeface="Wingdings" panose="05000000000000000000" pitchFamily="2" charset="2"/>
              <a:buChar char="Ø"/>
            </a:pPr>
            <a:r>
              <a:rPr lang="en-US" sz="2400" b="0" dirty="0">
                <a:solidFill>
                  <a:srgbClr val="1F2328"/>
                </a:solidFill>
                <a:effectLst/>
                <a:highlight>
                  <a:srgbClr val="FFFFFF"/>
                </a:highlight>
                <a:latin typeface="Times New Roman" panose="02020603050405020304" pitchFamily="18" charset="0"/>
                <a:cs typeface="Times New Roman" panose="02020603050405020304" pitchFamily="18" charset="0"/>
              </a:rPr>
              <a:t>Accuracy for different model generations on training, validation, and test data sets.</a:t>
            </a:r>
            <a:endParaRPr lang="en-IN" sz="3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9048D96-AB9B-3A92-25AB-1D468326D782}"/>
              </a:ext>
            </a:extLst>
          </p:cNvPr>
          <p:cNvSpPr>
            <a:spLocks noGrp="1"/>
          </p:cNvSpPr>
          <p:nvPr>
            <p:ph type="sldNum" sz="quarter" idx="12"/>
          </p:nvPr>
        </p:nvSpPr>
        <p:spPr>
          <a:xfrm>
            <a:off x="8610600" y="6469474"/>
            <a:ext cx="2743200" cy="365125"/>
          </a:xfrm>
        </p:spPr>
        <p:txBody>
          <a:bodyPr/>
          <a:lstStyle/>
          <a:p>
            <a:fld id="{6A59E652-0E2C-4FE0-9038-2A3F05EF4FDC}" type="slidenum">
              <a:rPr lang="en-IN" smtClean="0">
                <a:solidFill>
                  <a:schemeClr val="bg1"/>
                </a:solidFill>
              </a:rPr>
              <a:t>11</a:t>
            </a:fld>
            <a:endParaRPr lang="en-IN" dirty="0">
              <a:solidFill>
                <a:schemeClr val="bg1"/>
              </a:solidFill>
            </a:endParaRPr>
          </a:p>
        </p:txBody>
      </p:sp>
      <p:pic>
        <p:nvPicPr>
          <p:cNvPr id="8" name="Picture 7">
            <a:extLst>
              <a:ext uri="{FF2B5EF4-FFF2-40B4-BE49-F238E27FC236}">
                <a16:creationId xmlns:a16="http://schemas.microsoft.com/office/drawing/2014/main" id="{7A53022B-E9FC-CA37-2AF9-1BB44A2BBBEC}"/>
              </a:ext>
            </a:extLst>
          </p:cNvPr>
          <p:cNvPicPr>
            <a:picLocks noChangeAspect="1"/>
          </p:cNvPicPr>
          <p:nvPr/>
        </p:nvPicPr>
        <p:blipFill>
          <a:blip r:embed="rId2"/>
          <a:stretch>
            <a:fillRect/>
          </a:stretch>
        </p:blipFill>
        <p:spPr>
          <a:xfrm>
            <a:off x="1518950" y="1661116"/>
            <a:ext cx="9154099" cy="4343759"/>
          </a:xfrm>
          <a:prstGeom prst="rect">
            <a:avLst/>
          </a:prstGeom>
        </p:spPr>
      </p:pic>
    </p:spTree>
    <p:extLst>
      <p:ext uri="{BB962C8B-B14F-4D97-AF65-F5344CB8AC3E}">
        <p14:creationId xmlns:p14="http://schemas.microsoft.com/office/powerpoint/2010/main" val="3761570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961"/>
            <a:ext cx="10455111" cy="965477"/>
          </a:xfrm>
        </p:spPr>
        <p:txBody>
          <a:bodyPr>
            <a:normAutofit/>
          </a:bodyPr>
          <a:lstStyle/>
          <a:p>
            <a:pPr algn="ctr"/>
            <a:r>
              <a:rPr lang="en-US" sz="3600" dirty="0">
                <a:latin typeface="Times New Roman" panose="02020603050405020304" pitchFamily="18" charset="0"/>
                <a:cs typeface="Times New Roman" panose="02020603050405020304" pitchFamily="18" charset="0"/>
              </a:rPr>
              <a:t>Results </a:t>
            </a:r>
          </a:p>
        </p:txBody>
      </p:sp>
      <p:sp>
        <p:nvSpPr>
          <p:cNvPr id="9" name="TextBox 8">
            <a:extLst>
              <a:ext uri="{FF2B5EF4-FFF2-40B4-BE49-F238E27FC236}">
                <a16:creationId xmlns:a16="http://schemas.microsoft.com/office/drawing/2014/main" id="{B18DEF58-9975-4C20-F495-BBE26350E0FF}"/>
              </a:ext>
            </a:extLst>
          </p:cNvPr>
          <p:cNvSpPr txBox="1"/>
          <p:nvPr/>
        </p:nvSpPr>
        <p:spPr>
          <a:xfrm>
            <a:off x="838198" y="829819"/>
            <a:ext cx="10455111" cy="539378"/>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Classification reports and the number of instances for each class of VGG16 model</a:t>
            </a:r>
          </a:p>
        </p:txBody>
      </p:sp>
      <p:sp>
        <p:nvSpPr>
          <p:cNvPr id="3" name="Slide Number Placeholder 2">
            <a:extLst>
              <a:ext uri="{FF2B5EF4-FFF2-40B4-BE49-F238E27FC236}">
                <a16:creationId xmlns:a16="http://schemas.microsoft.com/office/drawing/2014/main" id="{672D51D7-0AF1-4FED-97DA-2D0625A2EC95}"/>
              </a:ext>
            </a:extLst>
          </p:cNvPr>
          <p:cNvSpPr>
            <a:spLocks noGrp="1"/>
          </p:cNvSpPr>
          <p:nvPr>
            <p:ph type="sldNum" sz="quarter" idx="12"/>
          </p:nvPr>
        </p:nvSpPr>
        <p:spPr>
          <a:xfrm>
            <a:off x="8610600" y="6497753"/>
            <a:ext cx="2743200" cy="365125"/>
          </a:xfrm>
        </p:spPr>
        <p:txBody>
          <a:bodyPr/>
          <a:lstStyle/>
          <a:p>
            <a:fld id="{6A59E652-0E2C-4FE0-9038-2A3F05EF4FDC}" type="slidenum">
              <a:rPr lang="en-IN" sz="1400" smtClean="0">
                <a:solidFill>
                  <a:schemeClr val="bg1"/>
                </a:solidFill>
              </a:rPr>
              <a:t>12</a:t>
            </a:fld>
            <a:endParaRPr lang="en-IN" dirty="0">
              <a:solidFill>
                <a:schemeClr val="bg1"/>
              </a:solidFill>
            </a:endParaRPr>
          </a:p>
        </p:txBody>
      </p:sp>
      <p:graphicFrame>
        <p:nvGraphicFramePr>
          <p:cNvPr id="10" name="Table 9">
            <a:extLst>
              <a:ext uri="{FF2B5EF4-FFF2-40B4-BE49-F238E27FC236}">
                <a16:creationId xmlns:a16="http://schemas.microsoft.com/office/drawing/2014/main" id="{793D7509-090B-C25C-8524-4FAF826FD9E5}"/>
              </a:ext>
            </a:extLst>
          </p:cNvPr>
          <p:cNvGraphicFramePr>
            <a:graphicFrameLocks noGrp="1"/>
          </p:cNvGraphicFramePr>
          <p:nvPr>
            <p:extLst>
              <p:ext uri="{D42A27DB-BD31-4B8C-83A1-F6EECF244321}">
                <p14:modId xmlns:p14="http://schemas.microsoft.com/office/powerpoint/2010/main" val="1336381186"/>
              </p:ext>
            </p:extLst>
          </p:nvPr>
        </p:nvGraphicFramePr>
        <p:xfrm>
          <a:off x="838200" y="1440034"/>
          <a:ext cx="10515600" cy="49530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238952297"/>
                    </a:ext>
                  </a:extLst>
                </a:gridCol>
                <a:gridCol w="2103120">
                  <a:extLst>
                    <a:ext uri="{9D8B030D-6E8A-4147-A177-3AD203B41FA5}">
                      <a16:colId xmlns:a16="http://schemas.microsoft.com/office/drawing/2014/main" val="3574418834"/>
                    </a:ext>
                  </a:extLst>
                </a:gridCol>
                <a:gridCol w="2103120">
                  <a:extLst>
                    <a:ext uri="{9D8B030D-6E8A-4147-A177-3AD203B41FA5}">
                      <a16:colId xmlns:a16="http://schemas.microsoft.com/office/drawing/2014/main" val="3027501909"/>
                    </a:ext>
                  </a:extLst>
                </a:gridCol>
                <a:gridCol w="2103120">
                  <a:extLst>
                    <a:ext uri="{9D8B030D-6E8A-4147-A177-3AD203B41FA5}">
                      <a16:colId xmlns:a16="http://schemas.microsoft.com/office/drawing/2014/main" val="3345536183"/>
                    </a:ext>
                  </a:extLst>
                </a:gridCol>
                <a:gridCol w="2103120">
                  <a:extLst>
                    <a:ext uri="{9D8B030D-6E8A-4147-A177-3AD203B41FA5}">
                      <a16:colId xmlns:a16="http://schemas.microsoft.com/office/drawing/2014/main" val="519677199"/>
                    </a:ext>
                  </a:extLst>
                </a:gridCol>
              </a:tblGrid>
              <a:tr h="370840">
                <a:tc>
                  <a:txBody>
                    <a:bodyPr/>
                    <a:lstStyle/>
                    <a:p>
                      <a:pPr algn="ctr"/>
                      <a:r>
                        <a:rPr lang="en-US" sz="1900" b="1" dirty="0"/>
                        <a:t> Class Name</a:t>
                      </a:r>
                    </a:p>
                  </a:txBody>
                  <a:tcPr/>
                </a:tc>
                <a:tc>
                  <a:txBody>
                    <a:bodyPr/>
                    <a:lstStyle/>
                    <a:p>
                      <a:pPr algn="ctr"/>
                      <a:r>
                        <a:rPr lang="en-US" sz="1900" b="1" dirty="0"/>
                        <a:t>Precision</a:t>
                      </a:r>
                    </a:p>
                  </a:txBody>
                  <a:tcPr/>
                </a:tc>
                <a:tc>
                  <a:txBody>
                    <a:bodyPr/>
                    <a:lstStyle/>
                    <a:p>
                      <a:pPr algn="ctr"/>
                      <a:r>
                        <a:rPr lang="en-US" sz="1900" b="1" dirty="0"/>
                        <a:t>Recall</a:t>
                      </a:r>
                    </a:p>
                  </a:txBody>
                  <a:tcPr/>
                </a:tc>
                <a:tc>
                  <a:txBody>
                    <a:bodyPr/>
                    <a:lstStyle/>
                    <a:p>
                      <a:pPr algn="ctr"/>
                      <a:r>
                        <a:rPr lang="en-US" sz="1900" b="1" dirty="0"/>
                        <a:t>F1-Score</a:t>
                      </a:r>
                    </a:p>
                  </a:txBody>
                  <a:tcPr/>
                </a:tc>
                <a:tc>
                  <a:txBody>
                    <a:bodyPr/>
                    <a:lstStyle/>
                    <a:p>
                      <a:pPr algn="ctr"/>
                      <a:r>
                        <a:rPr lang="en-US" sz="1900" b="1" dirty="0"/>
                        <a:t>Support</a:t>
                      </a:r>
                    </a:p>
                  </a:txBody>
                  <a:tcPr/>
                </a:tc>
                <a:extLst>
                  <a:ext uri="{0D108BD9-81ED-4DB2-BD59-A6C34878D82A}">
                    <a16:rowId xmlns:a16="http://schemas.microsoft.com/office/drawing/2014/main" val="1315789624"/>
                  </a:ext>
                </a:extLst>
              </a:tr>
              <a:tr h="370840">
                <a:tc>
                  <a:txBody>
                    <a:bodyPr/>
                    <a:lstStyle/>
                    <a:p>
                      <a:pPr algn="ctr"/>
                      <a:r>
                        <a:rPr lang="en-US" sz="1900" b="0" i="0" kern="1200" dirty="0">
                          <a:solidFill>
                            <a:schemeClr val="dk1"/>
                          </a:solidFill>
                          <a:effectLst/>
                          <a:latin typeface="+mn-lt"/>
                          <a:ea typeface="+mn-ea"/>
                          <a:cs typeface="+mn-cs"/>
                        </a:rPr>
                        <a:t>Basophil</a:t>
                      </a:r>
                      <a:endParaRPr lang="en-US" sz="1900" b="0" dirty="0"/>
                    </a:p>
                  </a:txBody>
                  <a:tcPr/>
                </a:tc>
                <a:tc>
                  <a:txBody>
                    <a:bodyPr/>
                    <a:lstStyle/>
                    <a:p>
                      <a:pPr algn="ctr"/>
                      <a:r>
                        <a:rPr lang="en-US" sz="1900" b="0" dirty="0"/>
                        <a:t>0.91</a:t>
                      </a:r>
                    </a:p>
                  </a:txBody>
                  <a:tcPr/>
                </a:tc>
                <a:tc>
                  <a:txBody>
                    <a:bodyPr/>
                    <a:lstStyle/>
                    <a:p>
                      <a:pPr algn="ctr"/>
                      <a:r>
                        <a:rPr lang="en-US" sz="1900" b="0" dirty="0"/>
                        <a:t>0.95</a:t>
                      </a:r>
                    </a:p>
                  </a:txBody>
                  <a:tcPr/>
                </a:tc>
                <a:tc>
                  <a:txBody>
                    <a:bodyPr/>
                    <a:lstStyle/>
                    <a:p>
                      <a:pPr algn="ctr"/>
                      <a:r>
                        <a:rPr lang="en-US" sz="1900" b="0" dirty="0"/>
                        <a:t>0.93</a:t>
                      </a:r>
                    </a:p>
                  </a:txBody>
                  <a:tcPr/>
                </a:tc>
                <a:tc>
                  <a:txBody>
                    <a:bodyPr/>
                    <a:lstStyle/>
                    <a:p>
                      <a:pPr algn="ctr"/>
                      <a:r>
                        <a:rPr lang="en-US" sz="1900" b="0" dirty="0"/>
                        <a:t>237</a:t>
                      </a:r>
                    </a:p>
                  </a:txBody>
                  <a:tcPr/>
                </a:tc>
                <a:extLst>
                  <a:ext uri="{0D108BD9-81ED-4DB2-BD59-A6C34878D82A}">
                    <a16:rowId xmlns:a16="http://schemas.microsoft.com/office/drawing/2014/main" val="4151421612"/>
                  </a:ext>
                </a:extLst>
              </a:tr>
              <a:tr h="370840">
                <a:tc>
                  <a:txBody>
                    <a:bodyPr/>
                    <a:lstStyle/>
                    <a:p>
                      <a:pPr algn="ctr"/>
                      <a:r>
                        <a:rPr lang="en-US" sz="1900" b="0" i="0" kern="1200" dirty="0">
                          <a:solidFill>
                            <a:schemeClr val="dk1"/>
                          </a:solidFill>
                          <a:effectLst/>
                          <a:latin typeface="+mn-lt"/>
                          <a:ea typeface="+mn-ea"/>
                          <a:cs typeface="+mn-cs"/>
                        </a:rPr>
                        <a:t>Eosinophil</a:t>
                      </a:r>
                      <a:endParaRPr lang="en-US" sz="1900" b="0" dirty="0"/>
                    </a:p>
                  </a:txBody>
                  <a:tcPr/>
                </a:tc>
                <a:tc>
                  <a:txBody>
                    <a:bodyPr/>
                    <a:lstStyle/>
                    <a:p>
                      <a:pPr algn="ctr"/>
                      <a:r>
                        <a:rPr lang="en-US" sz="1900" b="0" dirty="0"/>
                        <a:t>0.95</a:t>
                      </a:r>
                    </a:p>
                  </a:txBody>
                  <a:tcPr/>
                </a:tc>
                <a:tc>
                  <a:txBody>
                    <a:bodyPr/>
                    <a:lstStyle/>
                    <a:p>
                      <a:pPr algn="ctr"/>
                      <a:r>
                        <a:rPr lang="en-US" sz="1900" b="0" dirty="0"/>
                        <a:t>0.98</a:t>
                      </a:r>
                    </a:p>
                  </a:txBody>
                  <a:tcPr/>
                </a:tc>
                <a:tc>
                  <a:txBody>
                    <a:bodyPr/>
                    <a:lstStyle/>
                    <a:p>
                      <a:pPr algn="ctr"/>
                      <a:r>
                        <a:rPr lang="en-US" sz="1900" b="0" dirty="0"/>
                        <a:t>0.97</a:t>
                      </a:r>
                    </a:p>
                  </a:txBody>
                  <a:tcPr/>
                </a:tc>
                <a:tc>
                  <a:txBody>
                    <a:bodyPr/>
                    <a:lstStyle/>
                    <a:p>
                      <a:pPr algn="ctr"/>
                      <a:r>
                        <a:rPr lang="en-US" sz="1900" b="0" dirty="0"/>
                        <a:t>596</a:t>
                      </a:r>
                    </a:p>
                  </a:txBody>
                  <a:tcPr/>
                </a:tc>
                <a:extLst>
                  <a:ext uri="{0D108BD9-81ED-4DB2-BD59-A6C34878D82A}">
                    <a16:rowId xmlns:a16="http://schemas.microsoft.com/office/drawing/2014/main" val="928748915"/>
                  </a:ext>
                </a:extLst>
              </a:tr>
              <a:tr h="370840">
                <a:tc>
                  <a:txBody>
                    <a:bodyPr/>
                    <a:lstStyle/>
                    <a:p>
                      <a:pPr algn="ctr"/>
                      <a:r>
                        <a:rPr lang="en-US" sz="1900" b="0" i="0" kern="1200" dirty="0">
                          <a:solidFill>
                            <a:schemeClr val="dk1"/>
                          </a:solidFill>
                          <a:effectLst/>
                          <a:latin typeface="+mn-lt"/>
                          <a:ea typeface="+mn-ea"/>
                          <a:cs typeface="+mn-cs"/>
                        </a:rPr>
                        <a:t>Erythroblast</a:t>
                      </a:r>
                      <a:endParaRPr lang="en-US" sz="1900" b="0" dirty="0"/>
                    </a:p>
                  </a:txBody>
                  <a:tcPr/>
                </a:tc>
                <a:tc>
                  <a:txBody>
                    <a:bodyPr/>
                    <a:lstStyle/>
                    <a:p>
                      <a:pPr algn="ctr"/>
                      <a:r>
                        <a:rPr lang="en-US" sz="1900" b="0" dirty="0"/>
                        <a:t>0.91</a:t>
                      </a:r>
                    </a:p>
                  </a:txBody>
                  <a:tcPr/>
                </a:tc>
                <a:tc>
                  <a:txBody>
                    <a:bodyPr/>
                    <a:lstStyle/>
                    <a:p>
                      <a:pPr algn="ctr"/>
                      <a:r>
                        <a:rPr lang="en-US" sz="1900" b="0" dirty="0"/>
                        <a:t>0.96</a:t>
                      </a:r>
                    </a:p>
                  </a:txBody>
                  <a:tcPr/>
                </a:tc>
                <a:tc>
                  <a:txBody>
                    <a:bodyPr/>
                    <a:lstStyle/>
                    <a:p>
                      <a:pPr algn="ctr"/>
                      <a:r>
                        <a:rPr lang="en-US" sz="1900" b="0" dirty="0"/>
                        <a:t>0.94</a:t>
                      </a:r>
                    </a:p>
                  </a:txBody>
                  <a:tcPr/>
                </a:tc>
                <a:tc>
                  <a:txBody>
                    <a:bodyPr/>
                    <a:lstStyle/>
                    <a:p>
                      <a:pPr algn="ctr"/>
                      <a:r>
                        <a:rPr lang="en-US" sz="1900" b="0" dirty="0"/>
                        <a:t>294</a:t>
                      </a:r>
                    </a:p>
                  </a:txBody>
                  <a:tcPr/>
                </a:tc>
                <a:extLst>
                  <a:ext uri="{0D108BD9-81ED-4DB2-BD59-A6C34878D82A}">
                    <a16:rowId xmlns:a16="http://schemas.microsoft.com/office/drawing/2014/main" val="1016012297"/>
                  </a:ext>
                </a:extLst>
              </a:tr>
              <a:tr h="370840">
                <a:tc>
                  <a:txBody>
                    <a:bodyPr/>
                    <a:lstStyle/>
                    <a:p>
                      <a:pPr algn="ctr"/>
                      <a:r>
                        <a:rPr lang="en-US" sz="1900" b="0" dirty="0"/>
                        <a:t>Ig</a:t>
                      </a:r>
                    </a:p>
                  </a:txBody>
                  <a:tcPr/>
                </a:tc>
                <a:tc>
                  <a:txBody>
                    <a:bodyPr/>
                    <a:lstStyle/>
                    <a:p>
                      <a:pPr algn="ctr"/>
                      <a:r>
                        <a:rPr lang="en-US" sz="1900" b="0" dirty="0"/>
                        <a:t>0.89</a:t>
                      </a:r>
                    </a:p>
                  </a:txBody>
                  <a:tcPr/>
                </a:tc>
                <a:tc>
                  <a:txBody>
                    <a:bodyPr/>
                    <a:lstStyle/>
                    <a:p>
                      <a:pPr algn="ctr"/>
                      <a:r>
                        <a:rPr lang="en-US" sz="1900" b="0" dirty="0"/>
                        <a:t>0.88</a:t>
                      </a:r>
                    </a:p>
                  </a:txBody>
                  <a:tcPr/>
                </a:tc>
                <a:tc>
                  <a:txBody>
                    <a:bodyPr/>
                    <a:lstStyle/>
                    <a:p>
                      <a:pPr algn="ctr"/>
                      <a:r>
                        <a:rPr lang="en-US" sz="1900" b="0" dirty="0"/>
                        <a:t>0.88</a:t>
                      </a:r>
                    </a:p>
                  </a:txBody>
                  <a:tcPr/>
                </a:tc>
                <a:tc>
                  <a:txBody>
                    <a:bodyPr/>
                    <a:lstStyle/>
                    <a:p>
                      <a:pPr algn="ctr"/>
                      <a:r>
                        <a:rPr lang="en-US" sz="1900" b="0" dirty="0"/>
                        <a:t>602</a:t>
                      </a:r>
                    </a:p>
                  </a:txBody>
                  <a:tcPr/>
                </a:tc>
                <a:extLst>
                  <a:ext uri="{0D108BD9-81ED-4DB2-BD59-A6C34878D82A}">
                    <a16:rowId xmlns:a16="http://schemas.microsoft.com/office/drawing/2014/main" val="3572037674"/>
                  </a:ext>
                </a:extLst>
              </a:tr>
              <a:tr h="370840">
                <a:tc>
                  <a:txBody>
                    <a:bodyPr/>
                    <a:lstStyle/>
                    <a:p>
                      <a:pPr algn="ctr"/>
                      <a:r>
                        <a:rPr lang="en-US" sz="1900" b="0" i="0" kern="1200" dirty="0">
                          <a:solidFill>
                            <a:schemeClr val="dk1"/>
                          </a:solidFill>
                          <a:effectLst/>
                          <a:latin typeface="+mn-lt"/>
                          <a:ea typeface="+mn-ea"/>
                          <a:cs typeface="+mn-cs"/>
                        </a:rPr>
                        <a:t>Lymphocyte</a:t>
                      </a:r>
                      <a:endParaRPr lang="en-US" sz="1900" b="0" dirty="0"/>
                    </a:p>
                  </a:txBody>
                  <a:tcPr/>
                </a:tc>
                <a:tc>
                  <a:txBody>
                    <a:bodyPr/>
                    <a:lstStyle/>
                    <a:p>
                      <a:pPr algn="ctr"/>
                      <a:r>
                        <a:rPr lang="en-US" sz="1900" b="0" dirty="0"/>
                        <a:t>0.96</a:t>
                      </a:r>
                    </a:p>
                  </a:txBody>
                  <a:tcPr/>
                </a:tc>
                <a:tc>
                  <a:txBody>
                    <a:bodyPr/>
                    <a:lstStyle/>
                    <a:p>
                      <a:pPr algn="ctr"/>
                      <a:r>
                        <a:rPr lang="en-US" sz="1900" b="0" dirty="0"/>
                        <a:t>0.88</a:t>
                      </a:r>
                    </a:p>
                  </a:txBody>
                  <a:tcPr/>
                </a:tc>
                <a:tc>
                  <a:txBody>
                    <a:bodyPr/>
                    <a:lstStyle/>
                    <a:p>
                      <a:pPr algn="ctr"/>
                      <a:r>
                        <a:rPr lang="en-US" sz="1900" b="0" dirty="0"/>
                        <a:t>0.92</a:t>
                      </a:r>
                    </a:p>
                  </a:txBody>
                  <a:tcPr/>
                </a:tc>
                <a:tc>
                  <a:txBody>
                    <a:bodyPr/>
                    <a:lstStyle/>
                    <a:p>
                      <a:pPr algn="ctr"/>
                      <a:r>
                        <a:rPr lang="en-US" sz="1900" b="0" dirty="0"/>
                        <a:t>241</a:t>
                      </a:r>
                    </a:p>
                  </a:txBody>
                  <a:tcPr/>
                </a:tc>
                <a:extLst>
                  <a:ext uri="{0D108BD9-81ED-4DB2-BD59-A6C34878D82A}">
                    <a16:rowId xmlns:a16="http://schemas.microsoft.com/office/drawing/2014/main" val="2735912932"/>
                  </a:ext>
                </a:extLst>
              </a:tr>
              <a:tr h="370840">
                <a:tc>
                  <a:txBody>
                    <a:bodyPr/>
                    <a:lstStyle/>
                    <a:p>
                      <a:pPr algn="ctr"/>
                      <a:r>
                        <a:rPr lang="en-US" sz="1900" b="0" i="0" kern="1200" dirty="0">
                          <a:solidFill>
                            <a:schemeClr val="dk1"/>
                          </a:solidFill>
                          <a:effectLst/>
                          <a:latin typeface="+mn-lt"/>
                          <a:ea typeface="+mn-ea"/>
                          <a:cs typeface="+mn-cs"/>
                        </a:rPr>
                        <a:t>Monocyte</a:t>
                      </a:r>
                      <a:endParaRPr lang="en-US" sz="1900" b="0" dirty="0"/>
                    </a:p>
                  </a:txBody>
                  <a:tcPr/>
                </a:tc>
                <a:tc>
                  <a:txBody>
                    <a:bodyPr/>
                    <a:lstStyle/>
                    <a:p>
                      <a:pPr algn="ctr"/>
                      <a:r>
                        <a:rPr lang="en-US" sz="1900" b="0" dirty="0"/>
                        <a:t>0.89</a:t>
                      </a:r>
                    </a:p>
                  </a:txBody>
                  <a:tcPr/>
                </a:tc>
                <a:tc>
                  <a:txBody>
                    <a:bodyPr/>
                    <a:lstStyle/>
                    <a:p>
                      <a:pPr algn="ctr"/>
                      <a:r>
                        <a:rPr lang="en-US" sz="1900" b="0" dirty="0"/>
                        <a:t>0.84</a:t>
                      </a:r>
                    </a:p>
                  </a:txBody>
                  <a:tcPr/>
                </a:tc>
                <a:tc>
                  <a:txBody>
                    <a:bodyPr/>
                    <a:lstStyle/>
                    <a:p>
                      <a:pPr algn="ctr"/>
                      <a:r>
                        <a:rPr lang="en-US" sz="1900" b="0" dirty="0"/>
                        <a:t>0.86</a:t>
                      </a:r>
                    </a:p>
                  </a:txBody>
                  <a:tcPr/>
                </a:tc>
                <a:tc>
                  <a:txBody>
                    <a:bodyPr/>
                    <a:lstStyle/>
                    <a:p>
                      <a:pPr algn="ctr"/>
                      <a:r>
                        <a:rPr lang="en-US" sz="1900" b="0" dirty="0"/>
                        <a:t>307</a:t>
                      </a:r>
                    </a:p>
                  </a:txBody>
                  <a:tcPr/>
                </a:tc>
                <a:extLst>
                  <a:ext uri="{0D108BD9-81ED-4DB2-BD59-A6C34878D82A}">
                    <a16:rowId xmlns:a16="http://schemas.microsoft.com/office/drawing/2014/main" val="1045716962"/>
                  </a:ext>
                </a:extLst>
              </a:tr>
              <a:tr h="370840">
                <a:tc>
                  <a:txBody>
                    <a:bodyPr/>
                    <a:lstStyle/>
                    <a:p>
                      <a:pPr algn="ctr"/>
                      <a:r>
                        <a:rPr lang="en-US" sz="1900" b="0" i="0" kern="1200" dirty="0">
                          <a:solidFill>
                            <a:schemeClr val="dk1"/>
                          </a:solidFill>
                          <a:effectLst/>
                          <a:latin typeface="+mn-lt"/>
                          <a:ea typeface="+mn-ea"/>
                          <a:cs typeface="+mn-cs"/>
                        </a:rPr>
                        <a:t>Neutrophil</a:t>
                      </a:r>
                      <a:endParaRPr lang="en-US" sz="1900" b="0" dirty="0"/>
                    </a:p>
                  </a:txBody>
                  <a:tcPr/>
                </a:tc>
                <a:tc>
                  <a:txBody>
                    <a:bodyPr/>
                    <a:lstStyle/>
                    <a:p>
                      <a:pPr algn="ctr"/>
                      <a:r>
                        <a:rPr lang="en-US" sz="1900" b="0" dirty="0"/>
                        <a:t>0.94</a:t>
                      </a:r>
                    </a:p>
                  </a:txBody>
                  <a:tcPr/>
                </a:tc>
                <a:tc>
                  <a:txBody>
                    <a:bodyPr/>
                    <a:lstStyle/>
                    <a:p>
                      <a:pPr algn="ctr"/>
                      <a:r>
                        <a:rPr lang="en-US" sz="1900" b="0" dirty="0"/>
                        <a:t>0.95</a:t>
                      </a:r>
                    </a:p>
                  </a:txBody>
                  <a:tcPr/>
                </a:tc>
                <a:tc>
                  <a:txBody>
                    <a:bodyPr/>
                    <a:lstStyle/>
                    <a:p>
                      <a:pPr algn="ctr"/>
                      <a:r>
                        <a:rPr lang="en-US" sz="1900" b="0" dirty="0"/>
                        <a:t>0.94</a:t>
                      </a:r>
                    </a:p>
                  </a:txBody>
                  <a:tcPr/>
                </a:tc>
                <a:tc>
                  <a:txBody>
                    <a:bodyPr/>
                    <a:lstStyle/>
                    <a:p>
                      <a:pPr algn="ctr"/>
                      <a:r>
                        <a:rPr lang="en-US" sz="1900" b="0" dirty="0"/>
                        <a:t>679</a:t>
                      </a:r>
                    </a:p>
                  </a:txBody>
                  <a:tcPr/>
                </a:tc>
                <a:extLst>
                  <a:ext uri="{0D108BD9-81ED-4DB2-BD59-A6C34878D82A}">
                    <a16:rowId xmlns:a16="http://schemas.microsoft.com/office/drawing/2014/main" val="4110005611"/>
                  </a:ext>
                </a:extLst>
              </a:tr>
              <a:tr h="370840">
                <a:tc>
                  <a:txBody>
                    <a:bodyPr/>
                    <a:lstStyle/>
                    <a:p>
                      <a:pPr algn="ctr"/>
                      <a:r>
                        <a:rPr lang="en-US" sz="1900" b="0" dirty="0"/>
                        <a:t>Platelet</a:t>
                      </a:r>
                    </a:p>
                  </a:txBody>
                  <a:tcPr/>
                </a:tc>
                <a:tc>
                  <a:txBody>
                    <a:bodyPr/>
                    <a:lstStyle/>
                    <a:p>
                      <a:pPr algn="ctr"/>
                      <a:r>
                        <a:rPr lang="en-US" sz="1900" b="0" dirty="0"/>
                        <a:t>0.99</a:t>
                      </a:r>
                    </a:p>
                  </a:txBody>
                  <a:tcPr/>
                </a:tc>
                <a:tc>
                  <a:txBody>
                    <a:bodyPr/>
                    <a:lstStyle/>
                    <a:p>
                      <a:pPr algn="ctr"/>
                      <a:r>
                        <a:rPr lang="en-US" sz="1900" b="0" dirty="0"/>
                        <a:t>1.00</a:t>
                      </a:r>
                    </a:p>
                  </a:txBody>
                  <a:tcPr/>
                </a:tc>
                <a:tc>
                  <a:txBody>
                    <a:bodyPr/>
                    <a:lstStyle/>
                    <a:p>
                      <a:pPr algn="ctr"/>
                      <a:r>
                        <a:rPr lang="en-US" sz="1900" b="0" dirty="0"/>
                        <a:t>0.99</a:t>
                      </a:r>
                    </a:p>
                  </a:txBody>
                  <a:tcPr/>
                </a:tc>
                <a:tc>
                  <a:txBody>
                    <a:bodyPr/>
                    <a:lstStyle/>
                    <a:p>
                      <a:pPr algn="ctr"/>
                      <a:r>
                        <a:rPr lang="en-US" sz="1900" b="0" dirty="0"/>
                        <a:t>462</a:t>
                      </a:r>
                    </a:p>
                  </a:txBody>
                  <a:tcPr/>
                </a:tc>
                <a:extLst>
                  <a:ext uri="{0D108BD9-81ED-4DB2-BD59-A6C34878D82A}">
                    <a16:rowId xmlns:a16="http://schemas.microsoft.com/office/drawing/2014/main" val="4089496541"/>
                  </a:ext>
                </a:extLst>
              </a:tr>
              <a:tr h="370840">
                <a:tc gridSpan="5">
                  <a:txBody>
                    <a:bodyPr/>
                    <a:lstStyle/>
                    <a:p>
                      <a:pPr algn="ctr"/>
                      <a:endParaRPr lang="en-US" sz="1900" b="0" dirty="0"/>
                    </a:p>
                  </a:txBody>
                  <a:tcPr/>
                </a:tc>
                <a:tc hMerge="1">
                  <a:txBody>
                    <a:bodyPr/>
                    <a:lstStyle/>
                    <a:p>
                      <a:pPr algn="ctr"/>
                      <a:endParaRPr lang="en-US" b="0" dirty="0"/>
                    </a:p>
                  </a:txBody>
                  <a:tcPr/>
                </a:tc>
                <a:tc hMerge="1">
                  <a:txBody>
                    <a:bodyPr/>
                    <a:lstStyle/>
                    <a:p>
                      <a:pPr algn="ctr"/>
                      <a:endParaRPr lang="en-US" b="0" dirty="0"/>
                    </a:p>
                  </a:txBody>
                  <a:tcPr/>
                </a:tc>
                <a:tc hMerge="1">
                  <a:txBody>
                    <a:bodyPr/>
                    <a:lstStyle/>
                    <a:p>
                      <a:pPr algn="ctr"/>
                      <a:endParaRPr lang="en-US" b="0" dirty="0"/>
                    </a:p>
                  </a:txBody>
                  <a:tcPr/>
                </a:tc>
                <a:tc hMerge="1">
                  <a:txBody>
                    <a:bodyPr/>
                    <a:lstStyle/>
                    <a:p>
                      <a:pPr algn="ctr"/>
                      <a:endParaRPr lang="en-US" b="0" dirty="0"/>
                    </a:p>
                  </a:txBody>
                  <a:tcPr/>
                </a:tc>
                <a:extLst>
                  <a:ext uri="{0D108BD9-81ED-4DB2-BD59-A6C34878D82A}">
                    <a16:rowId xmlns:a16="http://schemas.microsoft.com/office/drawing/2014/main" val="4130328901"/>
                  </a:ext>
                </a:extLst>
              </a:tr>
              <a:tr h="370840">
                <a:tc>
                  <a:txBody>
                    <a:bodyPr/>
                    <a:lstStyle/>
                    <a:p>
                      <a:pPr algn="ctr"/>
                      <a:r>
                        <a:rPr lang="en-US" sz="1900" b="0" dirty="0"/>
                        <a:t>Accuracy</a:t>
                      </a:r>
                    </a:p>
                  </a:txBody>
                  <a:tcPr/>
                </a:tc>
                <a:tc gridSpan="2">
                  <a:txBody>
                    <a:bodyPr/>
                    <a:lstStyle/>
                    <a:p>
                      <a:pPr algn="ctr"/>
                      <a:endParaRPr lang="en-US" sz="1900" b="0" dirty="0"/>
                    </a:p>
                  </a:txBody>
                  <a:tcPr/>
                </a:tc>
                <a:tc hMerge="1">
                  <a:txBody>
                    <a:bodyPr/>
                    <a:lstStyle/>
                    <a:p>
                      <a:pPr algn="ctr"/>
                      <a:endParaRPr lang="en-US" b="0" dirty="0"/>
                    </a:p>
                  </a:txBody>
                  <a:tcPr/>
                </a:tc>
                <a:tc>
                  <a:txBody>
                    <a:bodyPr/>
                    <a:lstStyle/>
                    <a:p>
                      <a:pPr algn="ctr"/>
                      <a:r>
                        <a:rPr lang="en-US" sz="1900" b="0" dirty="0"/>
                        <a:t>0.93</a:t>
                      </a:r>
                    </a:p>
                  </a:txBody>
                  <a:tcPr/>
                </a:tc>
                <a:tc>
                  <a:txBody>
                    <a:bodyPr/>
                    <a:lstStyle/>
                    <a:p>
                      <a:pPr algn="ctr"/>
                      <a:r>
                        <a:rPr lang="en-US" sz="1900" b="0" dirty="0"/>
                        <a:t>3418</a:t>
                      </a:r>
                    </a:p>
                  </a:txBody>
                  <a:tcPr/>
                </a:tc>
                <a:extLst>
                  <a:ext uri="{0D108BD9-81ED-4DB2-BD59-A6C34878D82A}">
                    <a16:rowId xmlns:a16="http://schemas.microsoft.com/office/drawing/2014/main" val="620345885"/>
                  </a:ext>
                </a:extLst>
              </a:tr>
              <a:tr h="370840">
                <a:tc>
                  <a:txBody>
                    <a:bodyPr/>
                    <a:lstStyle/>
                    <a:p>
                      <a:pPr algn="ctr"/>
                      <a:r>
                        <a:rPr lang="en-US" sz="1900" b="0" dirty="0"/>
                        <a:t>macro avg </a:t>
                      </a:r>
                    </a:p>
                  </a:txBody>
                  <a:tcPr/>
                </a:tc>
                <a:tc>
                  <a:txBody>
                    <a:bodyPr/>
                    <a:lstStyle/>
                    <a:p>
                      <a:pPr algn="ctr"/>
                      <a:r>
                        <a:rPr lang="en-US" sz="1900" b="0" dirty="0"/>
                        <a:t>0.93</a:t>
                      </a:r>
                    </a:p>
                  </a:txBody>
                  <a:tcPr/>
                </a:tc>
                <a:tc>
                  <a:txBody>
                    <a:bodyPr/>
                    <a:lstStyle/>
                    <a:p>
                      <a:pPr algn="ctr"/>
                      <a:r>
                        <a:rPr lang="en-US" sz="1900" b="0" dirty="0"/>
                        <a:t>0.93</a:t>
                      </a:r>
                    </a:p>
                  </a:txBody>
                  <a:tcPr/>
                </a:tc>
                <a:tc>
                  <a:txBody>
                    <a:bodyPr/>
                    <a:lstStyle/>
                    <a:p>
                      <a:pPr algn="ctr"/>
                      <a:r>
                        <a:rPr lang="en-US" sz="1900" b="0" dirty="0"/>
                        <a:t>0.93</a:t>
                      </a:r>
                    </a:p>
                  </a:txBody>
                  <a:tcPr/>
                </a:tc>
                <a:tc>
                  <a:txBody>
                    <a:bodyPr/>
                    <a:lstStyle/>
                    <a:p>
                      <a:pPr algn="ctr"/>
                      <a:r>
                        <a:rPr lang="en-US" sz="1900" b="0" dirty="0"/>
                        <a:t>3418</a:t>
                      </a:r>
                    </a:p>
                  </a:txBody>
                  <a:tcPr/>
                </a:tc>
                <a:extLst>
                  <a:ext uri="{0D108BD9-81ED-4DB2-BD59-A6C34878D82A}">
                    <a16:rowId xmlns:a16="http://schemas.microsoft.com/office/drawing/2014/main" val="3972015123"/>
                  </a:ext>
                </a:extLst>
              </a:tr>
              <a:tr h="370840">
                <a:tc>
                  <a:txBody>
                    <a:bodyPr/>
                    <a:lstStyle/>
                    <a:p>
                      <a:pPr algn="ctr"/>
                      <a:r>
                        <a:rPr lang="en-US" sz="1900" b="0" dirty="0"/>
                        <a:t>weighted avg</a:t>
                      </a:r>
                    </a:p>
                  </a:txBody>
                  <a:tcPr/>
                </a:tc>
                <a:tc>
                  <a:txBody>
                    <a:bodyPr/>
                    <a:lstStyle/>
                    <a:p>
                      <a:pPr algn="ctr"/>
                      <a:r>
                        <a:rPr lang="en-US" sz="1900" b="0" dirty="0"/>
                        <a:t>0.93</a:t>
                      </a:r>
                    </a:p>
                  </a:txBody>
                  <a:tcPr/>
                </a:tc>
                <a:tc>
                  <a:txBody>
                    <a:bodyPr/>
                    <a:lstStyle/>
                    <a:p>
                      <a:pPr algn="ctr"/>
                      <a:r>
                        <a:rPr lang="en-US" sz="1900" b="0" dirty="0"/>
                        <a:t>0.93</a:t>
                      </a:r>
                    </a:p>
                  </a:txBody>
                  <a:tcPr/>
                </a:tc>
                <a:tc>
                  <a:txBody>
                    <a:bodyPr/>
                    <a:lstStyle/>
                    <a:p>
                      <a:pPr algn="ctr"/>
                      <a:r>
                        <a:rPr lang="en-US" sz="1900" b="0" dirty="0"/>
                        <a:t>0.93</a:t>
                      </a:r>
                    </a:p>
                  </a:txBody>
                  <a:tcPr/>
                </a:tc>
                <a:tc>
                  <a:txBody>
                    <a:bodyPr/>
                    <a:lstStyle/>
                    <a:p>
                      <a:pPr algn="ctr"/>
                      <a:r>
                        <a:rPr lang="en-US" sz="1900" b="0" dirty="0"/>
                        <a:t>3418</a:t>
                      </a:r>
                    </a:p>
                  </a:txBody>
                  <a:tcPr/>
                </a:tc>
                <a:extLst>
                  <a:ext uri="{0D108BD9-81ED-4DB2-BD59-A6C34878D82A}">
                    <a16:rowId xmlns:a16="http://schemas.microsoft.com/office/drawing/2014/main" val="2879760929"/>
                  </a:ext>
                </a:extLst>
              </a:tr>
            </a:tbl>
          </a:graphicData>
        </a:graphic>
      </p:graphicFrame>
    </p:spTree>
    <p:extLst>
      <p:ext uri="{BB962C8B-B14F-4D97-AF65-F5344CB8AC3E}">
        <p14:creationId xmlns:p14="http://schemas.microsoft.com/office/powerpoint/2010/main" val="3560813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106"/>
            <a:ext cx="10436258" cy="965477"/>
          </a:xfrm>
        </p:spPr>
        <p:txBody>
          <a:bodyPr>
            <a:normAutofit/>
          </a:bodyPr>
          <a:lstStyle/>
          <a:p>
            <a:pPr algn="ctr"/>
            <a:r>
              <a:rPr lang="en-US" sz="3600" dirty="0">
                <a:latin typeface="Arial" panose="020B0604020202020204" pitchFamily="34" charset="0"/>
                <a:cs typeface="Arial" panose="020B0604020202020204" pitchFamily="34" charset="0"/>
              </a:rPr>
              <a:t>Conclusion &amp; Future Direction</a:t>
            </a:r>
          </a:p>
        </p:txBody>
      </p:sp>
      <p:sp>
        <p:nvSpPr>
          <p:cNvPr id="3" name="Content Placeholder 2"/>
          <p:cNvSpPr>
            <a:spLocks noGrp="1"/>
          </p:cNvSpPr>
          <p:nvPr>
            <p:ph idx="1"/>
          </p:nvPr>
        </p:nvSpPr>
        <p:spPr>
          <a:xfrm>
            <a:off x="904972" y="998554"/>
            <a:ext cx="10369485" cy="5093161"/>
          </a:xfrm>
        </p:spPr>
        <p:txBody>
          <a:bodyPr>
            <a:noAutofit/>
          </a:bodyPr>
          <a:lstStyle/>
          <a:p>
            <a:pPr marL="285750" indent="-28575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project showed that deep learning models, including deep neural networks (DNNs), convolutional neural networks (CNNs), and ResNet50, can accurately tell apart different types of white blood cells from images. </a:t>
            </a:r>
          </a:p>
          <a:p>
            <a:pPr marL="285750" indent="-28575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high accuracy we achieved proves that using pre-trained models for medical image tasks works well and can help improve how we diagnose blood-related conditions.</a:t>
            </a:r>
          </a:p>
          <a:p>
            <a:pPr marL="285750" indent="-28575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success sets the stage for future work, where we will compare other models to find the best ones for classifying white blood cells. The results from these comparisons will be put into a conference paper, adding useful knowledge to the field of medical image analysis and possibly helping future research and medical practices.</a:t>
            </a:r>
          </a:p>
        </p:txBody>
      </p:sp>
      <p:sp>
        <p:nvSpPr>
          <p:cNvPr id="4" name="Slide Number Placeholder 3">
            <a:extLst>
              <a:ext uri="{FF2B5EF4-FFF2-40B4-BE49-F238E27FC236}">
                <a16:creationId xmlns:a16="http://schemas.microsoft.com/office/drawing/2014/main" id="{376FEAE5-0895-C5C7-8B71-7564C87C249F}"/>
              </a:ext>
            </a:extLst>
          </p:cNvPr>
          <p:cNvSpPr>
            <a:spLocks noGrp="1"/>
          </p:cNvSpPr>
          <p:nvPr>
            <p:ph type="sldNum" sz="quarter" idx="12"/>
          </p:nvPr>
        </p:nvSpPr>
        <p:spPr>
          <a:xfrm>
            <a:off x="8610600" y="6488328"/>
            <a:ext cx="2743200" cy="365125"/>
          </a:xfrm>
        </p:spPr>
        <p:txBody>
          <a:bodyPr/>
          <a:lstStyle/>
          <a:p>
            <a:fld id="{6A59E652-0E2C-4FE0-9038-2A3F05EF4FDC}" type="slidenum">
              <a:rPr lang="en-IN" sz="1400" smtClean="0">
                <a:solidFill>
                  <a:schemeClr val="bg1"/>
                </a:solidFill>
              </a:rPr>
              <a:t>13</a:t>
            </a:fld>
            <a:endParaRPr lang="en-IN" sz="1400" dirty="0">
              <a:solidFill>
                <a:schemeClr val="bg1"/>
              </a:solidFill>
            </a:endParaRPr>
          </a:p>
        </p:txBody>
      </p:sp>
    </p:spTree>
    <p:extLst>
      <p:ext uri="{BB962C8B-B14F-4D97-AF65-F5344CB8AC3E}">
        <p14:creationId xmlns:p14="http://schemas.microsoft.com/office/powerpoint/2010/main" val="4019252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25"/>
            <a:ext cx="10342704" cy="965477"/>
          </a:xfrm>
        </p:spPr>
        <p:txBody>
          <a:bodyPr/>
          <a:lstStyle/>
          <a:p>
            <a:pPr algn="ctr"/>
            <a:r>
              <a:rPr lang="en-US"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199" y="978678"/>
            <a:ext cx="10631557" cy="5523780"/>
          </a:xfrm>
        </p:spPr>
        <p:txBody>
          <a:bodyPr>
            <a:noAutofit/>
          </a:bodyPr>
          <a:lstStyle/>
          <a:p>
            <a:pPr marL="0" indent="0" algn="just">
              <a:lnSpc>
                <a:spcPct val="100000"/>
              </a:lnSpc>
              <a:buNone/>
            </a:pPr>
            <a:r>
              <a:rPr lang="en-US" sz="2100" b="0" i="0" u="none" strike="noStrike" baseline="0" dirty="0">
                <a:solidFill>
                  <a:schemeClr val="tx1"/>
                </a:solidFill>
                <a:latin typeface="Times New Roman" panose="02020603050405020304" pitchFamily="18" charset="0"/>
                <a:cs typeface="Times New Roman" panose="02020603050405020304" pitchFamily="18" charset="0"/>
              </a:rPr>
              <a:t>[1] </a:t>
            </a:r>
            <a:r>
              <a:rPr lang="en-US" sz="2100" dirty="0">
                <a:latin typeface="Times New Roman" panose="02020603050405020304" pitchFamily="18" charset="0"/>
                <a:cs typeface="Times New Roman" panose="02020603050405020304" pitchFamily="18" charset="0"/>
              </a:rPr>
              <a:t>Abdullah, E. &amp; Turan, M. K. Classifying white blood cells using machine learning algorithms. Int. J. Eng. Res. Dev. 11, 141–152 (2019).</a:t>
            </a:r>
            <a:endParaRPr lang="pt-BR" sz="2100" b="0" i="0" u="none" strike="noStrike" baseline="0" dirty="0">
              <a:solidFill>
                <a:srgbClr val="004393"/>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100" b="0" i="0" u="none" strike="noStrike" baseline="0" dirty="0">
                <a:solidFill>
                  <a:srgbClr val="000000"/>
                </a:solidFill>
                <a:latin typeface="Times New Roman" panose="02020603050405020304" pitchFamily="18" charset="0"/>
                <a:cs typeface="Times New Roman" panose="02020603050405020304" pitchFamily="18" charset="0"/>
              </a:rPr>
              <a:t>[2] </a:t>
            </a:r>
            <a:r>
              <a:rPr lang="en-US" sz="2100" dirty="0">
                <a:latin typeface="Times New Roman" panose="02020603050405020304" pitchFamily="18" charset="0"/>
                <a:cs typeface="Times New Roman" panose="02020603050405020304" pitchFamily="18" charset="0"/>
              </a:rPr>
              <a:t>Bagido RA, </a:t>
            </a:r>
            <a:r>
              <a:rPr lang="en-US" sz="2100" dirty="0" err="1">
                <a:latin typeface="Times New Roman" panose="02020603050405020304" pitchFamily="18" charset="0"/>
                <a:cs typeface="Times New Roman" panose="02020603050405020304" pitchFamily="18" charset="0"/>
              </a:rPr>
              <a:t>Alzahrani</a:t>
            </a:r>
            <a:r>
              <a:rPr lang="en-US" sz="2100" dirty="0">
                <a:latin typeface="Times New Roman" panose="02020603050405020304" pitchFamily="18" charset="0"/>
                <a:cs typeface="Times New Roman" panose="02020603050405020304" pitchFamily="18" charset="0"/>
              </a:rPr>
              <a:t> M, Arif M. White blood cell types classification using deep learning models. IJCSNS Int J Comp Sci </a:t>
            </a:r>
            <a:r>
              <a:rPr lang="en-US" sz="2100" dirty="0" err="1">
                <a:latin typeface="Times New Roman" panose="02020603050405020304" pitchFamily="18" charset="0"/>
                <a:cs typeface="Times New Roman" panose="02020603050405020304" pitchFamily="18" charset="0"/>
              </a:rPr>
              <a:t>Netw</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Secur</a:t>
            </a:r>
            <a:r>
              <a:rPr lang="en-US" sz="2100" dirty="0">
                <a:latin typeface="Times New Roman" panose="02020603050405020304" pitchFamily="18" charset="0"/>
                <a:cs typeface="Times New Roman" panose="02020603050405020304" pitchFamily="18" charset="0"/>
              </a:rPr>
              <a:t>. 2021;21:223 Available at: https://doi.org/10.22937/IJCSNS.2021. 21.9.30</a:t>
            </a:r>
            <a:endParaRPr lang="pt-BR" sz="2100" b="0" i="0" u="none" strike="noStrike" baseline="0" dirty="0">
              <a:solidFill>
                <a:srgbClr val="004393"/>
              </a:solidFill>
              <a:latin typeface="Times New Roman" panose="02020603050405020304" pitchFamily="18" charset="0"/>
              <a:cs typeface="Times New Roman" panose="02020603050405020304" pitchFamily="18" charset="0"/>
            </a:endParaRPr>
          </a:p>
          <a:p>
            <a:pPr marL="0" indent="0" algn="just">
              <a:lnSpc>
                <a:spcPct val="100000"/>
              </a:lnSpc>
              <a:buNone/>
            </a:pPr>
            <a:r>
              <a:rPr lang="en-IN" sz="2100" b="0" i="0" u="none" strike="noStrike" baseline="0" dirty="0">
                <a:solidFill>
                  <a:srgbClr val="000000"/>
                </a:solidFill>
                <a:latin typeface="Times New Roman" panose="02020603050405020304" pitchFamily="18" charset="0"/>
                <a:cs typeface="Times New Roman" panose="02020603050405020304" pitchFamily="18" charset="0"/>
              </a:rPr>
              <a:t>[3] </a:t>
            </a:r>
            <a:r>
              <a:rPr lang="en-US" sz="2100" dirty="0">
                <a:latin typeface="Times New Roman" panose="02020603050405020304" pitchFamily="18" charset="0"/>
                <a:cs typeface="Times New Roman" panose="02020603050405020304" pitchFamily="18" charset="0"/>
              </a:rPr>
              <a:t>Macawile MJ, Quinones VV, </a:t>
            </a:r>
            <a:r>
              <a:rPr lang="en-US" sz="2100" dirty="0" err="1">
                <a:latin typeface="Times New Roman" panose="02020603050405020304" pitchFamily="18" charset="0"/>
                <a:cs typeface="Times New Roman" panose="02020603050405020304" pitchFamily="18" charset="0"/>
              </a:rPr>
              <a:t>Ballado</a:t>
            </a:r>
            <a:r>
              <a:rPr lang="en-US" sz="2100" dirty="0">
                <a:latin typeface="Times New Roman" panose="02020603050405020304" pitchFamily="18" charset="0"/>
                <a:cs typeface="Times New Roman" panose="02020603050405020304" pitchFamily="18" charset="0"/>
              </a:rPr>
              <a:t> A, Dela CJ, </a:t>
            </a:r>
            <a:r>
              <a:rPr lang="en-US" sz="2100" dirty="0" err="1">
                <a:latin typeface="Times New Roman" panose="02020603050405020304" pitchFamily="18" charset="0"/>
                <a:cs typeface="Times New Roman" panose="02020603050405020304" pitchFamily="18" charset="0"/>
              </a:rPr>
              <a:t>Caya</a:t>
            </a:r>
            <a:r>
              <a:rPr lang="en-US" sz="2100" dirty="0">
                <a:latin typeface="Times New Roman" panose="02020603050405020304" pitchFamily="18" charset="0"/>
                <a:cs typeface="Times New Roman" panose="02020603050405020304" pitchFamily="18" charset="0"/>
              </a:rPr>
              <a:t> MV. White blood cell classification and counting using convolutional neural network. 2018 3rd international conference on control and robotics engineering (ICCRE). IEEE; 2018. p. 259–263. Available at: https:// ieeexplore.ieee.org/document/8376476/</a:t>
            </a:r>
            <a:endParaRPr lang="en-US" sz="2100" b="0" i="0" u="none" strike="noStrike" baseline="0" dirty="0">
              <a:solidFill>
                <a:srgbClr val="004393"/>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100" dirty="0">
                <a:solidFill>
                  <a:schemeClr val="tx1"/>
                </a:solidFill>
                <a:latin typeface="Times New Roman" panose="02020603050405020304" pitchFamily="18" charset="0"/>
                <a:cs typeface="Times New Roman" panose="02020603050405020304" pitchFamily="18" charset="0"/>
              </a:rPr>
              <a:t>[4] </a:t>
            </a:r>
            <a:r>
              <a:rPr lang="en-US" sz="2100" dirty="0">
                <a:latin typeface="Times New Roman" panose="02020603050405020304" pitchFamily="18" charset="0"/>
                <a:cs typeface="Times New Roman" panose="02020603050405020304" pitchFamily="18" charset="0"/>
              </a:rPr>
              <a:t>Ma L, Shuai R, Ran X, Liu W, Ye C. Combining DC-GAN with ResNet for blood cell image classification. Med Biol Eng </a:t>
            </a:r>
            <a:r>
              <a:rPr lang="en-US" sz="2100" dirty="0" err="1">
                <a:latin typeface="Times New Roman" panose="02020603050405020304" pitchFamily="18" charset="0"/>
                <a:cs typeface="Times New Roman" panose="02020603050405020304" pitchFamily="18" charset="0"/>
              </a:rPr>
              <a:t>Comput</a:t>
            </a:r>
            <a:r>
              <a:rPr lang="en-US" sz="2100" dirty="0">
                <a:latin typeface="Times New Roman" panose="02020603050405020304" pitchFamily="18" charset="0"/>
                <a:cs typeface="Times New Roman" panose="02020603050405020304" pitchFamily="18" charset="0"/>
              </a:rPr>
              <a:t>. 2020;58: 1251–64. Available at: </a:t>
            </a:r>
            <a:r>
              <a:rPr lang="en-US" sz="2100" dirty="0">
                <a:latin typeface="Times New Roman" panose="02020603050405020304" pitchFamily="18" charset="0"/>
                <a:cs typeface="Times New Roman" panose="02020603050405020304" pitchFamily="18" charset="0"/>
                <a:hlinkClick r:id="rId3"/>
              </a:rPr>
              <a:t>http://link.springer.com/10.1007/s11517- 020-02163-3</a:t>
            </a:r>
            <a:endParaRPr lang="en-US" sz="21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100" dirty="0">
                <a:latin typeface="Times New Roman" panose="02020603050405020304" pitchFamily="18" charset="0"/>
                <a:cs typeface="Times New Roman" panose="02020603050405020304" pitchFamily="18" charset="0"/>
              </a:rPr>
              <a:t>[5] </a:t>
            </a:r>
            <a:r>
              <a:rPr lang="en-US" sz="2100" dirty="0" err="1">
                <a:latin typeface="Times New Roman" panose="02020603050405020304" pitchFamily="18" charset="0"/>
                <a:cs typeface="Times New Roman" panose="02020603050405020304" pitchFamily="18" charset="0"/>
              </a:rPr>
              <a:t>Almezhghwi</a:t>
            </a:r>
            <a:r>
              <a:rPr lang="en-US" sz="2100" dirty="0">
                <a:latin typeface="Times New Roman" panose="02020603050405020304" pitchFamily="18" charset="0"/>
                <a:cs typeface="Times New Roman" panose="02020603050405020304" pitchFamily="18" charset="0"/>
              </a:rPr>
              <a:t> K, </a:t>
            </a:r>
            <a:r>
              <a:rPr lang="en-US" sz="2100" dirty="0" err="1">
                <a:latin typeface="Times New Roman" panose="02020603050405020304" pitchFamily="18" charset="0"/>
                <a:cs typeface="Times New Roman" panose="02020603050405020304" pitchFamily="18" charset="0"/>
              </a:rPr>
              <a:t>Serte</a:t>
            </a:r>
            <a:r>
              <a:rPr lang="en-US" sz="2100" dirty="0">
                <a:latin typeface="Times New Roman" panose="02020603050405020304" pitchFamily="18" charset="0"/>
                <a:cs typeface="Times New Roman" panose="02020603050405020304" pitchFamily="18" charset="0"/>
              </a:rPr>
              <a:t> S. Improved classification of white blood cells with the generative adversarial network and deep convolutional neural network. </a:t>
            </a:r>
            <a:r>
              <a:rPr lang="en-US" sz="2100" dirty="0" err="1">
                <a:latin typeface="Times New Roman" panose="02020603050405020304" pitchFamily="18" charset="0"/>
                <a:cs typeface="Times New Roman" panose="02020603050405020304" pitchFamily="18" charset="0"/>
              </a:rPr>
              <a:t>Comput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Intell</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Neurosci</a:t>
            </a:r>
            <a:r>
              <a:rPr lang="en-US" sz="2100" dirty="0">
                <a:latin typeface="Times New Roman" panose="02020603050405020304" pitchFamily="18" charset="0"/>
                <a:cs typeface="Times New Roman" panose="02020603050405020304" pitchFamily="18" charset="0"/>
              </a:rPr>
              <a:t>. 2020;2020:1–12. Available at: </a:t>
            </a:r>
            <a:r>
              <a:rPr lang="en-US" sz="2100" dirty="0">
                <a:latin typeface="Times New Roman" panose="02020603050405020304" pitchFamily="18" charset="0"/>
                <a:cs typeface="Times New Roman" panose="02020603050405020304" pitchFamily="18" charset="0"/>
                <a:hlinkClick r:id="rId4"/>
              </a:rPr>
              <a:t>https://www.hindawi.com/journals/cin/2020/6490479/</a:t>
            </a:r>
            <a:endParaRPr lang="en-IN" sz="2100" dirty="0">
              <a:latin typeface="Times New Roman" panose="02020603050405020304" pitchFamily="18" charset="0"/>
              <a:cs typeface="Times New Roman" panose="02020603050405020304" pitchFamily="18" charset="0"/>
            </a:endParaRPr>
          </a:p>
          <a:p>
            <a:pPr marL="0" indent="0" algn="just">
              <a:lnSpc>
                <a:spcPct val="100000"/>
              </a:lnSpc>
              <a:buNone/>
            </a:pPr>
            <a:endParaRPr lang="en-IN" sz="2100" b="0" i="0" u="none" strike="noStrike" baseline="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B816A81-1CEF-293F-EE39-852C1821665E}"/>
              </a:ext>
            </a:extLst>
          </p:cNvPr>
          <p:cNvSpPr>
            <a:spLocks noGrp="1"/>
          </p:cNvSpPr>
          <p:nvPr>
            <p:ph type="sldNum" sz="quarter" idx="12"/>
          </p:nvPr>
        </p:nvSpPr>
        <p:spPr>
          <a:xfrm>
            <a:off x="8610600" y="6478901"/>
            <a:ext cx="2743200" cy="365125"/>
          </a:xfrm>
        </p:spPr>
        <p:txBody>
          <a:bodyPr/>
          <a:lstStyle/>
          <a:p>
            <a:fld id="{6A59E652-0E2C-4FE0-9038-2A3F05EF4FDC}" type="slidenum">
              <a:rPr lang="en-IN" sz="1400" smtClean="0">
                <a:solidFill>
                  <a:schemeClr val="bg1"/>
                </a:solidFill>
              </a:rPr>
              <a:t>14</a:t>
            </a:fld>
            <a:endParaRPr lang="en-IN" sz="1400" dirty="0">
              <a:solidFill>
                <a:schemeClr val="bg1"/>
              </a:solidFill>
            </a:endParaRPr>
          </a:p>
        </p:txBody>
      </p:sp>
    </p:spTree>
    <p:extLst>
      <p:ext uri="{BB962C8B-B14F-4D97-AF65-F5344CB8AC3E}">
        <p14:creationId xmlns:p14="http://schemas.microsoft.com/office/powerpoint/2010/main" val="2223525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E86-2A27-C72F-7840-4038F6C9EBCA}"/>
              </a:ext>
            </a:extLst>
          </p:cNvPr>
          <p:cNvSpPr>
            <a:spLocks noGrp="1"/>
          </p:cNvSpPr>
          <p:nvPr>
            <p:ph type="title"/>
          </p:nvPr>
        </p:nvSpPr>
        <p:spPr>
          <a:xfrm>
            <a:off x="838200" y="8632"/>
            <a:ext cx="10515600" cy="994671"/>
          </a:xfrm>
        </p:spPr>
        <p:txBody>
          <a:bodyPr>
            <a:normAutofit/>
          </a:bodyPr>
          <a:lstStyle/>
          <a:p>
            <a:pPr algn="ctr"/>
            <a:r>
              <a:rPr lang="en-US" sz="3600" dirty="0">
                <a:latin typeface="Times New Roman" panose="02020603050405020304" pitchFamily="18" charset="0"/>
                <a:cs typeface="Times New Roman" panose="02020603050405020304" pitchFamily="18" charset="0"/>
              </a:rPr>
              <a:t>References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5CA006-BB0D-541A-4199-92D0A5A2B63A}"/>
              </a:ext>
            </a:extLst>
          </p:cNvPr>
          <p:cNvSpPr>
            <a:spLocks noGrp="1"/>
          </p:cNvSpPr>
          <p:nvPr>
            <p:ph idx="1"/>
          </p:nvPr>
        </p:nvSpPr>
        <p:spPr>
          <a:xfrm>
            <a:off x="675861" y="784533"/>
            <a:ext cx="10677939" cy="5936942"/>
          </a:xfrm>
        </p:spPr>
        <p:txBody>
          <a:bodyPr>
            <a:noAutofit/>
          </a:bodyPr>
          <a:lstStyle/>
          <a:p>
            <a:pPr marL="0" indent="0" algn="just">
              <a:lnSpc>
                <a:spcPct val="100000"/>
              </a:lnSpc>
              <a:buNone/>
            </a:pPr>
            <a:r>
              <a:rPr lang="en-IN" sz="2200" b="0" i="0" u="none" strike="noStrike" baseline="0" dirty="0">
                <a:latin typeface="Times New Roman" panose="02020603050405020304" pitchFamily="18" charset="0"/>
                <a:cs typeface="Times New Roman" panose="02020603050405020304" pitchFamily="18" charset="0"/>
              </a:rPr>
              <a:t>[6] </a:t>
            </a:r>
            <a:r>
              <a:rPr lang="en-US" sz="2200" dirty="0">
                <a:latin typeface="Times New Roman" panose="02020603050405020304" pitchFamily="18" charset="0"/>
                <a:cs typeface="Times New Roman" panose="02020603050405020304" pitchFamily="18" charset="0"/>
              </a:rPr>
              <a:t>Siddique MAI, Bin AAZ, Matin A. An improved deep learning based classification of human white blood cell images. 2020 11th international conference on electrical and computer engineering (ICECE). IEEE; 2020. p. 149–152. Available at: https://ieeexplore.ieee.org/ document/9393156/</a:t>
            </a:r>
          </a:p>
          <a:p>
            <a:pPr marL="0" indent="0" algn="just">
              <a:lnSpc>
                <a:spcPct val="100000"/>
              </a:lnSpc>
              <a:buNone/>
            </a:pPr>
            <a:r>
              <a:rPr lang="en-US" sz="2200" b="0" i="0" u="none" strike="noStrike" baseline="0" dirty="0">
                <a:latin typeface="Times New Roman" panose="02020603050405020304" pitchFamily="18" charset="0"/>
                <a:cs typeface="Times New Roman" panose="02020603050405020304" pitchFamily="18" charset="0"/>
              </a:rPr>
              <a:t>[7]	</a:t>
            </a:r>
            <a:r>
              <a:rPr lang="en-US" sz="2200" b="0" i="0" u="none" strike="noStrike" baseline="0" dirty="0">
                <a:latin typeface="Times New Roman" panose="02020603050405020304" pitchFamily="18" charset="0"/>
                <a:cs typeface="Times New Roman" panose="02020603050405020304" pitchFamily="18" charset="0"/>
                <a:hlinkClick r:id="rId2"/>
              </a:rPr>
              <a:t>https://onlinelibrary.wiley.com/cms/asset/898be9f9-cc38-44ec-bd05-4131a252cef3/cytoa24839-fig-0002-m.jpg</a:t>
            </a:r>
            <a:endParaRPr lang="en-US" sz="2200" b="0" i="0" u="none" strike="noStrike" baseline="0" dirty="0">
              <a:latin typeface="Times New Roman" panose="02020603050405020304" pitchFamily="18" charset="0"/>
              <a:cs typeface="Times New Roman" panose="02020603050405020304" pitchFamily="18" charset="0"/>
            </a:endParaRPr>
          </a:p>
          <a:p>
            <a:pPr marL="0" indent="0" algn="just">
              <a:lnSpc>
                <a:spcPct val="100000"/>
              </a:lnSpc>
              <a:buNone/>
            </a:pPr>
            <a:r>
              <a:rPr lang="en-US" sz="2200" b="0" i="0" u="none" strike="noStrike" baseline="0" dirty="0">
                <a:latin typeface="Times New Roman" panose="02020603050405020304" pitchFamily="18" charset="0"/>
                <a:cs typeface="Times New Roman" panose="02020603050405020304" pitchFamily="18" charset="0"/>
              </a:rPr>
              <a:t>[8] https://towardsdatascience.com/how-to-easily-draw-neural-network-architecture-diagrams-a6b6138ed875</a:t>
            </a:r>
          </a:p>
          <a:p>
            <a:pPr marL="0" indent="0" algn="just">
              <a:lnSpc>
                <a:spcPct val="100000"/>
              </a:lnSpc>
              <a:buNone/>
            </a:pPr>
            <a:r>
              <a:rPr lang="en-IN" sz="2200" b="0" i="0" u="none" strike="noStrike" baseline="0" dirty="0">
                <a:latin typeface="Times New Roman" panose="02020603050405020304" pitchFamily="18" charset="0"/>
                <a:cs typeface="Times New Roman" panose="02020603050405020304" pitchFamily="18" charset="0"/>
              </a:rPr>
              <a:t>[9] </a:t>
            </a:r>
            <a:r>
              <a:rPr lang="en-US" sz="2200" b="0" i="0" u="none" strike="noStrike" baseline="0" dirty="0">
                <a:latin typeface="Times New Roman" panose="02020603050405020304" pitchFamily="18" charset="0"/>
                <a:cs typeface="Times New Roman" panose="02020603050405020304" pitchFamily="18" charset="0"/>
                <a:hlinkClick r:id="rId3"/>
              </a:rPr>
              <a:t>https://www.researchgate.net/figure/ResNet50-architecture-22_fig1_372274736</a:t>
            </a:r>
            <a:endParaRPr lang="en-US" sz="2200" b="0" i="0" u="none" strike="noStrike" baseline="0" dirty="0">
              <a:latin typeface="Times New Roman" panose="02020603050405020304" pitchFamily="18" charset="0"/>
              <a:cs typeface="Times New Roman" panose="02020603050405020304" pitchFamily="18" charset="0"/>
            </a:endParaRPr>
          </a:p>
          <a:p>
            <a:pPr marL="0" indent="0" algn="just">
              <a:lnSpc>
                <a:spcPct val="100000"/>
              </a:lnSpc>
              <a:buNone/>
            </a:pPr>
            <a:endParaRPr lang="en-IN" sz="2200" b="0" i="0" u="none" strike="noStrike" baseline="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B9E54A-3B05-A1D0-A75E-82DB477B397D}"/>
              </a:ext>
            </a:extLst>
          </p:cNvPr>
          <p:cNvSpPr>
            <a:spLocks noGrp="1"/>
          </p:cNvSpPr>
          <p:nvPr>
            <p:ph type="sldNum" sz="quarter" idx="12"/>
          </p:nvPr>
        </p:nvSpPr>
        <p:spPr>
          <a:xfrm>
            <a:off x="8610600" y="6499571"/>
            <a:ext cx="2743200" cy="365125"/>
          </a:xfrm>
        </p:spPr>
        <p:txBody>
          <a:bodyPr/>
          <a:lstStyle/>
          <a:p>
            <a:fld id="{6A59E652-0E2C-4FE0-9038-2A3F05EF4FDC}" type="slidenum">
              <a:rPr lang="en-IN" sz="1400" smtClean="0">
                <a:solidFill>
                  <a:schemeClr val="bg1"/>
                </a:solidFill>
              </a:rPr>
              <a:t>15</a:t>
            </a:fld>
            <a:endParaRPr lang="en-IN" dirty="0">
              <a:solidFill>
                <a:schemeClr val="bg1"/>
              </a:solidFill>
            </a:endParaRPr>
          </a:p>
        </p:txBody>
      </p:sp>
    </p:spTree>
    <p:extLst>
      <p:ext uri="{BB962C8B-B14F-4D97-AF65-F5344CB8AC3E}">
        <p14:creationId xmlns:p14="http://schemas.microsoft.com/office/powerpoint/2010/main" val="2303462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1E7554-2556-FEB4-14A7-58E0A3EEFC00}"/>
              </a:ext>
            </a:extLst>
          </p:cNvPr>
          <p:cNvSpPr>
            <a:spLocks noGrp="1"/>
          </p:cNvSpPr>
          <p:nvPr>
            <p:ph type="title"/>
          </p:nvPr>
        </p:nvSpPr>
        <p:spPr>
          <a:xfrm>
            <a:off x="2628899" y="2946261"/>
            <a:ext cx="6934201" cy="965477"/>
          </a:xfrm>
        </p:spPr>
        <p:txBody>
          <a:bodyPr>
            <a:normAutofit/>
          </a:bodyPr>
          <a:lstStyle/>
          <a:p>
            <a:pPr algn="ctr"/>
            <a:r>
              <a:rPr lang="en-US" sz="4800" dirty="0">
                <a:latin typeface="Times New Roman" panose="02020603050405020304" pitchFamily="18" charset="0"/>
                <a:cs typeface="Times New Roman" panose="02020603050405020304" pitchFamily="18" charset="0"/>
              </a:rPr>
              <a:t>Thank you</a:t>
            </a:r>
            <a:endParaRPr lang="en-IN" sz="4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F6E5C35-3FCD-DCA8-6A36-D727F6D12F61}"/>
              </a:ext>
            </a:extLst>
          </p:cNvPr>
          <p:cNvSpPr>
            <a:spLocks noGrp="1"/>
          </p:cNvSpPr>
          <p:nvPr>
            <p:ph type="sldNum" sz="quarter" idx="12"/>
          </p:nvPr>
        </p:nvSpPr>
        <p:spPr>
          <a:xfrm>
            <a:off x="8610600" y="6478901"/>
            <a:ext cx="2743200" cy="365125"/>
          </a:xfrm>
        </p:spPr>
        <p:txBody>
          <a:bodyPr/>
          <a:lstStyle/>
          <a:p>
            <a:fld id="{6A59E652-0E2C-4FE0-9038-2A3F05EF4FDC}" type="slidenum">
              <a:rPr lang="en-IN" sz="1400" smtClean="0">
                <a:solidFill>
                  <a:schemeClr val="bg1"/>
                </a:solidFill>
              </a:rPr>
              <a:t>16</a:t>
            </a:fld>
            <a:endParaRPr lang="en-IN" sz="1400" dirty="0">
              <a:solidFill>
                <a:schemeClr val="bg1"/>
              </a:solidFill>
            </a:endParaRPr>
          </a:p>
        </p:txBody>
      </p:sp>
    </p:spTree>
    <p:extLst>
      <p:ext uri="{BB962C8B-B14F-4D97-AF65-F5344CB8AC3E}">
        <p14:creationId xmlns:p14="http://schemas.microsoft.com/office/powerpoint/2010/main" val="1086407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13BBBD-5060-0A88-EACE-019791E67597}"/>
              </a:ext>
            </a:extLst>
          </p:cNvPr>
          <p:cNvSpPr>
            <a:spLocks noGrp="1"/>
          </p:cNvSpPr>
          <p:nvPr>
            <p:ph type="title"/>
          </p:nvPr>
        </p:nvSpPr>
        <p:spPr>
          <a:xfrm>
            <a:off x="838200" y="22107"/>
            <a:ext cx="10379697" cy="965477"/>
          </a:xfrm>
        </p:spPr>
        <p:txBody>
          <a:bodyPr>
            <a:normAutofit/>
          </a:bodyPr>
          <a:lstStyle/>
          <a:p>
            <a:pPr algn="ctr"/>
            <a:r>
              <a:rPr lang="en-US" sz="3600" dirty="0">
                <a:latin typeface="Arial" panose="020B0604020202020204" pitchFamily="34" charset="0"/>
                <a:cs typeface="Arial" panose="020B0604020202020204" pitchFamily="34" charset="0"/>
              </a:rPr>
              <a:t>Table of Contents</a:t>
            </a:r>
            <a:endParaRPr lang="en-IN" sz="3600" dirty="0">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6BB35312-B61D-31C3-0098-4AEE9306D59B}"/>
              </a:ext>
            </a:extLst>
          </p:cNvPr>
          <p:cNvSpPr>
            <a:spLocks noGrp="1"/>
          </p:cNvSpPr>
          <p:nvPr>
            <p:ph idx="1"/>
          </p:nvPr>
        </p:nvSpPr>
        <p:spPr>
          <a:xfrm>
            <a:off x="838200" y="999537"/>
            <a:ext cx="10379697" cy="5444721"/>
          </a:xfrm>
        </p:spPr>
        <p:txBody>
          <a:bodyPr>
            <a:noAutofit/>
          </a:bodyPr>
          <a:lstStyle/>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Introduction</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Literature review</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Problem Statement</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Objective</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Contribution</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Proposed Model Architecture</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Result</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Conclusion &amp; Future Direction</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References</a:t>
            </a:r>
          </a:p>
        </p:txBody>
      </p:sp>
      <p:sp>
        <p:nvSpPr>
          <p:cNvPr id="2" name="Slide Number Placeholder 1">
            <a:extLst>
              <a:ext uri="{FF2B5EF4-FFF2-40B4-BE49-F238E27FC236}">
                <a16:creationId xmlns:a16="http://schemas.microsoft.com/office/drawing/2014/main" id="{C474F9A0-CDC4-C613-9C63-4376DF2F0E14}"/>
              </a:ext>
            </a:extLst>
          </p:cNvPr>
          <p:cNvSpPr>
            <a:spLocks noGrp="1"/>
          </p:cNvSpPr>
          <p:nvPr>
            <p:ph type="sldNum" sz="quarter" idx="12"/>
          </p:nvPr>
        </p:nvSpPr>
        <p:spPr>
          <a:xfrm>
            <a:off x="8610600" y="6488327"/>
            <a:ext cx="2743200" cy="365125"/>
          </a:xfrm>
        </p:spPr>
        <p:txBody>
          <a:bodyPr/>
          <a:lstStyle/>
          <a:p>
            <a:fld id="{6A59E652-0E2C-4FE0-9038-2A3F05EF4FDC}" type="slidenum">
              <a:rPr lang="en-IN" sz="1400" smtClean="0">
                <a:solidFill>
                  <a:schemeClr val="bg1"/>
                </a:solidFill>
              </a:rPr>
              <a:t>2</a:t>
            </a:fld>
            <a:endParaRPr lang="en-IN" sz="1400" dirty="0">
              <a:solidFill>
                <a:schemeClr val="bg1"/>
              </a:solidFill>
            </a:endParaRPr>
          </a:p>
        </p:txBody>
      </p:sp>
    </p:spTree>
    <p:extLst>
      <p:ext uri="{BB962C8B-B14F-4D97-AF65-F5344CB8AC3E}">
        <p14:creationId xmlns:p14="http://schemas.microsoft.com/office/powerpoint/2010/main" val="115088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902" y="84832"/>
            <a:ext cx="10538196" cy="965477"/>
          </a:xfrm>
        </p:spPr>
        <p:txBody>
          <a:bodyPr>
            <a:normAutofit/>
          </a:bodyPr>
          <a:lstStyle/>
          <a:p>
            <a:pPr algn="ctr"/>
            <a:r>
              <a:rPr lang="en-US" sz="3600" dirty="0">
                <a:latin typeface="Arial" panose="020B0604020202020204" pitchFamily="34" charset="0"/>
                <a:cs typeface="Arial" panose="020B0604020202020204" pitchFamily="34" charset="0"/>
              </a:rPr>
              <a:t>Introduction</a:t>
            </a:r>
          </a:p>
        </p:txBody>
      </p:sp>
      <p:sp>
        <p:nvSpPr>
          <p:cNvPr id="3" name="Content Placeholder 2"/>
          <p:cNvSpPr>
            <a:spLocks noGrp="1"/>
          </p:cNvSpPr>
          <p:nvPr>
            <p:ph idx="1"/>
          </p:nvPr>
        </p:nvSpPr>
        <p:spPr>
          <a:xfrm>
            <a:off x="826902" y="1193351"/>
            <a:ext cx="10538196" cy="5147813"/>
          </a:xfrm>
        </p:spPr>
        <p:txBody>
          <a:bodyPr>
            <a:noAutofit/>
          </a:bodyPr>
          <a:lstStyle/>
          <a:p>
            <a:pPr marL="0" indent="0" algn="just">
              <a:lnSpc>
                <a:spcPct val="150000"/>
              </a:lnSpc>
              <a:spcAft>
                <a:spcPts val="800"/>
              </a:spcAft>
              <a:buNone/>
            </a:pPr>
            <a:r>
              <a:rPr lang="en-US" sz="2400" dirty="0">
                <a:latin typeface="Times New Roman" panose="02020603050405020304" pitchFamily="18" charset="0"/>
                <a:cs typeface="Times New Roman" panose="02020603050405020304" pitchFamily="18" charset="0"/>
              </a:rPr>
              <a:t>Human blood is composed of blood cells and plasma. Blood cells make up 45% of the blood's volume and the liquid part, makes up the remaining of 55%. There are three types of blood cells: red blood cells, white blood cells, and platelets. White blood cells, which are crucial for fighting infections, are produced in the lymphoid tissue and bone marrow. These white blood cells are categorized into two main types: granulocytes and agranulocytes. Granulocytes include neutrophils, basophils, and eosinophils, while agranulocytes consist of monocytes and lymphocytes. Each type of white blood cell has a unique role in protecting the body against infections and diseases.</a:t>
            </a:r>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DA1AC8B-9C8A-73AB-6EC1-B65EAC8882A6}"/>
              </a:ext>
            </a:extLst>
          </p:cNvPr>
          <p:cNvSpPr>
            <a:spLocks noGrp="1"/>
          </p:cNvSpPr>
          <p:nvPr>
            <p:ph type="sldNum" sz="quarter" idx="12"/>
          </p:nvPr>
        </p:nvSpPr>
        <p:spPr>
          <a:xfrm>
            <a:off x="8610600" y="6488328"/>
            <a:ext cx="2743200" cy="365125"/>
          </a:xfrm>
        </p:spPr>
        <p:txBody>
          <a:bodyPr/>
          <a:lstStyle/>
          <a:p>
            <a:fld id="{6A59E652-0E2C-4FE0-9038-2A3F05EF4FDC}" type="slidenum">
              <a:rPr lang="en-IN" sz="1400" smtClean="0">
                <a:solidFill>
                  <a:schemeClr val="bg1"/>
                </a:solidFill>
              </a:rPr>
              <a:t>3</a:t>
            </a:fld>
            <a:endParaRPr lang="en-IN" sz="1400" dirty="0">
              <a:solidFill>
                <a:schemeClr val="bg1"/>
              </a:solidFill>
            </a:endParaRPr>
          </a:p>
        </p:txBody>
      </p:sp>
    </p:spTree>
    <p:extLst>
      <p:ext uri="{BB962C8B-B14F-4D97-AF65-F5344CB8AC3E}">
        <p14:creationId xmlns:p14="http://schemas.microsoft.com/office/powerpoint/2010/main" val="231666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18235"/>
            <a:ext cx="10524240" cy="965477"/>
          </a:xfrm>
        </p:spPr>
        <p:txBody>
          <a:bodyPr>
            <a:normAutofit/>
          </a:bodyPr>
          <a:lstStyle/>
          <a:p>
            <a:pPr algn="ctr"/>
            <a:r>
              <a:rPr lang="en-US" sz="3600" dirty="0">
                <a:latin typeface="Arial" panose="020B0604020202020204" pitchFamily="34" charset="0"/>
                <a:cs typeface="Arial" panose="020B0604020202020204" pitchFamily="34" charset="0"/>
              </a:rPr>
              <a:t>Literature Survey</a:t>
            </a:r>
          </a:p>
        </p:txBody>
      </p:sp>
      <p:graphicFrame>
        <p:nvGraphicFramePr>
          <p:cNvPr id="6" name="Content Placeholder 5">
            <a:extLst>
              <a:ext uri="{FF2B5EF4-FFF2-40B4-BE49-F238E27FC236}">
                <a16:creationId xmlns:a16="http://schemas.microsoft.com/office/drawing/2014/main" id="{2CFD54CF-D9B2-BC71-FA64-D57773B18708}"/>
              </a:ext>
            </a:extLst>
          </p:cNvPr>
          <p:cNvGraphicFramePr>
            <a:graphicFrameLocks noGrp="1"/>
          </p:cNvGraphicFramePr>
          <p:nvPr>
            <p:ph idx="1"/>
            <p:extLst>
              <p:ext uri="{D42A27DB-BD31-4B8C-83A1-F6EECF244321}">
                <p14:modId xmlns:p14="http://schemas.microsoft.com/office/powerpoint/2010/main" val="445938258"/>
              </p:ext>
            </p:extLst>
          </p:nvPr>
        </p:nvGraphicFramePr>
        <p:xfrm>
          <a:off x="838201" y="955970"/>
          <a:ext cx="10532882" cy="5362567"/>
        </p:xfrm>
        <a:graphic>
          <a:graphicData uri="http://schemas.openxmlformats.org/drawingml/2006/table">
            <a:tbl>
              <a:tblPr firstRow="1" bandRow="1">
                <a:tableStyleId>{5C22544A-7EE6-4342-B048-85BDC9FD1C3A}</a:tableStyleId>
              </a:tblPr>
              <a:tblGrid>
                <a:gridCol w="2641325">
                  <a:extLst>
                    <a:ext uri="{9D8B030D-6E8A-4147-A177-3AD203B41FA5}">
                      <a16:colId xmlns:a16="http://schemas.microsoft.com/office/drawing/2014/main" val="1277066653"/>
                    </a:ext>
                  </a:extLst>
                </a:gridCol>
                <a:gridCol w="2630519">
                  <a:extLst>
                    <a:ext uri="{9D8B030D-6E8A-4147-A177-3AD203B41FA5}">
                      <a16:colId xmlns:a16="http://schemas.microsoft.com/office/drawing/2014/main" val="3831831802"/>
                    </a:ext>
                  </a:extLst>
                </a:gridCol>
                <a:gridCol w="2630519">
                  <a:extLst>
                    <a:ext uri="{9D8B030D-6E8A-4147-A177-3AD203B41FA5}">
                      <a16:colId xmlns:a16="http://schemas.microsoft.com/office/drawing/2014/main" val="2858870176"/>
                    </a:ext>
                  </a:extLst>
                </a:gridCol>
                <a:gridCol w="2630519">
                  <a:extLst>
                    <a:ext uri="{9D8B030D-6E8A-4147-A177-3AD203B41FA5}">
                      <a16:colId xmlns:a16="http://schemas.microsoft.com/office/drawing/2014/main" val="1397105499"/>
                    </a:ext>
                  </a:extLst>
                </a:gridCol>
              </a:tblGrid>
              <a:tr h="465207">
                <a:tc>
                  <a:txBody>
                    <a:bodyPr/>
                    <a:lstStyle/>
                    <a:p>
                      <a:pPr algn="ctr"/>
                      <a:r>
                        <a:rPr lang="en-US" sz="2000" dirty="0">
                          <a:latin typeface="Times New Roman" panose="02020603050405020304" pitchFamily="18" charset="0"/>
                          <a:cs typeface="Times New Roman" panose="02020603050405020304" pitchFamily="18" charset="0"/>
                        </a:rPr>
                        <a:t>References</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Dataset</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Method</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Accuracy</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51164970"/>
                  </a:ext>
                </a:extLst>
              </a:tr>
              <a:tr h="6720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Abdullah et al. [1]</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350 blood smear images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Classification with Proposed hybrid method</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99.5%</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04976136"/>
                  </a:ext>
                </a:extLst>
              </a:tr>
              <a:tr h="734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Bagido et al. [2]</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CellaVision</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MobileNetV2, VGG-16</a:t>
                      </a:r>
                    </a:p>
                  </a:txBody>
                  <a:tcPr/>
                </a:tc>
                <a:tc>
                  <a:txBody>
                    <a:bodyPr/>
                    <a:lstStyle/>
                    <a:p>
                      <a:pPr algn="ctr"/>
                      <a:r>
                        <a:rPr lang="en-IN" sz="2000" dirty="0">
                          <a:latin typeface="Times New Roman" panose="02020603050405020304" pitchFamily="18" charset="0"/>
                          <a:cs typeface="Times New Roman" panose="02020603050405020304" pitchFamily="18" charset="0"/>
                        </a:rPr>
                        <a:t>MobileNetV2: 79.79%</a:t>
                      </a:r>
                    </a:p>
                    <a:p>
                      <a:pPr algn="ctr"/>
                      <a:r>
                        <a:rPr lang="en-IN" sz="2000" dirty="0">
                          <a:latin typeface="Times New Roman" panose="02020603050405020304" pitchFamily="18" charset="0"/>
                          <a:cs typeface="Times New Roman" panose="02020603050405020304" pitchFamily="18" charset="0"/>
                        </a:rPr>
                        <a:t>VGG-16: 90.28%</a:t>
                      </a:r>
                    </a:p>
                  </a:txBody>
                  <a:tcPr/>
                </a:tc>
                <a:extLst>
                  <a:ext uri="{0D108BD9-81ED-4DB2-BD59-A6C34878D82A}">
                    <a16:rowId xmlns:a16="http://schemas.microsoft.com/office/drawing/2014/main" val="3192964470"/>
                  </a:ext>
                </a:extLst>
              </a:tr>
              <a:tr h="635797">
                <a:tc>
                  <a:txBody>
                    <a:bodyPr/>
                    <a:lstStyle/>
                    <a:p>
                      <a:pPr algn="ctr"/>
                      <a:r>
                        <a:rPr lang="en-US" sz="2000" dirty="0">
                          <a:latin typeface="Times New Roman" panose="02020603050405020304" pitchFamily="18" charset="0"/>
                          <a:cs typeface="Times New Roman" panose="02020603050405020304" pitchFamily="18" charset="0"/>
                        </a:rPr>
                        <a:t>Macawile et.al. [3]</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ALL-IDB</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Pre-trained model GoogleNet</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97.54%</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46245089"/>
                  </a:ext>
                </a:extLst>
              </a:tr>
              <a:tr h="354602">
                <a:tc>
                  <a:txBody>
                    <a:bodyPr/>
                    <a:lstStyle/>
                    <a:p>
                      <a:pPr algn="ctr"/>
                      <a:r>
                        <a:rPr lang="en-US" sz="2000" dirty="0">
                          <a:latin typeface="Times New Roman" panose="02020603050405020304" pitchFamily="18" charset="0"/>
                          <a:cs typeface="Times New Roman" panose="02020603050405020304" pitchFamily="18" charset="0"/>
                        </a:rPr>
                        <a:t>Ma et al. [4] </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DCGAN-generated with Matrix transformation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Pre-trained model ResNet + transfer learning </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91.68%</a:t>
                      </a:r>
                    </a:p>
                  </a:txBody>
                  <a:tcPr/>
                </a:tc>
                <a:extLst>
                  <a:ext uri="{0D108BD9-81ED-4DB2-BD59-A6C34878D82A}">
                    <a16:rowId xmlns:a16="http://schemas.microsoft.com/office/drawing/2014/main" val="1096695661"/>
                  </a:ext>
                </a:extLst>
              </a:tr>
              <a:tr h="765307">
                <a:tc>
                  <a:txBody>
                    <a:bodyPr/>
                    <a:lstStyle/>
                    <a:p>
                      <a:pPr algn="ctr"/>
                      <a:r>
                        <a:rPr lang="en-US" sz="2000" dirty="0">
                          <a:latin typeface="Times New Roman" panose="02020603050405020304" pitchFamily="18" charset="0"/>
                          <a:cs typeface="Times New Roman" panose="02020603050405020304" pitchFamily="18" charset="0"/>
                        </a:rPr>
                        <a:t>Almezhghwi et al. [5] </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LISC</a:t>
                      </a:r>
                    </a:p>
                  </a:txBody>
                  <a:tcPr/>
                </a:tc>
                <a:tc>
                  <a:txBody>
                    <a:bodyPr/>
                    <a:lstStyle/>
                    <a:p>
                      <a:pPr algn="ctr"/>
                      <a:r>
                        <a:rPr lang="en-IN" sz="2000" dirty="0">
                          <a:latin typeface="Times New Roman" panose="02020603050405020304" pitchFamily="18" charset="0"/>
                          <a:cs typeface="Times New Roman" panose="02020603050405020304" pitchFamily="18" charset="0"/>
                        </a:rPr>
                        <a:t>Pre-trained model VGG-16, VGG-19</a:t>
                      </a:r>
                    </a:p>
                  </a:txBody>
                  <a:tcPr/>
                </a:tc>
                <a:tc>
                  <a:txBody>
                    <a:bodyPr/>
                    <a:lstStyle/>
                    <a:p>
                      <a:pPr algn="ctr"/>
                      <a:r>
                        <a:rPr lang="en-IN" sz="2000" dirty="0">
                          <a:latin typeface="Times New Roman" panose="02020603050405020304" pitchFamily="18" charset="0"/>
                          <a:cs typeface="Times New Roman" panose="02020603050405020304" pitchFamily="18" charset="0"/>
                        </a:rPr>
                        <a:t>VGG-16: 90.6%</a:t>
                      </a:r>
                    </a:p>
                    <a:p>
                      <a:pPr algn="ctr"/>
                      <a:r>
                        <a:rPr lang="en-IN" sz="2000" dirty="0">
                          <a:latin typeface="Times New Roman" panose="02020603050405020304" pitchFamily="18" charset="0"/>
                          <a:cs typeface="Times New Roman" panose="02020603050405020304" pitchFamily="18" charset="0"/>
                        </a:rPr>
                        <a:t>VGG-19: 91.8%</a:t>
                      </a:r>
                    </a:p>
                  </a:txBody>
                  <a:tcPr/>
                </a:tc>
                <a:extLst>
                  <a:ext uri="{0D108BD9-81ED-4DB2-BD59-A6C34878D82A}">
                    <a16:rowId xmlns:a16="http://schemas.microsoft.com/office/drawing/2014/main" val="991285649"/>
                  </a:ext>
                </a:extLst>
              </a:tr>
              <a:tr h="6845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Siddiques et al. [6]</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BCCD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SqueezNet</a:t>
                      </a:r>
                    </a:p>
                  </a:txBody>
                  <a:tcPr/>
                </a:tc>
                <a:tc>
                  <a:txBody>
                    <a:bodyPr/>
                    <a:lstStyle/>
                    <a:p>
                      <a:pPr algn="ctr"/>
                      <a:r>
                        <a:rPr lang="en-IN" sz="2000" dirty="0">
                          <a:latin typeface="Times New Roman" panose="02020603050405020304" pitchFamily="18" charset="0"/>
                          <a:cs typeface="Times New Roman" panose="02020603050405020304" pitchFamily="18" charset="0"/>
                        </a:rPr>
                        <a:t>93.8%</a:t>
                      </a:r>
                    </a:p>
                  </a:txBody>
                  <a:tcPr/>
                </a:tc>
                <a:extLst>
                  <a:ext uri="{0D108BD9-81ED-4DB2-BD59-A6C34878D82A}">
                    <a16:rowId xmlns:a16="http://schemas.microsoft.com/office/drawing/2014/main" val="903924553"/>
                  </a:ext>
                </a:extLst>
              </a:tr>
            </a:tbl>
          </a:graphicData>
        </a:graphic>
      </p:graphicFrame>
      <p:sp>
        <p:nvSpPr>
          <p:cNvPr id="3" name="Slide Number Placeholder 2">
            <a:extLst>
              <a:ext uri="{FF2B5EF4-FFF2-40B4-BE49-F238E27FC236}">
                <a16:creationId xmlns:a16="http://schemas.microsoft.com/office/drawing/2014/main" id="{BE519ECF-F1D9-3B04-D808-DC875E4204D9}"/>
              </a:ext>
            </a:extLst>
          </p:cNvPr>
          <p:cNvSpPr>
            <a:spLocks noGrp="1"/>
          </p:cNvSpPr>
          <p:nvPr>
            <p:ph type="sldNum" sz="quarter" idx="12"/>
          </p:nvPr>
        </p:nvSpPr>
        <p:spPr>
          <a:xfrm>
            <a:off x="8621617" y="6489918"/>
            <a:ext cx="2743200" cy="365125"/>
          </a:xfrm>
        </p:spPr>
        <p:txBody>
          <a:bodyPr/>
          <a:lstStyle/>
          <a:p>
            <a:fld id="{6A59E652-0E2C-4FE0-9038-2A3F05EF4FDC}" type="slidenum">
              <a:rPr lang="en-IN" sz="1400" smtClean="0">
                <a:solidFill>
                  <a:schemeClr val="bg1"/>
                </a:solidFill>
              </a:rPr>
              <a:t>4</a:t>
            </a:fld>
            <a:endParaRPr lang="en-IN" sz="1400" dirty="0">
              <a:solidFill>
                <a:schemeClr val="bg1"/>
              </a:solidFill>
            </a:endParaRPr>
          </a:p>
        </p:txBody>
      </p:sp>
    </p:spTree>
    <p:extLst>
      <p:ext uri="{BB962C8B-B14F-4D97-AF65-F5344CB8AC3E}">
        <p14:creationId xmlns:p14="http://schemas.microsoft.com/office/powerpoint/2010/main" val="3227660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392"/>
            <a:ext cx="10512972" cy="965477"/>
          </a:xfrm>
        </p:spPr>
        <p:txBody>
          <a:bodyPr>
            <a:normAutofit/>
          </a:bodyPr>
          <a:lstStyle/>
          <a:p>
            <a:pPr algn="ctr"/>
            <a:r>
              <a:rPr lang="en-US" sz="3600" dirty="0">
                <a:latin typeface="Arial" panose="020B0604020202020204" pitchFamily="34" charset="0"/>
                <a:cs typeface="Arial" panose="020B0604020202020204" pitchFamily="34" charset="0"/>
              </a:rPr>
              <a:t>Problem Statement</a:t>
            </a:r>
          </a:p>
        </p:txBody>
      </p:sp>
      <p:sp>
        <p:nvSpPr>
          <p:cNvPr id="3" name="Slide Number Placeholder 2">
            <a:extLst>
              <a:ext uri="{FF2B5EF4-FFF2-40B4-BE49-F238E27FC236}">
                <a16:creationId xmlns:a16="http://schemas.microsoft.com/office/drawing/2014/main" id="{1D89EC6C-DF7E-5F79-5825-17D796B2EE9E}"/>
              </a:ext>
            </a:extLst>
          </p:cNvPr>
          <p:cNvSpPr>
            <a:spLocks noGrp="1"/>
          </p:cNvSpPr>
          <p:nvPr>
            <p:ph type="sldNum" sz="quarter" idx="12"/>
          </p:nvPr>
        </p:nvSpPr>
        <p:spPr>
          <a:xfrm>
            <a:off x="8610600" y="6497753"/>
            <a:ext cx="2743200" cy="365125"/>
          </a:xfrm>
        </p:spPr>
        <p:txBody>
          <a:bodyPr/>
          <a:lstStyle/>
          <a:p>
            <a:fld id="{6A59E652-0E2C-4FE0-9038-2A3F05EF4FDC}" type="slidenum">
              <a:rPr lang="en-IN" sz="1400" smtClean="0">
                <a:solidFill>
                  <a:schemeClr val="bg1"/>
                </a:solidFill>
              </a:rPr>
              <a:t>5</a:t>
            </a:fld>
            <a:endParaRPr lang="en-IN" sz="1400" dirty="0">
              <a:solidFill>
                <a:schemeClr val="bg1"/>
              </a:solidFill>
            </a:endParaRPr>
          </a:p>
        </p:txBody>
      </p:sp>
      <p:sp>
        <p:nvSpPr>
          <p:cNvPr id="5" name="Rectangle 1">
            <a:extLst>
              <a:ext uri="{FF2B5EF4-FFF2-40B4-BE49-F238E27FC236}">
                <a16:creationId xmlns:a16="http://schemas.microsoft.com/office/drawing/2014/main" id="{E280EC19-592B-35CE-8BD5-391F635F4F3F}"/>
              </a:ext>
            </a:extLst>
          </p:cNvPr>
          <p:cNvSpPr>
            <a:spLocks noGrp="1" noChangeArrowheads="1"/>
          </p:cNvSpPr>
          <p:nvPr>
            <p:ph idx="1"/>
          </p:nvPr>
        </p:nvSpPr>
        <p:spPr bwMode="auto">
          <a:xfrm>
            <a:off x="838201" y="1310633"/>
            <a:ext cx="10512972" cy="2795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Current methods for identifying and classifying white blood cell subtypes are slow and error-prone, impacting medical diagnosis accuracy and efficiency. Recent deep learning advancements have improved classification of white blood cells in images. An improved deep learning approach is needed to accurately classify and localize the white blood cells, reducing errors and speeding up diagnostics.</a:t>
            </a:r>
            <a:endParaRPr kumimoji="0" lang="en-US" altLang="en-US" sz="36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9535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902" y="84832"/>
            <a:ext cx="10538196" cy="965477"/>
          </a:xfrm>
        </p:spPr>
        <p:txBody>
          <a:bodyPr>
            <a:normAutofit/>
          </a:bodyPr>
          <a:lstStyle/>
          <a:p>
            <a:pPr algn="ctr"/>
            <a:r>
              <a:rPr lang="en-US" sz="3600" dirty="0">
                <a:latin typeface="Arial" panose="020B0604020202020204" pitchFamily="34" charset="0"/>
                <a:cs typeface="Arial" panose="020B0604020202020204" pitchFamily="34" charset="0"/>
              </a:rPr>
              <a:t>Objective</a:t>
            </a:r>
          </a:p>
        </p:txBody>
      </p:sp>
      <p:sp>
        <p:nvSpPr>
          <p:cNvPr id="3" name="Content Placeholder 2"/>
          <p:cNvSpPr>
            <a:spLocks noGrp="1"/>
          </p:cNvSpPr>
          <p:nvPr>
            <p:ph idx="1"/>
          </p:nvPr>
        </p:nvSpPr>
        <p:spPr>
          <a:xfrm>
            <a:off x="826902" y="939960"/>
            <a:ext cx="10538196" cy="5147813"/>
          </a:xfrm>
        </p:spPr>
        <p:txBody>
          <a:bodyPr>
            <a:noAutofit/>
          </a:bodyPr>
          <a:lstStyle/>
          <a:p>
            <a:pPr algn="just">
              <a:lnSpc>
                <a:spcPct val="100000"/>
              </a:lnSpc>
              <a:spcAft>
                <a:spcPts val="8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main goal of this project is to accurately identify different types of white blood cells in blood images. This can help with quicker and accurate diagnosis, reducing errors and saving time which can be done by comparing different methods. </a:t>
            </a:r>
          </a:p>
          <a:p>
            <a:pPr algn="just">
              <a:lnSpc>
                <a:spcPct val="100000"/>
              </a:lnSpc>
              <a:spcAft>
                <a:spcPts val="8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By using deep learning techniques, our aim to not only classify white blood cells precisely but also find their exact positions in blood samples. </a:t>
            </a:r>
          </a:p>
          <a:p>
            <a:pPr algn="just">
              <a:lnSpc>
                <a:spcPct val="100000"/>
              </a:lnSpc>
              <a:spcAft>
                <a:spcPts val="8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will make the diagnosis process more consistent, allow for early disease detection, and provide reliable data for medical research. </a:t>
            </a:r>
          </a:p>
          <a:p>
            <a:pPr algn="just">
              <a:lnSpc>
                <a:spcPct val="100000"/>
              </a:lnSpc>
              <a:spcAft>
                <a:spcPts val="8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Ultimately, we want to develop an easy-to-use and scalable tool that can be used in various healthcare settings, improving patient care and making diagnostic processes more efficient.</a:t>
            </a:r>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DA1AC8B-9C8A-73AB-6EC1-B65EAC8882A6}"/>
              </a:ext>
            </a:extLst>
          </p:cNvPr>
          <p:cNvSpPr>
            <a:spLocks noGrp="1"/>
          </p:cNvSpPr>
          <p:nvPr>
            <p:ph type="sldNum" sz="quarter" idx="12"/>
          </p:nvPr>
        </p:nvSpPr>
        <p:spPr>
          <a:xfrm>
            <a:off x="8610600" y="6488328"/>
            <a:ext cx="2743200" cy="365125"/>
          </a:xfrm>
        </p:spPr>
        <p:txBody>
          <a:bodyPr/>
          <a:lstStyle/>
          <a:p>
            <a:fld id="{6A59E652-0E2C-4FE0-9038-2A3F05EF4FDC}" type="slidenum">
              <a:rPr lang="en-IN" sz="1400" smtClean="0">
                <a:solidFill>
                  <a:schemeClr val="bg1"/>
                </a:solidFill>
              </a:rPr>
              <a:t>6</a:t>
            </a:fld>
            <a:endParaRPr lang="en-IN" sz="1400" dirty="0">
              <a:solidFill>
                <a:schemeClr val="bg1"/>
              </a:solidFill>
            </a:endParaRPr>
          </a:p>
        </p:txBody>
      </p:sp>
    </p:spTree>
    <p:extLst>
      <p:ext uri="{BB962C8B-B14F-4D97-AF65-F5344CB8AC3E}">
        <p14:creationId xmlns:p14="http://schemas.microsoft.com/office/powerpoint/2010/main" val="29992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6125E-2D0B-6E0B-920D-7275ADE60F59}"/>
              </a:ext>
            </a:extLst>
          </p:cNvPr>
          <p:cNvSpPr>
            <a:spLocks noGrp="1"/>
          </p:cNvSpPr>
          <p:nvPr>
            <p:ph type="title"/>
          </p:nvPr>
        </p:nvSpPr>
        <p:spPr>
          <a:xfrm>
            <a:off x="838200" y="177836"/>
            <a:ext cx="10515600" cy="1325563"/>
          </a:xfrm>
        </p:spPr>
        <p:txBody>
          <a:bodyPr/>
          <a:lstStyle/>
          <a:p>
            <a:pPr algn="ctr"/>
            <a:r>
              <a:rPr lang="en-US" b="1" dirty="0">
                <a:latin typeface="Times New Roman" panose="02020603050405020304" pitchFamily="18" charset="0"/>
                <a:cs typeface="Times New Roman" panose="02020603050405020304" pitchFamily="18" charset="0"/>
              </a:rPr>
              <a:t>Contribution </a:t>
            </a:r>
          </a:p>
        </p:txBody>
      </p:sp>
      <p:sp>
        <p:nvSpPr>
          <p:cNvPr id="3" name="Content Placeholder 2">
            <a:extLst>
              <a:ext uri="{FF2B5EF4-FFF2-40B4-BE49-F238E27FC236}">
                <a16:creationId xmlns:a16="http://schemas.microsoft.com/office/drawing/2014/main" id="{4C658317-8779-A2C4-CDB5-62EBD784B88B}"/>
              </a:ext>
            </a:extLst>
          </p:cNvPr>
          <p:cNvSpPr>
            <a:spLocks noGrp="1"/>
          </p:cNvSpPr>
          <p:nvPr>
            <p:ph idx="1"/>
          </p:nvPr>
        </p:nvSpPr>
        <p:spPr>
          <a:xfrm>
            <a:off x="838200" y="1671387"/>
            <a:ext cx="10515600" cy="4351338"/>
          </a:xfrm>
        </p:spPr>
        <p:txBody>
          <a:bodyPr>
            <a:normAutofit/>
          </a:bodyPr>
          <a:lstStyle/>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Main focus on improving the classification of white blood cells in blood images using deep learning algorithms. </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contributions include preparing and enhancing image data, and optimizing various deep learning models, and conducting thorough training and testing to achieve high accuracy and speed in classification.</a:t>
            </a:r>
          </a:p>
        </p:txBody>
      </p:sp>
      <p:sp>
        <p:nvSpPr>
          <p:cNvPr id="4" name="Slide Number Placeholder 3">
            <a:extLst>
              <a:ext uri="{FF2B5EF4-FFF2-40B4-BE49-F238E27FC236}">
                <a16:creationId xmlns:a16="http://schemas.microsoft.com/office/drawing/2014/main" id="{8696E843-BF95-DC0D-8B34-B8E88F003A9B}"/>
              </a:ext>
            </a:extLst>
          </p:cNvPr>
          <p:cNvSpPr>
            <a:spLocks noGrp="1"/>
          </p:cNvSpPr>
          <p:nvPr>
            <p:ph type="sldNum" sz="quarter" idx="12"/>
          </p:nvPr>
        </p:nvSpPr>
        <p:spPr>
          <a:xfrm>
            <a:off x="8610600" y="6477537"/>
            <a:ext cx="2743200" cy="365125"/>
          </a:xfrm>
        </p:spPr>
        <p:txBody>
          <a:bodyPr/>
          <a:lstStyle/>
          <a:p>
            <a:fld id="{6A59E652-0E2C-4FE0-9038-2A3F05EF4FDC}" type="slidenum">
              <a:rPr lang="en-IN" sz="1400" smtClean="0">
                <a:solidFill>
                  <a:schemeClr val="bg1"/>
                </a:solidFill>
              </a:rPr>
              <a:t>7</a:t>
            </a:fld>
            <a:endParaRPr lang="en-IN" sz="1400" dirty="0">
              <a:solidFill>
                <a:schemeClr val="bg1"/>
              </a:solidFill>
            </a:endParaRPr>
          </a:p>
        </p:txBody>
      </p:sp>
    </p:spTree>
    <p:extLst>
      <p:ext uri="{BB962C8B-B14F-4D97-AF65-F5344CB8AC3E}">
        <p14:creationId xmlns:p14="http://schemas.microsoft.com/office/powerpoint/2010/main" val="425637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6B6CF6-5573-ECEC-2B35-9DAE3FFA8B33}"/>
              </a:ext>
            </a:extLst>
          </p:cNvPr>
          <p:cNvSpPr>
            <a:spLocks noGrp="1"/>
          </p:cNvSpPr>
          <p:nvPr>
            <p:ph idx="1"/>
          </p:nvPr>
        </p:nvSpPr>
        <p:spPr>
          <a:xfrm>
            <a:off x="838200" y="1278977"/>
            <a:ext cx="10515600" cy="527789"/>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Proposed Model Architecture: </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2E8D1EB-5A44-6F35-78A0-602FAF2CA010}"/>
              </a:ext>
            </a:extLst>
          </p:cNvPr>
          <p:cNvSpPr>
            <a:spLocks noGrp="1"/>
          </p:cNvSpPr>
          <p:nvPr>
            <p:ph type="sldNum" sz="quarter" idx="12"/>
          </p:nvPr>
        </p:nvSpPr>
        <p:spPr>
          <a:xfrm>
            <a:off x="8610600" y="6497753"/>
            <a:ext cx="2743200" cy="365125"/>
          </a:xfrm>
        </p:spPr>
        <p:txBody>
          <a:bodyPr/>
          <a:lstStyle/>
          <a:p>
            <a:fld id="{6A59E652-0E2C-4FE0-9038-2A3F05EF4FDC}" type="slidenum">
              <a:rPr lang="en-IN" smtClean="0">
                <a:solidFill>
                  <a:schemeClr val="bg1"/>
                </a:solidFill>
              </a:rPr>
              <a:t>8</a:t>
            </a:fld>
            <a:endParaRPr lang="en-IN" dirty="0">
              <a:solidFill>
                <a:schemeClr val="bg1"/>
              </a:solidFill>
            </a:endParaRPr>
          </a:p>
        </p:txBody>
      </p:sp>
      <p:sp>
        <p:nvSpPr>
          <p:cNvPr id="2" name="Title 1">
            <a:extLst>
              <a:ext uri="{FF2B5EF4-FFF2-40B4-BE49-F238E27FC236}">
                <a16:creationId xmlns:a16="http://schemas.microsoft.com/office/drawing/2014/main" id="{F590709E-7ED7-C6B0-2267-A10E78D5A101}"/>
              </a:ext>
            </a:extLst>
          </p:cNvPr>
          <p:cNvSpPr>
            <a:spLocks noGrp="1"/>
          </p:cNvSpPr>
          <p:nvPr>
            <p:ph type="title"/>
          </p:nvPr>
        </p:nvSpPr>
        <p:spPr>
          <a:xfrm>
            <a:off x="838200" y="37138"/>
            <a:ext cx="10515600" cy="1325563"/>
          </a:xfrm>
        </p:spPr>
        <p:txBody>
          <a:bodyPr>
            <a:normAutofit/>
          </a:bodyPr>
          <a:lstStyle/>
          <a:p>
            <a:pPr algn="ctr"/>
            <a:r>
              <a:rPr lang="en-US" sz="3600" dirty="0">
                <a:latin typeface="Times New Roman" panose="02020603050405020304" pitchFamily="18" charset="0"/>
                <a:cs typeface="Times New Roman" panose="02020603050405020304" pitchFamily="18" charset="0"/>
              </a:rPr>
              <a:t>Proposed Model Architecture</a:t>
            </a:r>
            <a:endParaRPr lang="en-IN" sz="3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F0DB71F-79EB-3AD7-A2DE-E8C502FE2434}"/>
              </a:ext>
            </a:extLst>
          </p:cNvPr>
          <p:cNvSpPr txBox="1"/>
          <p:nvPr/>
        </p:nvSpPr>
        <p:spPr>
          <a:xfrm>
            <a:off x="8854814" y="5982159"/>
            <a:ext cx="2977302" cy="369332"/>
          </a:xfrm>
          <a:prstGeom prst="rect">
            <a:avLst/>
          </a:prstGeom>
          <a:noFill/>
        </p:spPr>
        <p:txBody>
          <a:bodyPr wrap="square">
            <a:spAutoFit/>
          </a:bodyPr>
          <a:lstStyle/>
          <a:p>
            <a:r>
              <a:rPr lang="en-US" dirty="0"/>
              <a:t>credit: </a:t>
            </a:r>
            <a:r>
              <a:rPr lang="en-US" dirty="0">
                <a:hlinkClick r:id="rId2"/>
              </a:rPr>
              <a:t>nature.com</a:t>
            </a:r>
            <a:endParaRPr lang="en-IN" dirty="0"/>
          </a:p>
        </p:txBody>
      </p:sp>
      <p:pic>
        <p:nvPicPr>
          <p:cNvPr id="1026" name="Picture 2" descr="Figure 3">
            <a:extLst>
              <a:ext uri="{FF2B5EF4-FFF2-40B4-BE49-F238E27FC236}">
                <a16:creationId xmlns:a16="http://schemas.microsoft.com/office/drawing/2014/main" id="{BC029FDB-E3AA-181F-2990-5AE1904A88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1" y="1938969"/>
            <a:ext cx="10515600" cy="3811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242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7F1639-177B-F478-52DB-7F2D3413EC14}"/>
              </a:ext>
            </a:extLst>
          </p:cNvPr>
          <p:cNvSpPr txBox="1"/>
          <p:nvPr/>
        </p:nvSpPr>
        <p:spPr>
          <a:xfrm>
            <a:off x="601775" y="538260"/>
            <a:ext cx="7385454" cy="57996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Model: Convolutional Neural Network  Architecture:</a:t>
            </a:r>
          </a:p>
        </p:txBody>
      </p:sp>
      <p:sp>
        <p:nvSpPr>
          <p:cNvPr id="26" name="TextBox 25">
            <a:extLst>
              <a:ext uri="{FF2B5EF4-FFF2-40B4-BE49-F238E27FC236}">
                <a16:creationId xmlns:a16="http://schemas.microsoft.com/office/drawing/2014/main" id="{5A4B5506-97F8-1EE7-3798-DBB449B8B978}"/>
              </a:ext>
            </a:extLst>
          </p:cNvPr>
          <p:cNvSpPr txBox="1"/>
          <p:nvPr/>
        </p:nvSpPr>
        <p:spPr>
          <a:xfrm>
            <a:off x="9144000" y="5928839"/>
            <a:ext cx="2743200" cy="369332"/>
          </a:xfrm>
          <a:prstGeom prst="rect">
            <a:avLst/>
          </a:prstGeom>
          <a:noFill/>
        </p:spPr>
        <p:txBody>
          <a:bodyPr wrap="square">
            <a:spAutoFit/>
          </a:bodyPr>
          <a:lstStyle/>
          <a:p>
            <a:r>
              <a:rPr lang="en-US" dirty="0"/>
              <a:t>credit: </a:t>
            </a:r>
            <a:r>
              <a:rPr lang="en-US" dirty="0">
                <a:hlinkClick r:id="rId3"/>
              </a:rPr>
              <a:t>towardsdatascience</a:t>
            </a:r>
            <a:endParaRPr lang="en-IN" dirty="0"/>
          </a:p>
        </p:txBody>
      </p:sp>
      <p:sp>
        <p:nvSpPr>
          <p:cNvPr id="3" name="Slide Number Placeholder 2">
            <a:extLst>
              <a:ext uri="{FF2B5EF4-FFF2-40B4-BE49-F238E27FC236}">
                <a16:creationId xmlns:a16="http://schemas.microsoft.com/office/drawing/2014/main" id="{799BC092-C13C-4F06-1297-5EC1CBAB1AE2}"/>
              </a:ext>
            </a:extLst>
          </p:cNvPr>
          <p:cNvSpPr>
            <a:spLocks noGrp="1"/>
          </p:cNvSpPr>
          <p:nvPr>
            <p:ph type="sldNum" sz="quarter" idx="12"/>
          </p:nvPr>
        </p:nvSpPr>
        <p:spPr>
          <a:xfrm>
            <a:off x="8610600" y="6478901"/>
            <a:ext cx="2743200" cy="365125"/>
          </a:xfrm>
        </p:spPr>
        <p:txBody>
          <a:bodyPr/>
          <a:lstStyle/>
          <a:p>
            <a:fld id="{6A59E652-0E2C-4FE0-9038-2A3F05EF4FDC}" type="slidenum">
              <a:rPr lang="en-IN" sz="1400" smtClean="0">
                <a:solidFill>
                  <a:schemeClr val="bg1"/>
                </a:solidFill>
              </a:rPr>
              <a:t>9</a:t>
            </a:fld>
            <a:endParaRPr lang="en-IN" sz="1400" dirty="0">
              <a:solidFill>
                <a:schemeClr val="bg1"/>
              </a:solidFill>
            </a:endParaRPr>
          </a:p>
        </p:txBody>
      </p:sp>
      <p:pic>
        <p:nvPicPr>
          <p:cNvPr id="1026" name="Picture 2" descr="How to Easily Draw Neural Network Architecture Diagrams | by Kenneth Leung  | Towards Data Science">
            <a:extLst>
              <a:ext uri="{FF2B5EF4-FFF2-40B4-BE49-F238E27FC236}">
                <a16:creationId xmlns:a16="http://schemas.microsoft.com/office/drawing/2014/main" id="{C1B9FB03-04C7-4B1C-4CEE-E3DC320644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776" y="1287536"/>
            <a:ext cx="10752023"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654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4D21938-1F13-4699-8A6C-390EF71C7BE1}">
  <ds:schemaRefs>
    <ds:schemaRef ds:uri="http://schemas.microsoft.com/sharepoint/v3/contenttype/forms"/>
  </ds:schemaRefs>
</ds:datastoreItem>
</file>

<file path=customXml/itemProps2.xml><?xml version="1.0" encoding="utf-8"?>
<ds:datastoreItem xmlns:ds="http://schemas.openxmlformats.org/officeDocument/2006/customXml" ds:itemID="{9945D35E-8227-46A9-BA56-FC43209CE40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07DF88F-5EF0-4E23-AF56-043C48FFDD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Organic</Template>
  <TotalTime>0</TotalTime>
  <Words>1191</Words>
  <Application>Microsoft Office PowerPoint</Application>
  <PresentationFormat>Widescreen</PresentationFormat>
  <Paragraphs>198</Paragraphs>
  <Slides>16</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PowerPoint Presentation</vt:lpstr>
      <vt:lpstr>Table of Contents</vt:lpstr>
      <vt:lpstr>Introduction</vt:lpstr>
      <vt:lpstr>Literature Survey</vt:lpstr>
      <vt:lpstr>Problem Statement</vt:lpstr>
      <vt:lpstr>Objective</vt:lpstr>
      <vt:lpstr>Contribution </vt:lpstr>
      <vt:lpstr>Proposed Model Architecture</vt:lpstr>
      <vt:lpstr>PowerPoint Presentation</vt:lpstr>
      <vt:lpstr>Results </vt:lpstr>
      <vt:lpstr>Result</vt:lpstr>
      <vt:lpstr>Results </vt:lpstr>
      <vt:lpstr>Conclusion &amp; Future Direction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2022-11-28T05:47:53Z</dcterms:created>
  <dcterms:modified xsi:type="dcterms:W3CDTF">2024-08-08T17:06:42Z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