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3" r:id="rId5"/>
    <p:sldId id="266" r:id="rId6"/>
    <p:sldId id="267" r:id="rId7"/>
    <p:sldId id="268" r:id="rId8"/>
    <p:sldId id="269" r:id="rId9"/>
    <p:sldId id="270" r:id="rId10"/>
    <p:sldId id="258" r:id="rId11"/>
    <p:sldId id="271" r:id="rId12"/>
    <p:sldId id="259" r:id="rId13"/>
    <p:sldId id="260" r:id="rId14"/>
    <p:sldId id="262" r:id="rId15"/>
    <p:sldId id="26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A1E20-A3AE-4A02-8C02-96755A04E020}" v="24" dt="2025-06-13T21:54:07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8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78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815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59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690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19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37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705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1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55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8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3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50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9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6D2B26-EA94-4D93-8FC6-AD486CD3684A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48B2E50-F6B9-4B6F-B216-4457905CE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2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A494-5C93-A2EA-C5C2-F8662D37D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660821"/>
            <a:ext cx="8825658" cy="2677648"/>
          </a:xfrm>
        </p:spPr>
        <p:txBody>
          <a:bodyPr/>
          <a:lstStyle/>
          <a:p>
            <a:r>
              <a:rPr lang="en-US" sz="6600" dirty="0">
                <a:latin typeface="Harrington" panose="04040505050A02020702" pitchFamily="82" charset="0"/>
              </a:rPr>
              <a:t>Financial Performance Dashboard</a:t>
            </a:r>
            <a:endParaRPr lang="en-IN" sz="6600" dirty="0">
              <a:latin typeface="Harrington" panose="04040505050A0202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303F5-EF53-E78E-6BA4-305CF1A89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66469"/>
            <a:ext cx="8825658" cy="861420"/>
          </a:xfrm>
        </p:spPr>
        <p:txBody>
          <a:bodyPr/>
          <a:lstStyle/>
          <a:p>
            <a:r>
              <a:rPr lang="en-US" dirty="0">
                <a:latin typeface="Centaur" panose="02030504050205020304" pitchFamily="18" charset="0"/>
              </a:rPr>
              <a:t>By Devkankshi Prasad</a:t>
            </a:r>
          </a:p>
          <a:p>
            <a:r>
              <a:rPr lang="en-US" dirty="0">
                <a:latin typeface="Centaur" panose="02030504050205020304" pitchFamily="18" charset="0"/>
              </a:rPr>
              <a:t>Unified mentor – data science internship</a:t>
            </a:r>
            <a:endParaRPr lang="en-IN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982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E5F6-4D6C-7889-1FD8-566FF6BF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Harrington" panose="04040505050A02020702" pitchFamily="82" charset="0"/>
              </a:rPr>
              <a:t>Filters and interactivity</a:t>
            </a:r>
            <a:endParaRPr lang="en-IN" sz="6000" dirty="0">
              <a:latin typeface="Harrington" panose="04040505050A0202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9255-50EA-392B-7DC7-9444A860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3104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entaur" panose="02030504050205020304" pitchFamily="18" charset="0"/>
              </a:rPr>
              <a:t>Dashboard Filters:</a:t>
            </a:r>
          </a:p>
          <a:p>
            <a:r>
              <a:rPr lang="en-US" sz="2400" dirty="0">
                <a:latin typeface="Centaur" panose="02030504050205020304" pitchFamily="18" charset="0"/>
              </a:rPr>
              <a:t>• Region (East, West, Central, South)</a:t>
            </a:r>
          </a:p>
          <a:p>
            <a:r>
              <a:rPr lang="en-US" sz="2400" dirty="0">
                <a:latin typeface="Centaur" panose="02030504050205020304" pitchFamily="18" charset="0"/>
              </a:rPr>
              <a:t>• Category / Sub-category</a:t>
            </a:r>
          </a:p>
          <a:p>
            <a:r>
              <a:rPr lang="en-US" sz="2400" dirty="0">
                <a:latin typeface="Centaur" panose="02030504050205020304" pitchFamily="18" charset="0"/>
              </a:rPr>
              <a:t>• Time Period (Year/Month filter)</a:t>
            </a:r>
          </a:p>
          <a:p>
            <a:endParaRPr lang="en-US" sz="2400" dirty="0">
              <a:latin typeface="Centaur" panose="02030504050205020304" pitchFamily="18" charset="0"/>
            </a:endParaRPr>
          </a:p>
          <a:p>
            <a:r>
              <a:rPr lang="en-US" sz="2400" b="1" dirty="0">
                <a:latin typeface="Centaur" panose="02030504050205020304" pitchFamily="18" charset="0"/>
              </a:rPr>
              <a:t>Interactivity Features:</a:t>
            </a:r>
          </a:p>
          <a:p>
            <a:r>
              <a:rPr lang="en-US" sz="2400" dirty="0">
                <a:latin typeface="Centaur" panose="02030504050205020304" pitchFamily="18" charset="0"/>
              </a:rPr>
              <a:t>• Hover tooltips for precise values</a:t>
            </a:r>
          </a:p>
          <a:p>
            <a:r>
              <a:rPr lang="en-US" sz="2400" dirty="0">
                <a:latin typeface="Centaur" panose="02030504050205020304" pitchFamily="18" charset="0"/>
              </a:rPr>
              <a:t>• Drill-down into sub-categories and order-level details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35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1E30-6A17-315D-A00B-49489E28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Harrington" panose="04040505050A02020702" pitchFamily="82" charset="0"/>
              </a:rPr>
              <a:t>Dashboard</a:t>
            </a:r>
            <a:endParaRPr lang="en-IN" sz="6000" dirty="0">
              <a:latin typeface="Harrington" panose="04040505050A0202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98294F-E6DD-E54A-5DCD-9BA86427A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2523744"/>
            <a:ext cx="6136402" cy="38039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C1E794-3F8D-1968-0A23-7307F469D9B0}"/>
              </a:ext>
            </a:extLst>
          </p:cNvPr>
          <p:cNvSpPr txBox="1"/>
          <p:nvPr/>
        </p:nvSpPr>
        <p:spPr>
          <a:xfrm>
            <a:off x="6995160" y="2610683"/>
            <a:ext cx="4782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aur" panose="02030504050205020304" pitchFamily="18" charset="0"/>
              </a:rPr>
              <a:t>The dashboard brings together key financial visuals with interactive filters for time, region, and category. It enables:</a:t>
            </a:r>
          </a:p>
          <a:p>
            <a:r>
              <a:rPr lang="en-US" sz="2400" b="1" dirty="0">
                <a:latin typeface="Centaur" panose="02030504050205020304" pitchFamily="18" charset="0"/>
              </a:rPr>
              <a:t> • Instant KPI monitoring</a:t>
            </a:r>
          </a:p>
          <a:p>
            <a:r>
              <a:rPr lang="en-US" sz="2400" b="1" dirty="0">
                <a:latin typeface="Centaur" panose="02030504050205020304" pitchFamily="18" charset="0"/>
              </a:rPr>
              <a:t> • Deeper profit and discount analysis</a:t>
            </a:r>
          </a:p>
          <a:p>
            <a:r>
              <a:rPr lang="en-US" sz="2400" b="1" dirty="0">
                <a:latin typeface="Centaur" panose="02030504050205020304" pitchFamily="18" charset="0"/>
              </a:rPr>
              <a:t> • Country-level sales visibility</a:t>
            </a:r>
          </a:p>
          <a:p>
            <a:r>
              <a:rPr lang="en-US" sz="2400" b="1" dirty="0">
                <a:latin typeface="Centaur" panose="02030504050205020304" pitchFamily="18" charset="0"/>
              </a:rPr>
              <a:t> • Product-wise performance evaluation</a:t>
            </a:r>
          </a:p>
          <a:p>
            <a:r>
              <a:rPr lang="en-US" sz="2400" b="1" dirty="0">
                <a:latin typeface="Centaur" panose="02030504050205020304" pitchFamily="18" charset="0"/>
              </a:rPr>
              <a:t>Supporting data-driven decisions across business units.</a:t>
            </a:r>
          </a:p>
        </p:txBody>
      </p:sp>
    </p:spTree>
    <p:extLst>
      <p:ext uri="{BB962C8B-B14F-4D97-AF65-F5344CB8AC3E}">
        <p14:creationId xmlns:p14="http://schemas.microsoft.com/office/powerpoint/2010/main" val="418565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D554-46C3-73F6-AE16-67821901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Harrington" panose="04040505050A02020702" pitchFamily="82" charset="0"/>
              </a:rPr>
              <a:t>Key insights</a:t>
            </a:r>
            <a:endParaRPr lang="en-IN" sz="6000" dirty="0">
              <a:latin typeface="Harrington" panose="04040505050A0202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D64A-9A11-A410-49DC-CBB556FE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entaur" panose="02030504050205020304" pitchFamily="18" charset="0"/>
              </a:rPr>
              <a:t>Technology drives highest profit margins.</a:t>
            </a:r>
          </a:p>
          <a:p>
            <a:r>
              <a:rPr lang="en-US" sz="2800" dirty="0">
                <a:latin typeface="Centaur" panose="02030504050205020304" pitchFamily="18" charset="0"/>
              </a:rPr>
              <a:t>West region leads in total sales.</a:t>
            </a:r>
          </a:p>
          <a:p>
            <a:r>
              <a:rPr lang="en-US" sz="2800" dirty="0">
                <a:latin typeface="Centaur" panose="02030504050205020304" pitchFamily="18" charset="0"/>
              </a:rPr>
              <a:t>Discount-heavy sub-categories reduce overall profit.</a:t>
            </a:r>
          </a:p>
          <a:p>
            <a:r>
              <a:rPr lang="en-US" sz="2800" dirty="0">
                <a:latin typeface="Centaur" panose="02030504050205020304" pitchFamily="18" charset="0"/>
              </a:rPr>
              <a:t>Central region shows balanced sales and margin ratio.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55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C392-165F-C16C-CE50-69C01FEA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Harrington" panose="04040505050A02020702" pitchFamily="82" charset="0"/>
              </a:rPr>
              <a:t>Business impact </a:t>
            </a:r>
            <a:endParaRPr lang="en-IN" sz="6000" dirty="0">
              <a:latin typeface="Harrington" panose="04040505050A0202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C0D0-D1C1-3DAE-C16D-B6F1AA36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entaur" panose="02030504050205020304" pitchFamily="18" charset="0"/>
              </a:rPr>
              <a:t>Enables real-time financial tracking.</a:t>
            </a:r>
          </a:p>
          <a:p>
            <a:r>
              <a:rPr lang="en-US" sz="2800" dirty="0">
                <a:latin typeface="Centaur" panose="02030504050205020304" pitchFamily="18" charset="0"/>
              </a:rPr>
              <a:t>Helps identify high-performing regions and categories.</a:t>
            </a:r>
          </a:p>
          <a:p>
            <a:r>
              <a:rPr lang="en-US" sz="2800" dirty="0">
                <a:latin typeface="Centaur" panose="02030504050205020304" pitchFamily="18" charset="0"/>
              </a:rPr>
              <a:t>Informs discount optimization strategies.</a:t>
            </a:r>
          </a:p>
          <a:p>
            <a:r>
              <a:rPr lang="en-US" sz="2800" dirty="0">
                <a:latin typeface="Centaur" panose="02030504050205020304" pitchFamily="18" charset="0"/>
              </a:rPr>
              <a:t>Facilitates better financial planning and forecasting.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27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341A-29B4-51F3-81C5-FBB780EF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Harrington" panose="04040505050A02020702" pitchFamily="82" charset="0"/>
              </a:rPr>
              <a:t>Challenges faced</a:t>
            </a:r>
            <a:endParaRPr lang="en-IN" sz="6000" dirty="0">
              <a:latin typeface="Harrington" panose="04040505050A0202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2D0B-B855-1EC4-6925-50A0C405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entaur" panose="02030504050205020304" pitchFamily="18" charset="0"/>
              </a:rPr>
              <a:t>Maintaining dashboard performance with large data</a:t>
            </a:r>
          </a:p>
          <a:p>
            <a:r>
              <a:rPr lang="en-US" sz="2800" dirty="0">
                <a:latin typeface="Centaur" panose="02030504050205020304" pitchFamily="18" charset="0"/>
              </a:rPr>
              <a:t>Creating responsive visual hierarchy</a:t>
            </a:r>
          </a:p>
          <a:p>
            <a:r>
              <a:rPr lang="en-US" sz="2800" dirty="0">
                <a:latin typeface="Centaur" panose="02030504050205020304" pitchFamily="18" charset="0"/>
              </a:rPr>
              <a:t>Balancing interactivity with simplicity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29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DE16-FDCD-046B-22E4-300D1E23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Harrington" panose="04040505050A02020702" pitchFamily="82" charset="0"/>
              </a:rPr>
              <a:t>Conclusion and learnings </a:t>
            </a:r>
            <a:endParaRPr lang="en-IN" sz="6000" dirty="0">
              <a:latin typeface="Harrington" panose="04040505050A0202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9583-4305-BA69-1355-E68A1E75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entaur" panose="02030504050205020304" pitchFamily="18" charset="0"/>
              </a:rPr>
              <a:t>Gained hands-on experience with Tableau.</a:t>
            </a:r>
          </a:p>
          <a:p>
            <a:r>
              <a:rPr lang="en-US" sz="2800" dirty="0">
                <a:latin typeface="Centaur" panose="02030504050205020304" pitchFamily="18" charset="0"/>
              </a:rPr>
              <a:t>Transformed raw data into interactive business insights.</a:t>
            </a:r>
          </a:p>
          <a:p>
            <a:r>
              <a:rPr lang="en-US" sz="2800" dirty="0">
                <a:latin typeface="Centaur" panose="02030504050205020304" pitchFamily="18" charset="0"/>
              </a:rPr>
              <a:t>Learned importance of KPI-focused dashboards.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42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D183-B20C-7E2E-C1EE-37FE0E6E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Harrington" panose="04040505050A02020702" pitchFamily="82" charset="0"/>
              </a:rPr>
              <a:t>Thank you </a:t>
            </a:r>
            <a:endParaRPr lang="en-IN" sz="6000" dirty="0">
              <a:latin typeface="Harrington" panose="04040505050A0202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4EB9-7454-FB03-04B0-A13AD3FA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entaur" panose="02030504050205020304" pitchFamily="18" charset="0"/>
              </a:rPr>
              <a:t>Looking forward to your feedback.</a:t>
            </a:r>
          </a:p>
          <a:p>
            <a:r>
              <a:rPr lang="en-US" sz="2800" dirty="0">
                <a:latin typeface="Centaur" panose="02030504050205020304" pitchFamily="18" charset="0"/>
              </a:rPr>
              <a:t>Happy to demonstrate the dashboard live if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55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9C1D-77C4-D4BB-E0E5-0C1A179C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Harrington" panose="04040505050A02020702" pitchFamily="82" charset="0"/>
              </a:rPr>
              <a:t>Project overview</a:t>
            </a:r>
            <a:endParaRPr lang="en-IN" sz="6000" dirty="0">
              <a:latin typeface="Harrington" panose="04040505050A0202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A2F7-18E4-B468-4375-8D0F30AA8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entaur" panose="02030504050205020304" pitchFamily="18" charset="0"/>
              </a:rPr>
              <a:t>Built an interactive Tableau dashboard to analyze key financial metrics including:</a:t>
            </a:r>
          </a:p>
          <a:p>
            <a:r>
              <a:rPr lang="en-US" sz="2400" dirty="0">
                <a:latin typeface="Centaur" panose="02030504050205020304" pitchFamily="18" charset="0"/>
              </a:rPr>
              <a:t>• Sales</a:t>
            </a:r>
          </a:p>
          <a:p>
            <a:r>
              <a:rPr lang="en-US" sz="2400" dirty="0">
                <a:latin typeface="Centaur" panose="02030504050205020304" pitchFamily="18" charset="0"/>
              </a:rPr>
              <a:t>• Profit</a:t>
            </a:r>
          </a:p>
          <a:p>
            <a:r>
              <a:rPr lang="en-US" sz="2400" dirty="0">
                <a:latin typeface="Centaur" panose="02030504050205020304" pitchFamily="18" charset="0"/>
              </a:rPr>
              <a:t>• Cost of Goods Sold (COGS)</a:t>
            </a:r>
          </a:p>
          <a:p>
            <a:r>
              <a:rPr lang="en-US" sz="2400" dirty="0">
                <a:latin typeface="Centaur" panose="02030504050205020304" pitchFamily="18" charset="0"/>
              </a:rPr>
              <a:t>• Discounts</a:t>
            </a:r>
          </a:p>
          <a:p>
            <a:r>
              <a:rPr lang="en-US" sz="2400" dirty="0">
                <a:latin typeface="Centaur" panose="02030504050205020304" pitchFamily="18" charset="0"/>
              </a:rPr>
              <a:t>across multiple dimensions such as category, region, and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66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1AB9-5C9B-F39F-86C7-5D988033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Harrington" panose="04040505050A02020702" pitchFamily="82" charset="0"/>
              </a:rPr>
              <a:t>Dataset summary </a:t>
            </a:r>
            <a:endParaRPr lang="en-IN" sz="6000" dirty="0">
              <a:latin typeface="Harrington" panose="04040505050A0202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EF53-4174-9E1C-6FF5-283E06DB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Centaur" panose="02030504050205020304" pitchFamily="18" charset="0"/>
              </a:rPr>
              <a:t>Source: </a:t>
            </a:r>
            <a:r>
              <a:rPr lang="en-US" sz="2800" dirty="0">
                <a:latin typeface="Centaur" panose="02030504050205020304" pitchFamily="18" charset="0"/>
              </a:rPr>
              <a:t>Order-level transactional data.</a:t>
            </a:r>
          </a:p>
          <a:p>
            <a:r>
              <a:rPr lang="en-US" sz="2800" b="1" dirty="0">
                <a:latin typeface="Centaur" panose="02030504050205020304" pitchFamily="18" charset="0"/>
              </a:rPr>
              <a:t>Metrics: </a:t>
            </a:r>
            <a:r>
              <a:rPr lang="en-US" sz="2800" dirty="0">
                <a:latin typeface="Centaur" panose="02030504050205020304" pitchFamily="18" charset="0"/>
              </a:rPr>
              <a:t>Sales, Profit, COGS, Discounts</a:t>
            </a:r>
          </a:p>
          <a:p>
            <a:r>
              <a:rPr lang="en-US" sz="2800" b="1" dirty="0">
                <a:latin typeface="Centaur" panose="02030504050205020304" pitchFamily="18" charset="0"/>
              </a:rPr>
              <a:t>Dimensions: </a:t>
            </a:r>
            <a:r>
              <a:rPr lang="en-US" sz="2800" dirty="0">
                <a:latin typeface="Centaur" panose="02030504050205020304" pitchFamily="18" charset="0"/>
              </a:rPr>
              <a:t>Region, Category, Sub-Category, Order Date</a:t>
            </a:r>
          </a:p>
          <a:p>
            <a:r>
              <a:rPr lang="en-US" sz="2800" b="1" dirty="0">
                <a:latin typeface="Centaur" panose="02030504050205020304" pitchFamily="18" charset="0"/>
              </a:rPr>
              <a:t>Time Frame: </a:t>
            </a:r>
            <a:r>
              <a:rPr lang="en-US" sz="2800" dirty="0">
                <a:latin typeface="Centaur" panose="02030504050205020304" pitchFamily="18" charset="0"/>
              </a:rPr>
              <a:t>Monthly/Quarterly financial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982C-349E-5727-20D2-BC4BF0BF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Harrington" panose="04040505050A02020702" pitchFamily="82" charset="0"/>
              </a:rPr>
              <a:t>Visualizations created </a:t>
            </a:r>
            <a:endParaRPr lang="en-IN" sz="6000" dirty="0">
              <a:latin typeface="Harrington" panose="04040505050A0202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E926-021E-57BA-8149-6B5F9E5B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Centaur" panose="02030504050205020304" pitchFamily="18" charset="0"/>
              </a:rPr>
              <a:t>Tree Map </a:t>
            </a:r>
            <a:r>
              <a:rPr lang="en-US" sz="2800" dirty="0">
                <a:latin typeface="Centaur" panose="02030504050205020304" pitchFamily="18" charset="0"/>
              </a:rPr>
              <a:t>– Profit by product and segment</a:t>
            </a:r>
          </a:p>
          <a:p>
            <a:r>
              <a:rPr lang="en-US" sz="2800" b="1" dirty="0">
                <a:latin typeface="Centaur" panose="02030504050205020304" pitchFamily="18" charset="0"/>
              </a:rPr>
              <a:t>Sales Map  </a:t>
            </a:r>
            <a:r>
              <a:rPr lang="en-US" sz="2800" dirty="0">
                <a:latin typeface="Centaur" panose="02030504050205020304" pitchFamily="18" charset="0"/>
              </a:rPr>
              <a:t>– Country wise gross sales </a:t>
            </a:r>
          </a:p>
          <a:p>
            <a:r>
              <a:rPr lang="en-US" sz="2800" b="1" dirty="0">
                <a:latin typeface="Centaur" panose="02030504050205020304" pitchFamily="18" charset="0"/>
              </a:rPr>
              <a:t>Area Chart </a:t>
            </a:r>
            <a:r>
              <a:rPr lang="en-US" sz="2800" dirty="0">
                <a:latin typeface="Centaur" panose="02030504050205020304" pitchFamily="18" charset="0"/>
              </a:rPr>
              <a:t>– Cumulative sales over time</a:t>
            </a:r>
          </a:p>
          <a:p>
            <a:r>
              <a:rPr lang="en-US" sz="2800" b="1" dirty="0">
                <a:latin typeface="Centaur" panose="02030504050205020304" pitchFamily="18" charset="0"/>
              </a:rPr>
              <a:t>Dual Axis Line Chart </a:t>
            </a:r>
            <a:r>
              <a:rPr lang="en-US" sz="2800" dirty="0">
                <a:latin typeface="Centaur" panose="02030504050205020304" pitchFamily="18" charset="0"/>
              </a:rPr>
              <a:t>– Discount vs profit</a:t>
            </a:r>
          </a:p>
          <a:p>
            <a:r>
              <a:rPr lang="en-US" sz="2800" b="1" dirty="0">
                <a:latin typeface="Centaur" panose="02030504050205020304" pitchFamily="18" charset="0"/>
              </a:rPr>
              <a:t>Box Plot  </a:t>
            </a:r>
            <a:r>
              <a:rPr lang="en-US" sz="2800" dirty="0">
                <a:latin typeface="Centaur" panose="02030504050205020304" pitchFamily="18" charset="0"/>
              </a:rPr>
              <a:t>– Profit distribution by product</a:t>
            </a:r>
            <a:endParaRPr lang="en-IN" sz="28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6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FD4A-4729-A775-524D-A47EF883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Harrington" panose="04040505050A02020702" pitchFamily="82" charset="0"/>
              </a:rPr>
              <a:t>Tree map</a:t>
            </a:r>
            <a:endParaRPr lang="en-IN" sz="6000" dirty="0">
              <a:latin typeface="Harrington" panose="04040505050A0202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18216D-6416-C857-312B-CC86BF8F6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" y="2468032"/>
            <a:ext cx="6127258" cy="38961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20FF8-1D08-ED12-A00E-B48F7E7FA6A2}"/>
              </a:ext>
            </a:extLst>
          </p:cNvPr>
          <p:cNvSpPr txBox="1"/>
          <p:nvPr/>
        </p:nvSpPr>
        <p:spPr>
          <a:xfrm>
            <a:off x="6903720" y="3206686"/>
            <a:ext cx="4974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aur" panose="02030504050205020304" pitchFamily="18" charset="0"/>
              </a:rPr>
              <a:t>•</a:t>
            </a:r>
            <a:r>
              <a:rPr lang="en-US" sz="2400" b="1" dirty="0">
                <a:latin typeface="Centaur" panose="02030504050205020304" pitchFamily="18" charset="0"/>
              </a:rPr>
              <a:t> Visualizes profit contribution by product and customer segment.</a:t>
            </a:r>
          </a:p>
          <a:p>
            <a:r>
              <a:rPr lang="en-US" sz="2400" b="1" dirty="0">
                <a:latin typeface="Centaur" panose="02030504050205020304" pitchFamily="18" charset="0"/>
              </a:rPr>
              <a:t>• Larger blocks represent higher profit items, enabling quick identification of top performers</a:t>
            </a:r>
            <a:r>
              <a:rPr lang="en-US" b="1" dirty="0">
                <a:latin typeface="Centaur" panose="02030504050205020304" pitchFamily="18" charset="0"/>
              </a:rPr>
              <a:t>.</a:t>
            </a:r>
            <a:endParaRPr lang="en-IN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4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FDC2-8BF3-2AC0-EF7F-C8468977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latin typeface="Harrington" panose="04040505050A02020702" pitchFamily="82" charset="0"/>
              </a:rPr>
              <a:t>Sales map</a:t>
            </a:r>
            <a:endParaRPr lang="en-IN" sz="6600" dirty="0">
              <a:latin typeface="Harrington" panose="04040505050A0202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6F574-8C8A-D995-BC4F-B11347CC7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" y="2358624"/>
            <a:ext cx="6470904" cy="402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A1C3CE-831F-A902-9D2F-A86CA534F5E2}"/>
              </a:ext>
            </a:extLst>
          </p:cNvPr>
          <p:cNvSpPr txBox="1"/>
          <p:nvPr/>
        </p:nvSpPr>
        <p:spPr>
          <a:xfrm>
            <a:off x="7415784" y="3133515"/>
            <a:ext cx="43251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aur" panose="02030504050205020304" pitchFamily="18" charset="0"/>
              </a:rPr>
              <a:t> </a:t>
            </a:r>
            <a:r>
              <a:rPr lang="en-US" sz="2400" b="1" dirty="0">
                <a:latin typeface="Centaur" panose="02030504050205020304" pitchFamily="18" charset="0"/>
              </a:rPr>
              <a:t>• Geographic map showing total sales across countries.</a:t>
            </a:r>
          </a:p>
          <a:p>
            <a:r>
              <a:rPr lang="en-US" sz="2400" b="1" dirty="0">
                <a:latin typeface="Centaur" panose="02030504050205020304" pitchFamily="18" charset="0"/>
              </a:rPr>
              <a:t> • Helps identify high-revenue markets and potential growth areas</a:t>
            </a:r>
            <a:endParaRPr lang="en-IN" sz="24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3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AF22-12CE-110F-98BC-3D43D694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Harrington" panose="04040505050A02020702" pitchFamily="82" charset="0"/>
              </a:rPr>
              <a:t>Area chart</a:t>
            </a:r>
            <a:endParaRPr lang="en-IN" sz="6000" dirty="0">
              <a:latin typeface="Harrington" panose="04040505050A0202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5036C-C4AE-3668-0B5A-9B972879A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13" y="2421716"/>
            <a:ext cx="6627956" cy="39684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2DD7E2-AF46-03DD-DEB7-14E7E7A8C02B}"/>
              </a:ext>
            </a:extLst>
          </p:cNvPr>
          <p:cNvSpPr txBox="1"/>
          <p:nvPr/>
        </p:nvSpPr>
        <p:spPr>
          <a:xfrm>
            <a:off x="7449954" y="3214837"/>
            <a:ext cx="43462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aur" panose="02030504050205020304" pitchFamily="18" charset="0"/>
              </a:rPr>
              <a:t>• Displays cumulative sales progression month-over-month.</a:t>
            </a:r>
          </a:p>
          <a:p>
            <a:r>
              <a:rPr lang="en-US" sz="2400" b="1" dirty="0">
                <a:latin typeface="Centaur" panose="02030504050205020304" pitchFamily="18" charset="0"/>
              </a:rPr>
              <a:t>• Useful for understanding overall revenue momentum and growth trajectory.</a:t>
            </a:r>
            <a:endParaRPr lang="en-IN" sz="24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3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98DE-02AC-0C71-CABB-AED80A22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Harrington" panose="04040505050A02020702" pitchFamily="82" charset="0"/>
              </a:rPr>
              <a:t>Dual axis line chart</a:t>
            </a:r>
            <a:endParaRPr lang="en-IN" sz="6000" dirty="0">
              <a:latin typeface="Harrington" panose="04040505050A0202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72F6A-3A18-82CE-F929-8FECAE6A5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9" y="2468032"/>
            <a:ext cx="6567317" cy="36127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F446E-4933-3400-7CE3-3ADBCECF938E}"/>
              </a:ext>
            </a:extLst>
          </p:cNvPr>
          <p:cNvSpPr txBox="1"/>
          <p:nvPr/>
        </p:nvSpPr>
        <p:spPr>
          <a:xfrm>
            <a:off x="7360920" y="3096125"/>
            <a:ext cx="4078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aur" panose="02030504050205020304" pitchFamily="18" charset="0"/>
              </a:rPr>
              <a:t>• Compares trends of discount percentage and profit on the same timeline.</a:t>
            </a:r>
          </a:p>
          <a:p>
            <a:r>
              <a:rPr lang="en-US" sz="2400" b="1" dirty="0">
                <a:latin typeface="Centaur" panose="02030504050205020304" pitchFamily="18" charset="0"/>
              </a:rPr>
              <a:t>• Reveals how excessive discounting can impact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45475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6919-66EF-AB77-83E6-0105FD2A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Harrington" panose="04040505050A02020702" pitchFamily="82" charset="0"/>
              </a:rPr>
              <a:t>Box plot </a:t>
            </a:r>
            <a:endParaRPr lang="en-IN" sz="6000" dirty="0">
              <a:latin typeface="Harrington" panose="04040505050A0202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B3757-47D1-7979-CAB9-54A62B529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740748"/>
            <a:ext cx="6565392" cy="36051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04540-E36E-0E09-82B4-49E1030D3286}"/>
              </a:ext>
            </a:extLst>
          </p:cNvPr>
          <p:cNvSpPr txBox="1"/>
          <p:nvPr/>
        </p:nvSpPr>
        <p:spPr>
          <a:xfrm>
            <a:off x="7571232" y="3429000"/>
            <a:ext cx="4270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aur" panose="02030504050205020304" pitchFamily="18" charset="0"/>
              </a:rPr>
              <a:t>• Shows spread, median, and outliers in product-level profit data.</a:t>
            </a:r>
          </a:p>
          <a:p>
            <a:r>
              <a:rPr lang="en-US" sz="2400" b="1" dirty="0">
                <a:latin typeface="Centaur" panose="02030504050205020304" pitchFamily="18" charset="0"/>
              </a:rPr>
              <a:t>• Useful for identifying inconsistent performers or risky products.</a:t>
            </a:r>
            <a:endParaRPr lang="en-IN" sz="2400" b="1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59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455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Centaur</vt:lpstr>
      <vt:lpstr>Century Gothic</vt:lpstr>
      <vt:lpstr>Harrington</vt:lpstr>
      <vt:lpstr>Wingdings 3</vt:lpstr>
      <vt:lpstr>Ion Boardroom</vt:lpstr>
      <vt:lpstr>Financial Performance Dashboard</vt:lpstr>
      <vt:lpstr>Project overview</vt:lpstr>
      <vt:lpstr>Dataset summary </vt:lpstr>
      <vt:lpstr>Visualizations created </vt:lpstr>
      <vt:lpstr>Tree map</vt:lpstr>
      <vt:lpstr>Sales map</vt:lpstr>
      <vt:lpstr>Area chart</vt:lpstr>
      <vt:lpstr>Dual axis line chart</vt:lpstr>
      <vt:lpstr>Box plot </vt:lpstr>
      <vt:lpstr>Filters and interactivity</vt:lpstr>
      <vt:lpstr>Dashboard</vt:lpstr>
      <vt:lpstr>Key insights</vt:lpstr>
      <vt:lpstr>Business impact </vt:lpstr>
      <vt:lpstr>Challenges faced</vt:lpstr>
      <vt:lpstr>Conclusion and learnings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Devkankshi Prasad</dc:creator>
  <cp:lastModifiedBy>Devkankshi Prasad</cp:lastModifiedBy>
  <cp:revision>2</cp:revision>
  <dcterms:created xsi:type="dcterms:W3CDTF">2025-06-13T21:20:21Z</dcterms:created>
  <dcterms:modified xsi:type="dcterms:W3CDTF">2025-06-13T22:03:19Z</dcterms:modified>
</cp:coreProperties>
</file>