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9" r:id="rId8"/>
    <p:sldId id="270" r:id="rId9"/>
    <p:sldId id="271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1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77365984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4891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1909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4628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45985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15771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09020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2413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3206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4524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8617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476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347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7312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2414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4043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2614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2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ransition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6000" dirty="0">
                <a:latin typeface="Algerian" panose="04020705040A02060702" pitchFamily="82" charset="0"/>
              </a:rPr>
              <a:t>Electric Vehicle Sales Analysis &amp;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sz="2000" i="1" dirty="0">
                <a:latin typeface="Bookman Old Style" panose="02050604050505020204" pitchFamily="18" charset="0"/>
              </a:rPr>
              <a:t>By </a:t>
            </a:r>
            <a:r>
              <a:rPr lang="en-US" sz="2000" i="1" dirty="0">
                <a:latin typeface="Bookman Old Style" panose="02050604050505020204" pitchFamily="18" charset="0"/>
              </a:rPr>
              <a:t>Devkankshi Prasad</a:t>
            </a:r>
            <a:r>
              <a:rPr sz="2000" i="1" dirty="0">
                <a:latin typeface="Bookman Old Style" panose="02050604050505020204" pitchFamily="18" charset="0"/>
              </a:rPr>
              <a:t> </a:t>
            </a:r>
            <a:endParaRPr lang="en-US" sz="2000" i="1" dirty="0">
              <a:latin typeface="Bookman Old Style" panose="02050604050505020204" pitchFamily="18" charset="0"/>
            </a:endParaRPr>
          </a:p>
          <a:p>
            <a:r>
              <a:rPr sz="2000" i="1" dirty="0">
                <a:latin typeface="Bookman Old Style" panose="02050604050505020204" pitchFamily="18" charset="0"/>
              </a:rPr>
              <a:t> Unified Mentor </a:t>
            </a:r>
            <a:r>
              <a:rPr lang="en-US" sz="2000" i="1" dirty="0">
                <a:latin typeface="Bookman Old Style" panose="02050604050505020204" pitchFamily="18" charset="0"/>
              </a:rPr>
              <a:t>– Data Science </a:t>
            </a:r>
            <a:r>
              <a:rPr sz="2000" i="1" dirty="0">
                <a:latin typeface="Bookman Old Style" panose="02050604050505020204" pitchFamily="18" charset="0"/>
              </a:rPr>
              <a:t>Internship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6141" y="0"/>
            <a:ext cx="7704667" cy="1981200"/>
          </a:xfrm>
        </p:spPr>
        <p:txBody>
          <a:bodyPr>
            <a:normAutofit/>
          </a:bodyPr>
          <a:lstStyle/>
          <a:p>
            <a:r>
              <a:rPr sz="5400" dirty="0">
                <a:latin typeface="Algerian" panose="04020705040A02060702" pitchFamily="82" charset="0"/>
              </a:rPr>
              <a:t>Machine Learning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4146" y="2182368"/>
            <a:ext cx="7704667" cy="3332816"/>
          </a:xfrm>
        </p:spPr>
        <p:txBody>
          <a:bodyPr>
            <a:normAutofit/>
          </a:bodyPr>
          <a:lstStyle/>
          <a:p>
            <a:r>
              <a:rPr i="1" dirty="0">
                <a:latin typeface="Bookman Old Style" panose="02050604050505020204" pitchFamily="18" charset="0"/>
              </a:rPr>
              <a:t>Model used: Linear Regression.</a:t>
            </a:r>
          </a:p>
          <a:p>
            <a:r>
              <a:rPr i="1" dirty="0">
                <a:latin typeface="Bookman Old Style" panose="02050604050505020204" pitchFamily="18" charset="0"/>
              </a:rPr>
              <a:t>Target variable: EV Sales Quantity.</a:t>
            </a:r>
          </a:p>
          <a:p>
            <a:r>
              <a:rPr i="1" dirty="0">
                <a:latin typeface="Bookman Old Style" panose="02050604050505020204" pitchFamily="18" charset="0"/>
              </a:rPr>
              <a:t>Trained using price, vehicle category, and region as features.</a:t>
            </a:r>
          </a:p>
          <a:p>
            <a:r>
              <a:rPr i="1" dirty="0">
                <a:latin typeface="Bookman Old Style" panose="02050604050505020204" pitchFamily="18" charset="0"/>
              </a:rPr>
              <a:t>Performance evaluated using R-squared and MAE.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573" y="91441"/>
            <a:ext cx="7704667" cy="1981200"/>
          </a:xfrm>
        </p:spPr>
        <p:txBody>
          <a:bodyPr>
            <a:normAutofit/>
          </a:bodyPr>
          <a:lstStyle/>
          <a:p>
            <a:r>
              <a:rPr sz="5400" dirty="0">
                <a:latin typeface="Algerian" panose="04020705040A02060702" pitchFamily="82" charset="0"/>
              </a:rPr>
              <a:t>Actual vs Predicted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1357" y="4785360"/>
            <a:ext cx="6954859" cy="2343912"/>
          </a:xfrm>
        </p:spPr>
        <p:txBody>
          <a:bodyPr>
            <a:normAutofit/>
          </a:bodyPr>
          <a:lstStyle/>
          <a:p>
            <a:r>
              <a:rPr sz="2000" i="1" dirty="0">
                <a:latin typeface="Bookman Old Style" panose="02050604050505020204" pitchFamily="18" charset="0"/>
              </a:rPr>
              <a:t>S</a:t>
            </a:r>
            <a:r>
              <a:rPr sz="1800" i="1" dirty="0">
                <a:latin typeface="Bookman Old Style" panose="02050604050505020204" pitchFamily="18" charset="0"/>
              </a:rPr>
              <a:t>catter plot comparing predicted and actual EV sales.</a:t>
            </a:r>
          </a:p>
          <a:p>
            <a:r>
              <a:rPr sz="1800" i="1" dirty="0">
                <a:latin typeface="Bookman Old Style" panose="02050604050505020204" pitchFamily="18" charset="0"/>
              </a:rPr>
              <a:t>Most points align closely, indicating decent prediction accuracy.</a:t>
            </a:r>
          </a:p>
          <a:p>
            <a:r>
              <a:rPr sz="1800" i="1" dirty="0">
                <a:latin typeface="Bookman Old Style" panose="02050604050505020204" pitchFamily="18" charset="0"/>
              </a:rPr>
              <a:t>Outliers highlighted for further investigation.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06482C-9A3E-0768-0CAF-2C7EA53A8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024" y="1810511"/>
            <a:ext cx="7059168" cy="323697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2" y="9145"/>
            <a:ext cx="7704667" cy="1981200"/>
          </a:xfrm>
        </p:spPr>
        <p:txBody>
          <a:bodyPr>
            <a:normAutofit/>
          </a:bodyPr>
          <a:lstStyle/>
          <a:p>
            <a:r>
              <a:rPr sz="5400" dirty="0">
                <a:latin typeface="Algerian" panose="04020705040A02060702" pitchFamily="82" charset="0"/>
              </a:rPr>
              <a:t>Feature Importance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7661" y="5696712"/>
            <a:ext cx="7704667" cy="998048"/>
          </a:xfrm>
        </p:spPr>
        <p:txBody>
          <a:bodyPr>
            <a:normAutofit fontScale="70000" lnSpcReduction="20000"/>
          </a:bodyPr>
          <a:lstStyle/>
          <a:p>
            <a:r>
              <a:rPr i="1" dirty="0">
                <a:latin typeface="Bookman Old Style" panose="02050604050505020204" pitchFamily="18" charset="0"/>
              </a:rPr>
              <a:t>Top 20 most influential features visualized using bar plot.</a:t>
            </a:r>
          </a:p>
          <a:p>
            <a:r>
              <a:rPr i="1" dirty="0">
                <a:latin typeface="Bookman Old Style" panose="02050604050505020204" pitchFamily="18" charset="0"/>
              </a:rPr>
              <a:t>Price, State, and Category are key drivers of sales.</a:t>
            </a:r>
          </a:p>
          <a:p>
            <a:r>
              <a:rPr i="1" dirty="0">
                <a:latin typeface="Bookman Old Style" panose="02050604050505020204" pitchFamily="18" charset="0"/>
              </a:rPr>
              <a:t>Helps prioritize business and marketing strategies.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480887-8425-5228-57A8-A33A611A9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132" y="1444753"/>
            <a:ext cx="7933268" cy="410565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5400" dirty="0">
                <a:latin typeface="Algerian" panose="04020705040A02060702" pitchFamily="82" charset="0"/>
              </a:rPr>
              <a:t>Key Insights &amp; Business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i="1" dirty="0">
                <a:latin typeface="Bookman Old Style" panose="02050604050505020204" pitchFamily="18" charset="0"/>
              </a:rPr>
              <a:t>States like </a:t>
            </a:r>
            <a:r>
              <a:rPr lang="en-US" i="1" dirty="0">
                <a:latin typeface="Bookman Old Style" panose="02050604050505020204" pitchFamily="18" charset="0"/>
              </a:rPr>
              <a:t>Uttar Pradesh</a:t>
            </a:r>
            <a:r>
              <a:rPr i="1" dirty="0">
                <a:latin typeface="Bookman Old Style" panose="02050604050505020204" pitchFamily="18" charset="0"/>
              </a:rPr>
              <a:t> show the highest growth in EV adoption.</a:t>
            </a:r>
          </a:p>
          <a:p>
            <a:r>
              <a:rPr i="1" dirty="0">
                <a:latin typeface="Bookman Old Style" panose="02050604050505020204" pitchFamily="18" charset="0"/>
              </a:rPr>
              <a:t>Two-wheeler and commercial categories dominate the market.</a:t>
            </a:r>
          </a:p>
          <a:p>
            <a:r>
              <a:rPr i="1" dirty="0">
                <a:latin typeface="Bookman Old Style" panose="02050604050505020204" pitchFamily="18" charset="0"/>
              </a:rPr>
              <a:t>Lower-priced models have significantly higher sales volumes.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5400" dirty="0">
                <a:latin typeface="Algerian" panose="04020705040A02060702" pitchFamily="82" charset="0"/>
              </a:rPr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783080"/>
            <a:ext cx="7704667" cy="4216736"/>
          </a:xfrm>
        </p:spPr>
        <p:txBody>
          <a:bodyPr/>
          <a:lstStyle/>
          <a:p>
            <a:r>
              <a:rPr i="1" dirty="0">
                <a:latin typeface="Bookman Old Style" panose="02050604050505020204" pitchFamily="18" charset="0"/>
              </a:rPr>
              <a:t>Missing or inconsistent values in raw dataset.</a:t>
            </a:r>
          </a:p>
          <a:p>
            <a:r>
              <a:rPr i="1" dirty="0">
                <a:latin typeface="Bookman Old Style" panose="02050604050505020204" pitchFamily="18" charset="0"/>
              </a:rPr>
              <a:t>Balancing feature selection and model interpretability.</a:t>
            </a:r>
          </a:p>
          <a:p>
            <a:r>
              <a:rPr i="1" dirty="0">
                <a:latin typeface="Bookman Old Style" panose="02050604050505020204" pitchFamily="18" charset="0"/>
              </a:rPr>
              <a:t>Handling categorical data and encoding.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5400" dirty="0">
                <a:latin typeface="Algerian" panose="04020705040A02060702" pitchFamily="82" charset="0"/>
              </a:rPr>
              <a:t>Conclusion &amp; 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i="1" dirty="0">
                <a:latin typeface="Bookman Old Style" panose="02050604050505020204" pitchFamily="18" charset="0"/>
              </a:rPr>
              <a:t>Learned complete EDA-to-modeling pipeline for real-world data.</a:t>
            </a:r>
          </a:p>
          <a:p>
            <a:r>
              <a:rPr i="1" dirty="0">
                <a:latin typeface="Bookman Old Style" panose="02050604050505020204" pitchFamily="18" charset="0"/>
              </a:rPr>
              <a:t>Built visualizations that translate data to strategic insights.</a:t>
            </a:r>
          </a:p>
          <a:p>
            <a:r>
              <a:rPr i="1" dirty="0">
                <a:latin typeface="Bookman Old Style" panose="02050604050505020204" pitchFamily="18" charset="0"/>
              </a:rPr>
              <a:t>Opportunity to extend into forecasting and classification models.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5400" dirty="0">
                <a:latin typeface="Algerian" panose="04020705040A02060702" pitchFamily="82" charset="0"/>
              </a:rP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194560"/>
            <a:ext cx="7704667" cy="3805256"/>
          </a:xfrm>
        </p:spPr>
        <p:txBody>
          <a:bodyPr/>
          <a:lstStyle/>
          <a:p>
            <a:r>
              <a:rPr i="1" dirty="0">
                <a:latin typeface="Bookman Old Style" panose="02050604050505020204" pitchFamily="18" charset="0"/>
              </a:rPr>
              <a:t>Looking forward to your feedback.</a:t>
            </a:r>
          </a:p>
          <a:p>
            <a:r>
              <a:rPr i="1" dirty="0">
                <a:latin typeface="Bookman Old Style" panose="02050604050505020204" pitchFamily="18" charset="0"/>
              </a:rPr>
              <a:t>Happy to present any part in more detail if needed.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5400" dirty="0">
                <a:latin typeface="Algerian" panose="04020705040A02060702" pitchFamily="82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i="1" dirty="0">
                <a:latin typeface="Bookman Old Style" panose="02050604050505020204" pitchFamily="18" charset="0"/>
              </a:rPr>
              <a:t>Rising adoption of EVs demands deeper market understanding.</a:t>
            </a:r>
          </a:p>
          <a:p>
            <a:r>
              <a:rPr i="1" dirty="0">
                <a:latin typeface="Bookman Old Style" panose="02050604050505020204" pitchFamily="18" charset="0"/>
              </a:rPr>
              <a:t>Identify sales trends and key influencers for EV purchases.</a:t>
            </a:r>
          </a:p>
          <a:p>
            <a:r>
              <a:rPr i="1" dirty="0">
                <a:latin typeface="Bookman Old Style" panose="02050604050505020204" pitchFamily="18" charset="0"/>
              </a:rPr>
              <a:t>Support business decisions with data-driven insights</a:t>
            </a:r>
            <a:r>
              <a:rPr dirty="0">
                <a:latin typeface="Bookman Old Style" panose="02050604050505020204" pitchFamily="18" charset="0"/>
              </a:rPr>
              <a:t>.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5400" dirty="0">
                <a:latin typeface="Algerian" panose="04020705040A02060702" pitchFamily="82" charset="0"/>
              </a:rP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i="1" dirty="0">
                <a:latin typeface="Bookman Old Style" panose="02050604050505020204" pitchFamily="18" charset="0"/>
              </a:rPr>
              <a:t>Sourced from EV registration and sales data across Indian states.</a:t>
            </a:r>
          </a:p>
          <a:p>
            <a:r>
              <a:rPr i="1" dirty="0">
                <a:latin typeface="Bookman Old Style" panose="02050604050505020204" pitchFamily="18" charset="0"/>
              </a:rPr>
              <a:t>Key fields: State, Vehicle Category, Sales Quantity, Price, Year.</a:t>
            </a:r>
          </a:p>
          <a:p>
            <a:r>
              <a:rPr i="1" dirty="0">
                <a:latin typeface="Bookman Old Style" panose="02050604050505020204" pitchFamily="18" charset="0"/>
              </a:rPr>
              <a:t>Dataset cleaned and preprocessed before analysis.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5400" dirty="0">
                <a:latin typeface="Algerian" panose="04020705040A02060702" pitchFamily="82" charset="0"/>
              </a:rPr>
              <a:t>EDA Visualizations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</a:t>
            </a:r>
            <a:r>
              <a:rPr b="1" i="1" dirty="0">
                <a:latin typeface="Bookman Old Style" panose="02050604050505020204" pitchFamily="18" charset="0"/>
              </a:rPr>
              <a:t>Line Plot: </a:t>
            </a:r>
            <a:r>
              <a:rPr i="1" dirty="0">
                <a:latin typeface="Bookman Old Style" panose="02050604050505020204" pitchFamily="18" charset="0"/>
              </a:rPr>
              <a:t>EV sales over time by state.</a:t>
            </a:r>
          </a:p>
          <a:p>
            <a:r>
              <a:rPr b="1" i="1" dirty="0">
                <a:latin typeface="Bookman Old Style" panose="02050604050505020204" pitchFamily="18" charset="0"/>
              </a:rPr>
              <a:t>Correlation Heatmap: </a:t>
            </a:r>
            <a:r>
              <a:rPr i="1" dirty="0">
                <a:latin typeface="Bookman Old Style" panose="02050604050505020204" pitchFamily="18" charset="0"/>
              </a:rPr>
              <a:t>Shows relationships between numerical features.</a:t>
            </a:r>
          </a:p>
          <a:p>
            <a:r>
              <a:rPr b="1" i="1" dirty="0">
                <a:latin typeface="Bookman Old Style" panose="02050604050505020204" pitchFamily="18" charset="0"/>
              </a:rPr>
              <a:t>Hist</a:t>
            </a:r>
            <a:r>
              <a:rPr lang="en-US" b="1" i="1" dirty="0">
                <a:latin typeface="Bookman Old Style" panose="02050604050505020204" pitchFamily="18" charset="0"/>
              </a:rPr>
              <a:t>P</a:t>
            </a:r>
            <a:r>
              <a:rPr b="1" i="1" dirty="0">
                <a:latin typeface="Bookman Old Style" panose="02050604050505020204" pitchFamily="18" charset="0"/>
              </a:rPr>
              <a:t>lot: </a:t>
            </a:r>
            <a:r>
              <a:rPr i="1" dirty="0">
                <a:latin typeface="Bookman Old Style" panose="02050604050505020204" pitchFamily="18" charset="0"/>
              </a:rPr>
              <a:t>Distribution of sales quantity.</a:t>
            </a:r>
          </a:p>
          <a:p>
            <a:r>
              <a:rPr i="1" dirty="0">
                <a:latin typeface="Bookman Old Style" panose="02050604050505020204" pitchFamily="18" charset="0"/>
              </a:rPr>
              <a:t> </a:t>
            </a:r>
            <a:r>
              <a:rPr b="1" i="1" dirty="0">
                <a:latin typeface="Bookman Old Style" panose="02050604050505020204" pitchFamily="18" charset="0"/>
              </a:rPr>
              <a:t>Boxplot: </a:t>
            </a:r>
            <a:r>
              <a:rPr i="1" dirty="0">
                <a:latin typeface="Bookman Old Style" panose="02050604050505020204" pitchFamily="18" charset="0"/>
              </a:rPr>
              <a:t>Sales distribution by vehicle category.</a:t>
            </a:r>
          </a:p>
          <a:p>
            <a:r>
              <a:rPr b="1" i="1" dirty="0">
                <a:latin typeface="Bookman Old Style" panose="02050604050505020204" pitchFamily="18" charset="0"/>
              </a:rPr>
              <a:t>Scatter Plot: </a:t>
            </a:r>
            <a:r>
              <a:rPr i="1" dirty="0">
                <a:latin typeface="Bookman Old Style" panose="02050604050505020204" pitchFamily="18" charset="0"/>
              </a:rPr>
              <a:t>Price vs EV sales quantity.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1D4D9-893E-B6A2-95A1-C96920CF7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285" y="-218282"/>
            <a:ext cx="7704667" cy="198120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Algerian" panose="04020705040A02060702" pitchFamily="82" charset="0"/>
              </a:rPr>
              <a:t>Line Plot</a:t>
            </a:r>
            <a:endParaRPr lang="en-IN" sz="5400" dirty="0">
              <a:latin typeface="Algerian" panose="04020705040A020607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BE407C-1847-FFC6-4ABA-221756AE44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3724" y="1287430"/>
            <a:ext cx="6707788" cy="33321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6CDDE0-93A2-FD85-1FF0-D1B5A91A32FD}"/>
              </a:ext>
            </a:extLst>
          </p:cNvPr>
          <p:cNvSpPr txBox="1"/>
          <p:nvPr/>
        </p:nvSpPr>
        <p:spPr>
          <a:xfrm>
            <a:off x="1453896" y="5056846"/>
            <a:ext cx="70043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Bookman Old Style" panose="02050604050505020204" pitchFamily="18" charset="0"/>
              </a:rPr>
              <a:t>This line plot visualizes the trends in EV sales over time across different states. Each line represents a state’s sales pattern, showing growth, decline, or stability in adoption rates.</a:t>
            </a:r>
            <a:endParaRPr lang="en-IN" sz="2000" i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9996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D2846-EF57-D2CD-7E44-E61981CA3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397" y="18289"/>
            <a:ext cx="7704667" cy="198120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Algerian" panose="04020705040A02060702" pitchFamily="82" charset="0"/>
              </a:rPr>
              <a:t>Correlation Heatmap </a:t>
            </a:r>
            <a:endParaRPr lang="en-IN" sz="5400" dirty="0">
              <a:latin typeface="Algerian" panose="04020705040A020607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11BE45-63E2-D4AB-3934-51EA32CE1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1952" y="1935480"/>
            <a:ext cx="5907023" cy="33321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96E3E7-0113-637B-B76E-5885C3E81BFC}"/>
              </a:ext>
            </a:extLst>
          </p:cNvPr>
          <p:cNvSpPr txBox="1"/>
          <p:nvPr/>
        </p:nvSpPr>
        <p:spPr>
          <a:xfrm>
            <a:off x="1901952" y="5559552"/>
            <a:ext cx="62819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Bookman Old Style" panose="02050604050505020204" pitchFamily="18" charset="0"/>
              </a:rPr>
              <a:t>The heatmap displays the correlation coefficients between numerical features, showing how strongly each variable is related to the others.</a:t>
            </a:r>
            <a:endParaRPr lang="en-IN" sz="2000" i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85810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AA557-6D1D-5ECE-ECE9-D51D33812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429" y="0"/>
            <a:ext cx="7704667" cy="198120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Algerian" panose="04020705040A02060702" pitchFamily="82" charset="0"/>
              </a:rPr>
              <a:t>HistPlot</a:t>
            </a:r>
            <a:endParaRPr lang="en-IN" sz="5400" dirty="0">
              <a:latin typeface="Algerian" panose="04020705040A020607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2B3358-BBB3-E9E5-63A5-B0E1022EF1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480" y="1624584"/>
            <a:ext cx="6647688" cy="33321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16C056-9A52-6681-2420-484C3877FEE3}"/>
              </a:ext>
            </a:extLst>
          </p:cNvPr>
          <p:cNvSpPr txBox="1"/>
          <p:nvPr/>
        </p:nvSpPr>
        <p:spPr>
          <a:xfrm>
            <a:off x="1472184" y="5077968"/>
            <a:ext cx="6647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Bookman Old Style" panose="02050604050505020204" pitchFamily="18" charset="0"/>
              </a:rPr>
              <a:t>This histogram illustrates how often different sales quantity values occur. It highlights whether sales are uniformly distributed or skewed towards certain volumes</a:t>
            </a:r>
            <a:r>
              <a:rPr lang="en-US" dirty="0">
                <a:latin typeface="Bookman Old Style" panose="02050604050505020204" pitchFamily="18" charset="0"/>
              </a:rPr>
              <a:t>.</a:t>
            </a:r>
            <a:endParaRPr lang="en-IN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97129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94F06-396A-70CF-7ADB-27743E0AA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429" y="0"/>
            <a:ext cx="7704667" cy="198120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Algerian" panose="04020705040A02060702" pitchFamily="82" charset="0"/>
              </a:rPr>
              <a:t>Boxplot</a:t>
            </a:r>
            <a:endParaRPr lang="en-IN" sz="5400" dirty="0">
              <a:latin typeface="Algerian" panose="04020705040A020607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F3FE1E-EB5E-EA18-7023-1B34E676F0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3896" y="1633728"/>
            <a:ext cx="6775703" cy="33321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2F3A7D-1350-CBDC-6215-236EDAD7EF91}"/>
              </a:ext>
            </a:extLst>
          </p:cNvPr>
          <p:cNvSpPr txBox="1"/>
          <p:nvPr/>
        </p:nvSpPr>
        <p:spPr>
          <a:xfrm>
            <a:off x="1453897" y="5077968"/>
            <a:ext cx="67757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Bookman Old Style" panose="02050604050505020204" pitchFamily="18" charset="0"/>
              </a:rPr>
              <a:t>This boxplot compares the distribution of EV sales across different vehicle categories (e.g., SUV, Sedan, Hatchback). It displays median values, spreads, and outliers.</a:t>
            </a:r>
            <a:endParaRPr lang="en-IN" sz="2000" i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99363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6D5EE-5B1E-035E-846E-E9809D133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Algerian" panose="04020705040A02060702" pitchFamily="82" charset="0"/>
              </a:rPr>
              <a:t>Scatter plot </a:t>
            </a:r>
            <a:endParaRPr lang="en-IN" sz="5400" dirty="0">
              <a:latin typeface="Algerian" panose="04020705040A020607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D1F603-D926-23C5-499B-082EE009AF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8528" y="1898904"/>
            <a:ext cx="6223339" cy="351434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D23DF0-387C-423E-EF49-587E48FC3B59}"/>
              </a:ext>
            </a:extLst>
          </p:cNvPr>
          <p:cNvSpPr txBox="1"/>
          <p:nvPr/>
        </p:nvSpPr>
        <p:spPr>
          <a:xfrm>
            <a:off x="1938528" y="5413248"/>
            <a:ext cx="62233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Bookman Old Style" panose="02050604050505020204" pitchFamily="18" charset="0"/>
              </a:rPr>
              <a:t>This scatter plot visualizes the relationship between vehicle price and EV sales quantity. It shows whether lower or higher-priced vehicles sell more.</a:t>
            </a:r>
            <a:endParaRPr lang="en-IN" sz="2000" i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422594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36</TotalTime>
  <Words>472</Words>
  <Application>Microsoft Office PowerPoint</Application>
  <PresentationFormat>On-screen Show (4:3)</PresentationFormat>
  <Paragraphs>55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Algerian</vt:lpstr>
      <vt:lpstr>Arial</vt:lpstr>
      <vt:lpstr>Bookman Old Style</vt:lpstr>
      <vt:lpstr>Corbel</vt:lpstr>
      <vt:lpstr>Parallax</vt:lpstr>
      <vt:lpstr>Electric Vehicle Sales Analysis &amp; Prediction</vt:lpstr>
      <vt:lpstr>Problem Statement</vt:lpstr>
      <vt:lpstr>Dataset Overview</vt:lpstr>
      <vt:lpstr>EDA Visualizations Summary</vt:lpstr>
      <vt:lpstr>Line Plot</vt:lpstr>
      <vt:lpstr>Correlation Heatmap </vt:lpstr>
      <vt:lpstr>HistPlot</vt:lpstr>
      <vt:lpstr>Boxplot</vt:lpstr>
      <vt:lpstr>Scatter plot </vt:lpstr>
      <vt:lpstr>Machine Learning Model</vt:lpstr>
      <vt:lpstr>Actual vs Predicted Plot</vt:lpstr>
      <vt:lpstr>Feature Importance</vt:lpstr>
      <vt:lpstr>Key Insights &amp; Business Impact</vt:lpstr>
      <vt:lpstr>Challenges Faced</vt:lpstr>
      <vt:lpstr>Conclusion &amp; Learnings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Devkankshi Prasad</dc:creator>
  <cp:keywords/>
  <dc:description>generated using python-pptx</dc:description>
  <cp:lastModifiedBy>Devkankshi Prasad</cp:lastModifiedBy>
  <cp:revision>4</cp:revision>
  <dcterms:created xsi:type="dcterms:W3CDTF">2013-01-27T09:14:16Z</dcterms:created>
  <dcterms:modified xsi:type="dcterms:W3CDTF">2025-06-13T22:03:42Z</dcterms:modified>
  <cp:category/>
</cp:coreProperties>
</file>