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6" r:id="rId5"/>
    <p:sldId id="267" r:id="rId6"/>
    <p:sldId id="268" r:id="rId7"/>
    <p:sldId id="269" r:id="rId8"/>
    <p:sldId id="270" r:id="rId9"/>
    <p:sldId id="260" r:id="rId10"/>
    <p:sldId id="263" r:id="rId11"/>
    <p:sldId id="26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719"/>
  </p:normalViewPr>
  <p:slideViewPr>
    <p:cSldViewPr snapToGrid="0">
      <p:cViewPr>
        <p:scale>
          <a:sx n="129" d="100"/>
          <a:sy n="129" d="100"/>
        </p:scale>
        <p:origin x="-25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95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0912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291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2494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993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0708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5607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132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6633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3880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8/23/24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84664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8/23/24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8832271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B30D0018-81B2-EA10-37E5-DE85B45A35EA}"/>
              </a:ext>
            </a:extLst>
          </p:cNvPr>
          <p:cNvPicPr>
            <a:picLocks noChangeAspect="1"/>
          </p:cNvPicPr>
          <p:nvPr/>
        </p:nvPicPr>
        <p:blipFill>
          <a:blip r:embed="rId2"/>
          <a:srcRect t="25045"/>
          <a:stretch/>
        </p:blipFill>
        <p:spPr>
          <a:xfrm>
            <a:off x="0" y="294299"/>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1428E-F0A5-03DB-BC8D-7B039108E32A}"/>
              </a:ext>
            </a:extLst>
          </p:cNvPr>
          <p:cNvSpPr>
            <a:spLocks noGrp="1"/>
          </p:cNvSpPr>
          <p:nvPr>
            <p:ph type="ctrTitle"/>
          </p:nvPr>
        </p:nvSpPr>
        <p:spPr>
          <a:xfrm>
            <a:off x="1160890" y="1061686"/>
            <a:ext cx="8266139" cy="3793336"/>
          </a:xfrm>
        </p:spPr>
        <p:txBody>
          <a:bodyPr anchor="t">
            <a:normAutofit/>
          </a:bodyPr>
          <a:lstStyle/>
          <a:p>
            <a:r>
              <a:rPr lang="en-IN" sz="4500" b="0" i="0" u="none" strike="noStrike" dirty="0">
                <a:effectLst/>
                <a:latin typeface="Times New Roman" panose="02020603050405020304" pitchFamily="18" charset="0"/>
                <a:cs typeface="Times New Roman" panose="02020603050405020304" pitchFamily="18" charset="0"/>
              </a:rPr>
              <a:t>Hospital Readmission Predictor</a:t>
            </a:r>
            <a:endParaRPr lang="en-US" sz="4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9162A2-576E-C1D3-D28D-03FACC05CB32}"/>
              </a:ext>
            </a:extLst>
          </p:cNvPr>
          <p:cNvSpPr>
            <a:spLocks noGrp="1"/>
          </p:cNvSpPr>
          <p:nvPr>
            <p:ph type="subTitle" idx="1"/>
          </p:nvPr>
        </p:nvSpPr>
        <p:spPr>
          <a:xfrm>
            <a:off x="430924" y="5453796"/>
            <a:ext cx="6053959" cy="732996"/>
          </a:xfrm>
        </p:spPr>
        <p:txBody>
          <a:bodyPr anchor="t">
            <a:noAutofit/>
          </a:bodyPr>
          <a:lstStyle/>
          <a:p>
            <a:r>
              <a:rPr lang="en-IN" sz="2500" b="0" i="0" u="none" strike="noStrike" dirty="0">
                <a:effectLst/>
                <a:latin typeface="-webkit-standard"/>
              </a:rPr>
              <a:t>A Machine Learning Approach to Predict Patient Readmission Risk</a:t>
            </a:r>
          </a:p>
          <a:p>
            <a:r>
              <a:rPr lang="en-IN" sz="2500" dirty="0">
                <a:latin typeface="-webkit-standard"/>
              </a:rPr>
              <a:t>: Dev </a:t>
            </a:r>
            <a:r>
              <a:rPr lang="en-IN" sz="2500" dirty="0" err="1">
                <a:latin typeface="-webkit-standard"/>
              </a:rPr>
              <a:t>Khakhar</a:t>
            </a:r>
            <a:endParaRPr lang="en-IN" sz="2500" dirty="0">
              <a:latin typeface="-webkit-standard"/>
            </a:endParaRP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38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8EA5-9E2D-F656-9574-5914D5958D20}"/>
              </a:ext>
            </a:extLst>
          </p:cNvPr>
          <p:cNvSpPr>
            <a:spLocks noGrp="1"/>
          </p:cNvSpPr>
          <p:nvPr>
            <p:ph type="title"/>
          </p:nvPr>
        </p:nvSpPr>
        <p:spPr>
          <a:xfrm>
            <a:off x="361949" y="285750"/>
            <a:ext cx="10317479" cy="1719483"/>
          </a:xfrm>
        </p:spPr>
        <p:txBody>
          <a:bodyPr/>
          <a:lstStyle/>
          <a:p>
            <a:r>
              <a:rPr lang="en-IN" b="0" i="0" u="none" strike="noStrike" dirty="0">
                <a:effectLst/>
                <a:latin typeface="Times New Roman" panose="02020603050405020304" pitchFamily="18" charset="0"/>
                <a:cs typeface="Times New Roman" panose="02020603050405020304" pitchFamily="18" charset="0"/>
              </a:rPr>
              <a:t>Web Application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0484B0-BB7A-3DB5-D2B4-7DA26ADA941D}"/>
              </a:ext>
            </a:extLst>
          </p:cNvPr>
          <p:cNvSpPr>
            <a:spLocks noGrp="1"/>
          </p:cNvSpPr>
          <p:nvPr>
            <p:ph idx="1"/>
          </p:nvPr>
        </p:nvSpPr>
        <p:spPr>
          <a:xfrm>
            <a:off x="361949" y="1771650"/>
            <a:ext cx="3695702" cy="4127494"/>
          </a:xfrm>
        </p:spPr>
        <p:txBody>
          <a:bodyPr>
            <a:noAutofit/>
          </a:bodyPr>
          <a:lstStyle/>
          <a:p>
            <a:r>
              <a:rPr lang="en-IN" sz="2200" b="0" i="0" u="none" strike="noStrike" dirty="0">
                <a:effectLst/>
                <a:latin typeface="Times New Roman" panose="02020603050405020304" pitchFamily="18" charset="0"/>
                <a:cs typeface="Times New Roman" panose="02020603050405020304" pitchFamily="18" charset="0"/>
              </a:rPr>
              <a:t>The web application allows users to input values for </a:t>
            </a:r>
            <a:r>
              <a:rPr lang="en-IN" sz="2200" dirty="0">
                <a:latin typeface="Times New Roman" panose="02020603050405020304" pitchFamily="18" charset="0"/>
                <a:cs typeface="Times New Roman" panose="02020603050405020304" pitchFamily="18" charset="0"/>
              </a:rPr>
              <a:t>Excess Readmission Ratio</a:t>
            </a:r>
            <a:r>
              <a:rPr lang="en-IN" sz="2200" b="0" i="0" u="none" strike="noStrike" dirty="0">
                <a:effectLst/>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Predicted Readmission Rate</a:t>
            </a:r>
            <a:r>
              <a:rPr lang="en-IN" sz="2200" b="0" i="0" u="none" strike="noStrike" dirty="0">
                <a:effectLst/>
                <a:latin typeface="Times New Roman" panose="02020603050405020304" pitchFamily="18" charset="0"/>
                <a:cs typeface="Times New Roman" panose="02020603050405020304" pitchFamily="18" charset="0"/>
              </a:rPr>
              <a:t>, and </a:t>
            </a:r>
            <a:r>
              <a:rPr lang="en-IN" sz="2200" dirty="0">
                <a:latin typeface="Times New Roman" panose="02020603050405020304" pitchFamily="18" charset="0"/>
                <a:cs typeface="Times New Roman" panose="02020603050405020304" pitchFamily="18" charset="0"/>
              </a:rPr>
              <a:t>Expected Readmission Rate</a:t>
            </a:r>
            <a:r>
              <a:rPr lang="en-IN" sz="2200" b="0" i="0" u="none" strike="noStrike" dirty="0">
                <a:effectLst/>
                <a:latin typeface="Times New Roman" panose="02020603050405020304" pitchFamily="18" charset="0"/>
                <a:cs typeface="Times New Roman" panose="02020603050405020304" pitchFamily="18" charset="0"/>
              </a:rPr>
              <a:t> to receive a prediction on readmission likelihood.</a:t>
            </a:r>
            <a:endParaRPr lang="en-US" sz="22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A504DC23-D1B6-1A31-F3D5-9625893F5B38}"/>
              </a:ext>
            </a:extLst>
          </p:cNvPr>
          <p:cNvPicPr>
            <a:picLocks noChangeAspect="1"/>
          </p:cNvPicPr>
          <p:nvPr/>
        </p:nvPicPr>
        <p:blipFill>
          <a:blip r:embed="rId2"/>
          <a:stretch>
            <a:fillRect/>
          </a:stretch>
        </p:blipFill>
        <p:spPr>
          <a:xfrm>
            <a:off x="4949191" y="0"/>
            <a:ext cx="6880860" cy="6080760"/>
          </a:xfrm>
          <a:prstGeom prst="rect">
            <a:avLst/>
          </a:prstGeom>
        </p:spPr>
      </p:pic>
    </p:spTree>
    <p:extLst>
      <p:ext uri="{BB962C8B-B14F-4D97-AF65-F5344CB8AC3E}">
        <p14:creationId xmlns:p14="http://schemas.microsoft.com/office/powerpoint/2010/main" val="256632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4554-E6DA-812A-56D5-6337A353F8AC}"/>
              </a:ext>
            </a:extLst>
          </p:cNvPr>
          <p:cNvSpPr>
            <a:spLocks noGrp="1"/>
          </p:cNvSpPr>
          <p:nvPr>
            <p:ph type="title"/>
          </p:nvPr>
        </p:nvSpPr>
        <p:spPr/>
        <p:txBody>
          <a:bodyPr/>
          <a:lstStyle/>
          <a:p>
            <a:r>
              <a:rPr lang="en-IN" b="0" i="0" u="none" strike="noStrike" dirty="0">
                <a:effectLst/>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9F1FC2-6B55-6E62-D0DE-BFFBE0C98237}"/>
              </a:ext>
            </a:extLst>
          </p:cNvPr>
          <p:cNvSpPr>
            <a:spLocks noGrp="1"/>
          </p:cNvSpPr>
          <p:nvPr>
            <p:ph idx="1"/>
          </p:nvPr>
        </p:nvSpPr>
        <p:spPr/>
        <p:txBody>
          <a:bodyPr>
            <a:normAutofit/>
          </a:bodyPr>
          <a:lstStyle/>
          <a:p>
            <a:r>
              <a:rPr lang="en-IN" sz="1800" b="0" i="0" u="none" strike="noStrike" dirty="0">
                <a:effectLst/>
                <a:latin typeface="Times New Roman" panose="02020603050405020304" pitchFamily="18" charset="0"/>
                <a:cs typeface="Times New Roman" panose="02020603050405020304" pitchFamily="18" charset="0"/>
              </a:rPr>
              <a:t>The Logistic Regression model developed for predicting hospital readmissions achieved an overall accuracy of 75%. This means that 75% of the time, the model correctly predicted whether a patient would be readmitted based on their input data.</a:t>
            </a:r>
          </a:p>
          <a:p>
            <a:r>
              <a:rPr lang="en-IN" sz="1800" b="0" i="0" u="none" strike="noStrike" dirty="0">
                <a:effectLst/>
                <a:latin typeface="Times New Roman" panose="02020603050405020304" pitchFamily="18" charset="0"/>
                <a:cs typeface="Times New Roman" panose="02020603050405020304" pitchFamily="18" charset="0"/>
              </a:rPr>
              <a:t>The model demonstrated a precision of 87% when predicting cases where readmission was likely. Precision is important in this context as it indicates the proportion of true positive predictions (correctly identified readmissions) among all positive predictions (both true positives and false positives). A high precision reduces the risk of falsely identifying patients as high-risk for readmission.</a:t>
            </a:r>
          </a:p>
          <a:p>
            <a:endParaRPr lang="en-IN" sz="1800" b="0" i="0" u="none" strike="noStrike"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9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4F2B-70FD-EE30-E138-31245B6D5B8F}"/>
              </a:ext>
            </a:extLst>
          </p:cNvPr>
          <p:cNvSpPr>
            <a:spLocks noGrp="1"/>
          </p:cNvSpPr>
          <p:nvPr>
            <p:ph type="title"/>
          </p:nvPr>
        </p:nvSpPr>
        <p:spPr/>
        <p:txBody>
          <a:bodyPr/>
          <a:lstStyle/>
          <a:p>
            <a:r>
              <a:rPr lang="en-IN" b="0" i="0" u="none" strike="noStrike" dirty="0">
                <a:effectLst/>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EB1F45-95C8-5A13-C283-D904E5F446BA}"/>
              </a:ext>
            </a:extLst>
          </p:cNvPr>
          <p:cNvSpPr>
            <a:spLocks noGrp="1"/>
          </p:cNvSpPr>
          <p:nvPr>
            <p:ph idx="1"/>
          </p:nvPr>
        </p:nvSpPr>
        <p:spPr/>
        <p:txBody>
          <a:bodyPr/>
          <a:lstStyle/>
          <a:p>
            <a:r>
              <a:rPr lang="en-IN" b="0" i="0" u="none" strike="noStrike" dirty="0">
                <a:effectLst/>
                <a:latin typeface="Times New Roman" panose="02020603050405020304" pitchFamily="18" charset="0"/>
                <a:cs typeface="Times New Roman" panose="02020603050405020304" pitchFamily="18" charset="0"/>
              </a:rPr>
              <a:t>Explore more complex models like Random Forest or </a:t>
            </a:r>
            <a:r>
              <a:rPr lang="en-IN" b="0" i="0" u="none" strike="noStrike" dirty="0" err="1">
                <a:effectLst/>
                <a:latin typeface="Times New Roman" panose="02020603050405020304" pitchFamily="18" charset="0"/>
                <a:cs typeface="Times New Roman" panose="02020603050405020304" pitchFamily="18" charset="0"/>
              </a:rPr>
              <a:t>XGBoost</a:t>
            </a:r>
            <a:r>
              <a:rPr lang="en-IN" b="0" i="0" u="none" strike="noStrike" dirty="0">
                <a:effectLst/>
                <a:latin typeface="Times New Roman" panose="02020603050405020304" pitchFamily="18" charset="0"/>
                <a:cs typeface="Times New Roman" panose="02020603050405020304" pitchFamily="18" charset="0"/>
              </a:rPr>
              <a:t> to improve prediction accuracy</a:t>
            </a:r>
          </a:p>
          <a:p>
            <a:r>
              <a:rPr lang="en-IN" b="0" i="0" u="none" strike="noStrike" dirty="0">
                <a:effectLst/>
                <a:latin typeface="Times New Roman" panose="02020603050405020304" pitchFamily="18" charset="0"/>
                <a:cs typeface="Times New Roman" panose="02020603050405020304" pitchFamily="18" charset="0"/>
              </a:rPr>
              <a:t>Add user authentication to allow users to save and view past predictions.</a:t>
            </a:r>
          </a:p>
          <a:p>
            <a:r>
              <a:rPr lang="en-IN" b="0" i="0" u="none" strike="noStrike" dirty="0">
                <a:effectLst/>
                <a:latin typeface="Times New Roman" panose="02020603050405020304" pitchFamily="18" charset="0"/>
                <a:cs typeface="Times New Roman" panose="02020603050405020304" pitchFamily="18" charset="0"/>
              </a:rPr>
              <a:t>Deploy the application online for public access by healthcare professionals.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12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377B-40E6-37CB-01AE-571B16BC34B6}"/>
              </a:ext>
            </a:extLst>
          </p:cNvPr>
          <p:cNvSpPr>
            <a:spLocks noGrp="1"/>
          </p:cNvSpPr>
          <p:nvPr>
            <p:ph type="title"/>
          </p:nvPr>
        </p:nvSpPr>
        <p:spPr/>
        <p:txBody>
          <a:bodyPr/>
          <a:lstStyle/>
          <a:p>
            <a:r>
              <a:rPr lang="en-IN" b="0" i="0" u="none" strike="noStrike" dirty="0">
                <a:effectLst/>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E3A614-19A3-DD0D-4136-ACE878D3AE5B}"/>
              </a:ext>
            </a:extLst>
          </p:cNvPr>
          <p:cNvSpPr>
            <a:spLocks noGrp="1"/>
          </p:cNvSpPr>
          <p:nvPr>
            <p:ph idx="1"/>
          </p:nvPr>
        </p:nvSpPr>
        <p:spPr/>
        <p:txBody>
          <a:bodyPr/>
          <a:lstStyle/>
          <a:p>
            <a:r>
              <a:rPr lang="en-IN" b="0" u="none" strike="noStrike" dirty="0">
                <a:effectLst/>
                <a:latin typeface="Times New Roman" panose="02020603050405020304" pitchFamily="18" charset="0"/>
                <a:cs typeface="Times New Roman" panose="02020603050405020304" pitchFamily="18" charset="0"/>
              </a:rPr>
              <a:t>This project demonstrates the potential of machine learning in predicting hospital readmissions. The web application provides a user-friendly interface for healthcare providers to assess patient readmission risk.</a:t>
            </a:r>
          </a:p>
          <a:p>
            <a:r>
              <a:rPr lang="en-IN" b="0" u="none" strike="noStrike" dirty="0">
                <a:effectLst/>
                <a:latin typeface="Times New Roman" panose="02020603050405020304" pitchFamily="18" charset="0"/>
                <a:cs typeface="Times New Roman" panose="02020603050405020304" pitchFamily="18" charset="0"/>
              </a:rPr>
              <a:t>Accurate predictions can help reduce readmission rates, lower healthcare costs, and improve patient outcomes.</a:t>
            </a:r>
          </a:p>
          <a:p>
            <a:r>
              <a:rPr lang="en-IN" b="0" u="none" strike="noStrike" dirty="0">
                <a:effectLst/>
                <a:latin typeface="Times New Roman" panose="02020603050405020304" pitchFamily="18" charset="0"/>
                <a:cs typeface="Times New Roman" panose="02020603050405020304" pitchFamily="18" charset="0"/>
              </a:rPr>
              <a:t>Predictive </a:t>
            </a:r>
            <a:r>
              <a:rPr lang="en-IN" b="0" u="none" strike="noStrike" dirty="0" err="1">
                <a:effectLst/>
                <a:latin typeface="Times New Roman" panose="02020603050405020304" pitchFamily="18" charset="0"/>
                <a:cs typeface="Times New Roman" panose="02020603050405020304" pitchFamily="18" charset="0"/>
              </a:rPr>
              <a:t>modeling</a:t>
            </a:r>
            <a:r>
              <a:rPr lang="en-IN" b="0" u="none" strike="noStrike" dirty="0">
                <a:effectLst/>
                <a:latin typeface="Times New Roman" panose="02020603050405020304" pitchFamily="18" charset="0"/>
                <a:cs typeface="Times New Roman" panose="02020603050405020304" pitchFamily="18" charset="0"/>
              </a:rPr>
              <a:t> is a powerful tool for improving healthcare outcomes.</a:t>
            </a:r>
          </a:p>
          <a:p>
            <a:r>
              <a:rPr lang="en-IN" b="0" u="none" strike="noStrike" dirty="0">
                <a:effectLst/>
                <a:latin typeface="Times New Roman" panose="02020603050405020304" pitchFamily="18" charset="0"/>
                <a:cs typeface="Times New Roman" panose="02020603050405020304" pitchFamily="18" charset="0"/>
              </a:rPr>
              <a:t>Accurate readmission predictions can reduce costs and improve care.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23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9E54-FF63-BA1D-0076-A0BBB9A7623B}"/>
              </a:ext>
            </a:extLst>
          </p:cNvPr>
          <p:cNvSpPr>
            <a:spLocks noGrp="1"/>
          </p:cNvSpPr>
          <p:nvPr>
            <p:ph type="title"/>
          </p:nvPr>
        </p:nvSpPr>
        <p:spPr/>
        <p:txBody>
          <a:bodyPr/>
          <a:lstStyle/>
          <a:p>
            <a:r>
              <a:rPr lang="en-IN" b="0" i="0" u="none" strike="noStrike" dirty="0">
                <a:effectLst/>
                <a:latin typeface="Times New Roman" panose="02020603050405020304" pitchFamily="18" charset="0"/>
                <a:cs typeface="Times New Roman" panose="02020603050405020304" pitchFamily="18" charset="0"/>
              </a:rPr>
              <a:t>Hospital Readmission Predictor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0839BC-9E98-3DD9-9860-BEF2E7539CC7}"/>
              </a:ext>
            </a:extLst>
          </p:cNvPr>
          <p:cNvSpPr>
            <a:spLocks noGrp="1"/>
          </p:cNvSpPr>
          <p:nvPr>
            <p:ph idx="1"/>
          </p:nvPr>
        </p:nvSpPr>
        <p:spPr/>
        <p:txBody>
          <a:bodyPr/>
          <a:lstStyle/>
          <a:p>
            <a:pPr algn="l"/>
            <a:endParaRPr lang="en-IN" b="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AI and ML are revolutionizing healthcare analytics.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Predictive </a:t>
            </a:r>
            <a:r>
              <a:rPr lang="en-IN" b="0" u="none" strike="noStrike" dirty="0" err="1">
                <a:effectLst/>
                <a:latin typeface="Times New Roman" panose="02020603050405020304" pitchFamily="18" charset="0"/>
                <a:cs typeface="Times New Roman" panose="02020603050405020304" pitchFamily="18" charset="0"/>
              </a:rPr>
              <a:t>modeling</a:t>
            </a:r>
            <a:r>
              <a:rPr lang="en-IN" b="0" u="none" strike="noStrike" dirty="0">
                <a:effectLst/>
                <a:latin typeface="Times New Roman" panose="02020603050405020304" pitchFamily="18" charset="0"/>
                <a:cs typeface="Times New Roman" panose="02020603050405020304" pitchFamily="18" charset="0"/>
              </a:rPr>
              <a:t> anticipates patient outcomes, such as readmission.</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This POC focuses on predicting hospital readmissions to improve care and reduce costs.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Hospital readmissions are costly and often preventable. Accurately predicting which patients are at risk of readmission can help healthcare providers allocate resources more effectively and improve patient outcomes.</a:t>
            </a:r>
          </a:p>
        </p:txBody>
      </p:sp>
    </p:spTree>
    <p:extLst>
      <p:ext uri="{BB962C8B-B14F-4D97-AF65-F5344CB8AC3E}">
        <p14:creationId xmlns:p14="http://schemas.microsoft.com/office/powerpoint/2010/main" val="369269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7CF6-2951-7CC7-95EA-B068F6514853}"/>
              </a:ext>
            </a:extLst>
          </p:cNvPr>
          <p:cNvSpPr>
            <a:spLocks noGrp="1"/>
          </p:cNvSpPr>
          <p:nvPr>
            <p:ph type="title"/>
          </p:nvPr>
        </p:nvSpPr>
        <p:spPr/>
        <p:txBody>
          <a:bodyPr/>
          <a:lstStyle/>
          <a:p>
            <a:r>
              <a:rPr lang="en-IN" b="0" i="0" u="none" strike="noStrike" dirty="0">
                <a:effectLst/>
                <a:latin typeface="-webkit-standard"/>
              </a:rPr>
              <a:t>Impact of Hospital Readmissions on Healthcare Costs</a:t>
            </a:r>
            <a:endParaRPr lang="en-US" dirty="0"/>
          </a:p>
        </p:txBody>
      </p:sp>
      <p:pic>
        <p:nvPicPr>
          <p:cNvPr id="5" name="Content Placeholder 4" descr="A graph of a line graph&#10;&#10;Description automatically generated with medium confidence">
            <a:extLst>
              <a:ext uri="{FF2B5EF4-FFF2-40B4-BE49-F238E27FC236}">
                <a16:creationId xmlns:a16="http://schemas.microsoft.com/office/drawing/2014/main" id="{CEEBB278-5C31-9EA9-8912-84857D47B8FA}"/>
              </a:ext>
            </a:extLst>
          </p:cNvPr>
          <p:cNvPicPr>
            <a:picLocks noGrp="1" noChangeAspect="1"/>
          </p:cNvPicPr>
          <p:nvPr>
            <p:ph idx="1"/>
          </p:nvPr>
        </p:nvPicPr>
        <p:blipFill>
          <a:blip r:embed="rId2"/>
          <a:stretch>
            <a:fillRect/>
          </a:stretch>
        </p:blipFill>
        <p:spPr>
          <a:xfrm>
            <a:off x="1143000" y="2332037"/>
            <a:ext cx="10151075" cy="4525963"/>
          </a:xfrm>
        </p:spPr>
      </p:pic>
    </p:spTree>
    <p:extLst>
      <p:ext uri="{BB962C8B-B14F-4D97-AF65-F5344CB8AC3E}">
        <p14:creationId xmlns:p14="http://schemas.microsoft.com/office/powerpoint/2010/main" val="167908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58FE-98C0-FB6A-6B00-4291659B719B}"/>
              </a:ext>
            </a:extLst>
          </p:cNvPr>
          <p:cNvSpPr>
            <a:spLocks noGrp="1"/>
          </p:cNvSpPr>
          <p:nvPr>
            <p:ph type="title"/>
          </p:nvPr>
        </p:nvSpPr>
        <p:spPr/>
        <p:txBody>
          <a:bodyPr/>
          <a:lstStyle/>
          <a:p>
            <a:r>
              <a:rPr lang="en-IN" b="0" i="0" u="none" strike="noStrike" dirty="0">
                <a:effectLst/>
                <a:latin typeface="-webkit-standard"/>
              </a:rPr>
              <a:t>What is Predictive </a:t>
            </a:r>
            <a:r>
              <a:rPr lang="en-IN" b="0" i="0" u="none" strike="noStrike" dirty="0" err="1">
                <a:effectLst/>
                <a:latin typeface="-webkit-standard"/>
              </a:rPr>
              <a:t>Modeling</a:t>
            </a:r>
            <a:r>
              <a:rPr lang="en-IN" b="0" i="0" u="none" strike="noStrike" dirty="0">
                <a:effectLst/>
                <a:latin typeface="-webkit-standard"/>
              </a:rPr>
              <a:t> ?</a:t>
            </a:r>
            <a:endParaRPr lang="en-US" dirty="0"/>
          </a:p>
        </p:txBody>
      </p:sp>
      <p:sp>
        <p:nvSpPr>
          <p:cNvPr id="3" name="Content Placeholder 2">
            <a:extLst>
              <a:ext uri="{FF2B5EF4-FFF2-40B4-BE49-F238E27FC236}">
                <a16:creationId xmlns:a16="http://schemas.microsoft.com/office/drawing/2014/main" id="{5405B81C-1CFD-5C26-1544-39A25A7967F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uses statistical techniques and ML to predict future outcomes</a:t>
            </a:r>
          </a:p>
          <a:p>
            <a:r>
              <a:rPr lang="en-IN" dirty="0">
                <a:latin typeface="Times New Roman" panose="02020603050405020304" pitchFamily="18" charset="0"/>
                <a:cs typeface="Times New Roman" panose="02020603050405020304" pitchFamily="18" charset="0"/>
              </a:rPr>
              <a:t>In healthcare, it helps anticipate events like patient readmissions</a:t>
            </a:r>
          </a:p>
          <a:p>
            <a:r>
              <a:rPr lang="en-IN" dirty="0">
                <a:latin typeface="Times New Roman" panose="02020603050405020304" pitchFamily="18" charset="0"/>
                <a:cs typeface="Times New Roman" panose="02020603050405020304" pitchFamily="18" charset="0"/>
              </a:rPr>
              <a:t>Enables proactive decision-making to enhance patient care.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60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2D5-B1F3-E924-F65A-C7BB4FFC6156}"/>
              </a:ext>
            </a:extLst>
          </p:cNvPr>
          <p:cNvSpPr>
            <a:spLocks noGrp="1"/>
          </p:cNvSpPr>
          <p:nvPr>
            <p:ph type="title"/>
          </p:nvPr>
        </p:nvSpPr>
        <p:spPr/>
        <p:txBody>
          <a:bodyPr/>
          <a:lstStyle/>
          <a:p>
            <a:r>
              <a:rPr lang="en-IN" b="0" i="0" u="none" strike="noStrike" dirty="0">
                <a:effectLst/>
                <a:latin typeface="-webkit-standard"/>
              </a:rPr>
              <a:t>Trends in Predictive </a:t>
            </a:r>
            <a:r>
              <a:rPr lang="en-IN" b="0" i="0" u="none" strike="noStrike" dirty="0" err="1">
                <a:effectLst/>
                <a:latin typeface="-webkit-standard"/>
              </a:rPr>
              <a:t>Modeling</a:t>
            </a:r>
            <a:endParaRPr lang="en-US" dirty="0"/>
          </a:p>
        </p:txBody>
      </p:sp>
      <p:sp>
        <p:nvSpPr>
          <p:cNvPr id="3" name="Content Placeholder 2">
            <a:extLst>
              <a:ext uri="{FF2B5EF4-FFF2-40B4-BE49-F238E27FC236}">
                <a16:creationId xmlns:a16="http://schemas.microsoft.com/office/drawing/2014/main" id="{78CBB899-5206-8160-6C03-4C711C5A475D}"/>
              </a:ext>
            </a:extLst>
          </p:cNvPr>
          <p:cNvSpPr>
            <a:spLocks noGrp="1"/>
          </p:cNvSpPr>
          <p:nvPr>
            <p:ph idx="1"/>
          </p:nvPr>
        </p:nvSpPr>
        <p:spPr/>
        <p:txBody>
          <a:bodyPr/>
          <a:lstStyle/>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Predictive analytics to forecast patient outcomes.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Integration with Electronic Health Records (EHRs) for real-time support.</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Time-series analysis and anomaly detection for monitoring health metrics.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AI-driven personalized medicine</a:t>
            </a:r>
          </a:p>
        </p:txBody>
      </p:sp>
    </p:spTree>
    <p:extLst>
      <p:ext uri="{BB962C8B-B14F-4D97-AF65-F5344CB8AC3E}">
        <p14:creationId xmlns:p14="http://schemas.microsoft.com/office/powerpoint/2010/main" val="216011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699D-7F97-D003-CFC1-9BE42383C68A}"/>
              </a:ext>
            </a:extLst>
          </p:cNvPr>
          <p:cNvSpPr>
            <a:spLocks noGrp="1"/>
          </p:cNvSpPr>
          <p:nvPr>
            <p:ph type="title"/>
          </p:nvPr>
        </p:nvSpPr>
        <p:spPr/>
        <p:txBody>
          <a:bodyPr/>
          <a:lstStyle/>
          <a:p>
            <a:r>
              <a:rPr lang="en-IN" b="0" i="0" u="none" strike="noStrike" dirty="0">
                <a:effectLst/>
                <a:latin typeface="-webkit-standard"/>
              </a:rPr>
              <a:t>Opportunities in Predictive </a:t>
            </a:r>
            <a:r>
              <a:rPr lang="en-IN" b="0" i="0" u="none" strike="noStrike" dirty="0" err="1">
                <a:effectLst/>
                <a:latin typeface="-webkit-standard"/>
              </a:rPr>
              <a:t>Modeling</a:t>
            </a:r>
            <a:endParaRPr lang="en-US" dirty="0"/>
          </a:p>
        </p:txBody>
      </p:sp>
      <p:sp>
        <p:nvSpPr>
          <p:cNvPr id="3" name="Content Placeholder 2">
            <a:extLst>
              <a:ext uri="{FF2B5EF4-FFF2-40B4-BE49-F238E27FC236}">
                <a16:creationId xmlns:a16="http://schemas.microsoft.com/office/drawing/2014/main" id="{1D31F214-9DC4-ACAD-8192-26A87398B059}"/>
              </a:ext>
            </a:extLst>
          </p:cNvPr>
          <p:cNvSpPr>
            <a:spLocks noGrp="1"/>
          </p:cNvSpPr>
          <p:nvPr>
            <p:ph idx="1"/>
          </p:nvPr>
        </p:nvSpPr>
        <p:spPr/>
        <p:txBody>
          <a:bodyPr/>
          <a:lstStyle/>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Enhanced patient care through early risk identification.</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Optimized resource allocation and operational efficiency.</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Cost savings by reducing readmission rates.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Empowers data-driven clinical decision-making.</a:t>
            </a:r>
          </a:p>
        </p:txBody>
      </p:sp>
    </p:spTree>
    <p:extLst>
      <p:ext uri="{BB962C8B-B14F-4D97-AF65-F5344CB8AC3E}">
        <p14:creationId xmlns:p14="http://schemas.microsoft.com/office/powerpoint/2010/main" val="378629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C29F-2259-FA00-B808-F606724513E2}"/>
              </a:ext>
            </a:extLst>
          </p:cNvPr>
          <p:cNvSpPr>
            <a:spLocks noGrp="1"/>
          </p:cNvSpPr>
          <p:nvPr>
            <p:ph type="title"/>
          </p:nvPr>
        </p:nvSpPr>
        <p:spPr/>
        <p:txBody>
          <a:bodyPr/>
          <a:lstStyle/>
          <a:p>
            <a:r>
              <a:rPr lang="en-IN" b="0" i="0" u="none" strike="noStrike" dirty="0">
                <a:effectLst/>
                <a:latin typeface="-webkit-standard"/>
              </a:rPr>
              <a:t>Challenges and Threats</a:t>
            </a:r>
            <a:endParaRPr lang="en-US" dirty="0"/>
          </a:p>
        </p:txBody>
      </p:sp>
      <p:sp>
        <p:nvSpPr>
          <p:cNvPr id="3" name="Content Placeholder 2">
            <a:extLst>
              <a:ext uri="{FF2B5EF4-FFF2-40B4-BE49-F238E27FC236}">
                <a16:creationId xmlns:a16="http://schemas.microsoft.com/office/drawing/2014/main" id="{4B4091A3-B1F7-DF29-5003-F41B6C5541EB}"/>
              </a:ext>
            </a:extLst>
          </p:cNvPr>
          <p:cNvSpPr>
            <a:spLocks noGrp="1"/>
          </p:cNvSpPr>
          <p:nvPr>
            <p:ph idx="1"/>
          </p:nvPr>
        </p:nvSpPr>
        <p:spPr/>
        <p:txBody>
          <a:bodyPr/>
          <a:lstStyle/>
          <a:p>
            <a:pPr algn="l">
              <a:buFont typeface="Arial" panose="020B0604020202020204" pitchFamily="34" charset="0"/>
              <a:buChar char="•"/>
            </a:pPr>
            <a:r>
              <a:rPr lang="en-IN" u="none" strike="noStrike" dirty="0">
                <a:effectLst/>
                <a:latin typeface="Times New Roman" panose="02020603050405020304" pitchFamily="18" charset="0"/>
                <a:cs typeface="Times New Roman" panose="02020603050405020304" pitchFamily="18" charset="0"/>
              </a:rPr>
              <a:t>Data quality issues can lead to inaccurate predictions.</a:t>
            </a:r>
          </a:p>
          <a:p>
            <a:pPr algn="l">
              <a:buFont typeface="Arial" panose="020B0604020202020204" pitchFamily="34" charset="0"/>
              <a:buChar char="•"/>
            </a:pPr>
            <a:r>
              <a:rPr lang="en-IN" u="none" strike="noStrike" dirty="0">
                <a:effectLst/>
                <a:latin typeface="Times New Roman" panose="02020603050405020304" pitchFamily="18" charset="0"/>
                <a:cs typeface="Times New Roman" panose="02020603050405020304" pitchFamily="18" charset="0"/>
              </a:rPr>
              <a:t>Complex models may lack interpretability, leading to trust issues.</a:t>
            </a:r>
          </a:p>
          <a:p>
            <a:pPr algn="l">
              <a:buFont typeface="Arial" panose="020B0604020202020204" pitchFamily="34" charset="0"/>
              <a:buChar char="•"/>
            </a:pPr>
            <a:r>
              <a:rPr lang="en-IN" u="none" strike="noStrike" dirty="0">
                <a:effectLst/>
                <a:latin typeface="Times New Roman" panose="02020603050405020304" pitchFamily="18" charset="0"/>
                <a:cs typeface="Times New Roman" panose="02020603050405020304" pitchFamily="18" charset="0"/>
              </a:rPr>
              <a:t>Ethical concerns, including patient privacy and bias.</a:t>
            </a:r>
          </a:p>
          <a:p>
            <a:pPr algn="l">
              <a:buFont typeface="Arial" panose="020B0604020202020204" pitchFamily="34" charset="0"/>
              <a:buChar char="•"/>
            </a:pPr>
            <a:r>
              <a:rPr lang="en-IN" u="none" strike="noStrike" dirty="0">
                <a:effectLst/>
                <a:latin typeface="Times New Roman" panose="02020603050405020304" pitchFamily="18" charset="0"/>
                <a:cs typeface="Times New Roman" panose="02020603050405020304" pitchFamily="18" charset="0"/>
              </a:rPr>
              <a:t>Integration with existing clinical workflows can be challenging.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18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1AD3-7D38-A3C0-5B08-C0A59C75279E}"/>
              </a:ext>
            </a:extLst>
          </p:cNvPr>
          <p:cNvSpPr>
            <a:spLocks noGrp="1"/>
          </p:cNvSpPr>
          <p:nvPr>
            <p:ph type="title"/>
          </p:nvPr>
        </p:nvSpPr>
        <p:spPr/>
        <p:txBody>
          <a:bodyPr/>
          <a:lstStyle/>
          <a:p>
            <a:r>
              <a:rPr lang="en-IN" b="0" i="0" u="none" strike="noStrike" dirty="0">
                <a:effectLst/>
                <a:latin typeface="-webkit-standard"/>
              </a:rPr>
              <a:t>Strategic Recommendations</a:t>
            </a:r>
            <a:endParaRPr lang="en-US" dirty="0"/>
          </a:p>
        </p:txBody>
      </p:sp>
      <p:sp>
        <p:nvSpPr>
          <p:cNvPr id="3" name="Content Placeholder 2">
            <a:extLst>
              <a:ext uri="{FF2B5EF4-FFF2-40B4-BE49-F238E27FC236}">
                <a16:creationId xmlns:a16="http://schemas.microsoft.com/office/drawing/2014/main" id="{759EC622-A0D8-0C78-D91E-5231E3AF0DB3}"/>
              </a:ext>
            </a:extLst>
          </p:cNvPr>
          <p:cNvSpPr>
            <a:spLocks noGrp="1"/>
          </p:cNvSpPr>
          <p:nvPr>
            <p:ph idx="1"/>
          </p:nvPr>
        </p:nvSpPr>
        <p:spPr/>
        <p:txBody>
          <a:bodyPr/>
          <a:lstStyle/>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Invest in interpretable models to build trust with clinicians.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Ensure seamless integration with EHRs and other healthcare systems.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Prioritize data quality for accurate and reliable predictions.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Promote ethical AI practices, focusing on transparency and fairness.</a:t>
            </a:r>
          </a:p>
          <a:p>
            <a:pPr algn="l">
              <a:buFont typeface="Arial" panose="020B0604020202020204" pitchFamily="34" charset="0"/>
              <a:buChar char="•"/>
            </a:pPr>
            <a:r>
              <a:rPr lang="en-IN" b="0" u="none" strike="noStrike" dirty="0">
                <a:effectLst/>
                <a:latin typeface="Times New Roman" panose="02020603050405020304" pitchFamily="18" charset="0"/>
                <a:cs typeface="Times New Roman" panose="02020603050405020304" pitchFamily="18" charset="0"/>
              </a:rPr>
              <a:t>Provide training and support for healthcare providers.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46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196B-3690-F9D7-FBFA-304DB54FB1CD}"/>
              </a:ext>
            </a:extLst>
          </p:cNvPr>
          <p:cNvSpPr>
            <a:spLocks noGrp="1"/>
          </p:cNvSpPr>
          <p:nvPr>
            <p:ph type="title"/>
          </p:nvPr>
        </p:nvSpPr>
        <p:spPr/>
        <p:txBody>
          <a:bodyPr/>
          <a:lstStyle/>
          <a:p>
            <a:r>
              <a:rPr lang="en-IN" b="0" i="0" u="none" strike="noStrike" dirty="0">
                <a:effectLst/>
                <a:latin typeface="Times New Roman" panose="02020603050405020304" pitchFamily="18" charset="0"/>
                <a:cs typeface="Times New Roman" panose="02020603050405020304" pitchFamily="18" charset="0"/>
              </a:rPr>
              <a:t>Model</a:t>
            </a:r>
            <a:r>
              <a:rPr lang="en-IN" b="0" i="0" u="none" strike="noStrike" dirty="0">
                <a:effectLst/>
                <a:latin typeface="-webkit-standard"/>
              </a:rPr>
              <a:t> Development</a:t>
            </a:r>
            <a:endParaRPr lang="en-US" dirty="0"/>
          </a:p>
        </p:txBody>
      </p:sp>
      <p:sp>
        <p:nvSpPr>
          <p:cNvPr id="3" name="Content Placeholder 2">
            <a:extLst>
              <a:ext uri="{FF2B5EF4-FFF2-40B4-BE49-F238E27FC236}">
                <a16:creationId xmlns:a16="http://schemas.microsoft.com/office/drawing/2014/main" id="{0E15A759-BD32-EEF0-FD1F-BFEC46874153}"/>
              </a:ext>
            </a:extLst>
          </p:cNvPr>
          <p:cNvSpPr>
            <a:spLocks noGrp="1"/>
          </p:cNvSpPr>
          <p:nvPr>
            <p:ph idx="1"/>
          </p:nvPr>
        </p:nvSpPr>
        <p:spPr>
          <a:xfrm>
            <a:off x="1143001" y="2332026"/>
            <a:ext cx="5455508" cy="3567118"/>
          </a:xfrm>
        </p:spPr>
        <p:txBody>
          <a:bodyPr/>
          <a:lstStyle/>
          <a:p>
            <a:r>
              <a:rPr lang="en-IN" b="1" dirty="0">
                <a:latin typeface="Times New Roman" panose="02020603050405020304" pitchFamily="18" charset="0"/>
                <a:cs typeface="Times New Roman" panose="02020603050405020304" pitchFamily="18" charset="0"/>
              </a:rPr>
              <a:t>Model Chosen:</a:t>
            </a:r>
            <a:r>
              <a:rPr lang="en-IN" dirty="0">
                <a:latin typeface="Times New Roman" panose="02020603050405020304" pitchFamily="18" charset="0"/>
                <a:cs typeface="Times New Roman" panose="02020603050405020304" pitchFamily="18" charset="0"/>
              </a:rPr>
              <a:t> "Logistic Regression”</a:t>
            </a:r>
          </a:p>
          <a:p>
            <a:r>
              <a:rPr lang="en-IN" dirty="0">
                <a:latin typeface="Times New Roman" panose="02020603050405020304" pitchFamily="18" charset="0"/>
                <a:cs typeface="Times New Roman" panose="02020603050405020304" pitchFamily="18" charset="0"/>
              </a:rPr>
              <a:t>Logistic Regression was chosen due to its interpretability and effectiveness in binary classification tasks like predicting readmission likelihood.</a:t>
            </a:r>
          </a:p>
          <a:p>
            <a:r>
              <a:rPr lang="en-IN" dirty="0">
                <a:latin typeface="Times New Roman" panose="02020603050405020304" pitchFamily="18" charset="0"/>
                <a:cs typeface="Times New Roman" panose="02020603050405020304" pitchFamily="18" charset="0"/>
              </a:rPr>
              <a:t>The model was trained on historical hospital readmission data, with a focus on accuracy and minimizing false positives.</a:t>
            </a:r>
            <a:endParaRPr lang="en-US" dirty="0">
              <a:latin typeface="Times New Roman" panose="02020603050405020304" pitchFamily="18" charset="0"/>
              <a:cs typeface="Times New Roman" panose="02020603050405020304" pitchFamily="18" charset="0"/>
            </a:endParaRPr>
          </a:p>
        </p:txBody>
      </p:sp>
      <p:pic>
        <p:nvPicPr>
          <p:cNvPr id="9" name="Picture 8" descr="A diagram of a model selection&#10;&#10;Description automatically generated">
            <a:extLst>
              <a:ext uri="{FF2B5EF4-FFF2-40B4-BE49-F238E27FC236}">
                <a16:creationId xmlns:a16="http://schemas.microsoft.com/office/drawing/2014/main" id="{DB66F8F2-3C94-2DBF-52E1-E9725A5662D2}"/>
              </a:ext>
            </a:extLst>
          </p:cNvPr>
          <p:cNvPicPr>
            <a:picLocks noChangeAspect="1"/>
          </p:cNvPicPr>
          <p:nvPr/>
        </p:nvPicPr>
        <p:blipFill>
          <a:blip r:embed="rId2"/>
          <a:stretch>
            <a:fillRect/>
          </a:stretch>
        </p:blipFill>
        <p:spPr>
          <a:xfrm>
            <a:off x="8129698" y="0"/>
            <a:ext cx="3596864" cy="6858000"/>
          </a:xfrm>
          <a:prstGeom prst="rect">
            <a:avLst/>
          </a:prstGeom>
        </p:spPr>
      </p:pic>
    </p:spTree>
    <p:extLst>
      <p:ext uri="{BB962C8B-B14F-4D97-AF65-F5344CB8AC3E}">
        <p14:creationId xmlns:p14="http://schemas.microsoft.com/office/powerpoint/2010/main" val="2949933954"/>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1384</TotalTime>
  <Words>570</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-webkit-standard</vt:lpstr>
      <vt:lpstr>Arial</vt:lpstr>
      <vt:lpstr>Times New Roman</vt:lpstr>
      <vt:lpstr>Walbaum Display</vt:lpstr>
      <vt:lpstr>RegattaVTI</vt:lpstr>
      <vt:lpstr>Hospital Readmission Predictor</vt:lpstr>
      <vt:lpstr>Hospital Readmission Predictor</vt:lpstr>
      <vt:lpstr>Impact of Hospital Readmissions on Healthcare Costs</vt:lpstr>
      <vt:lpstr>What is Predictive Modeling ?</vt:lpstr>
      <vt:lpstr>Trends in Predictive Modeling</vt:lpstr>
      <vt:lpstr>Opportunities in Predictive Modeling</vt:lpstr>
      <vt:lpstr>Challenges and Threats</vt:lpstr>
      <vt:lpstr>Strategic Recommendations</vt:lpstr>
      <vt:lpstr>Model Development</vt:lpstr>
      <vt:lpstr>Web Application</vt:lpstr>
      <vt:lpstr>Results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Khakhar, Dev Hirenbhai</dc:creator>
  <cp:lastModifiedBy>Khakhar, Dev Hirenbhai</cp:lastModifiedBy>
  <cp:revision>2</cp:revision>
  <dcterms:created xsi:type="dcterms:W3CDTF">2024-08-23T22:13:35Z</dcterms:created>
  <dcterms:modified xsi:type="dcterms:W3CDTF">2024-08-24T21:18:11Z</dcterms:modified>
</cp:coreProperties>
</file>