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CD8951-A145-48BC-8BA2-B06606AF435D}">
  <a:tblStyle styleId="{17CD8951-A145-48BC-8BA2-B06606AF43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c893185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c893185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893185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c893185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89318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c89318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c893185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c893185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424e5a7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424e5a7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24e5a7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24e5a7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24e5a7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24e5a7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424e5a7f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424e5a7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424e5a7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424e5a7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c893185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c893185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24e5a7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24e5a7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c893185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c893185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Human Activity Recognition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Models</a:t>
            </a:r>
            <a:endParaRPr/>
          </a:p>
        </p:txBody>
      </p:sp>
      <p:graphicFrame>
        <p:nvGraphicFramePr>
          <p:cNvPr id="106" name="Google Shape;106;p22"/>
          <p:cNvGraphicFramePr/>
          <p:nvPr/>
        </p:nvGraphicFramePr>
        <p:xfrm>
          <a:off x="952500" y="2000250"/>
          <a:ext cx="3000000" cy="3000000"/>
        </p:xfrm>
        <a:graphic>
          <a:graphicData uri="http://schemas.openxmlformats.org/drawingml/2006/table">
            <a:tbl>
              <a:tblPr>
                <a:noFill/>
                <a:tableStyleId>{17CD8951-A145-48BC-8BA2-B06606AF435D}</a:tableStyleId>
              </a:tblPr>
              <a:tblGrid>
                <a:gridCol w="2413000"/>
                <a:gridCol w="2413000"/>
                <a:gridCol w="2413000"/>
              </a:tblGrid>
              <a:tr h="381000">
                <a:tc>
                  <a:txBody>
                    <a:bodyPr/>
                    <a:lstStyle/>
                    <a:p>
                      <a:pPr indent="0" lvl="0" marL="0" rtl="0" algn="l">
                        <a:spcBef>
                          <a:spcPts val="0"/>
                        </a:spcBef>
                        <a:spcAft>
                          <a:spcPts val="0"/>
                        </a:spcAft>
                        <a:buNone/>
                      </a:pPr>
                      <a:r>
                        <a:rPr lang="en" sz="2000"/>
                        <a:t>Dataset</a:t>
                      </a:r>
                      <a:endParaRPr sz="2000"/>
                    </a:p>
                  </a:txBody>
                  <a:tcPr marT="91425" marB="91425" marR="91425" marL="91425"/>
                </a:tc>
                <a:tc>
                  <a:txBody>
                    <a:bodyPr/>
                    <a:lstStyle/>
                    <a:p>
                      <a:pPr indent="0" lvl="0" marL="0" rtl="0" algn="l">
                        <a:spcBef>
                          <a:spcPts val="0"/>
                        </a:spcBef>
                        <a:spcAft>
                          <a:spcPts val="0"/>
                        </a:spcAft>
                        <a:buNone/>
                      </a:pPr>
                      <a:r>
                        <a:rPr lang="en" sz="2000"/>
                        <a:t>Model</a:t>
                      </a:r>
                      <a:endParaRPr sz="2000"/>
                    </a:p>
                  </a:txBody>
                  <a:tcPr marT="91425" marB="91425" marR="91425" marL="91425"/>
                </a:tc>
                <a:tc>
                  <a:txBody>
                    <a:bodyPr/>
                    <a:lstStyle/>
                    <a:p>
                      <a:pPr indent="0" lvl="0" marL="0" rtl="0" algn="l">
                        <a:spcBef>
                          <a:spcPts val="0"/>
                        </a:spcBef>
                        <a:spcAft>
                          <a:spcPts val="0"/>
                        </a:spcAft>
                        <a:buNone/>
                      </a:pPr>
                      <a:r>
                        <a:rPr lang="en" sz="2000"/>
                        <a:t>Accuracy</a:t>
                      </a:r>
                      <a:endParaRPr sz="2000"/>
                    </a:p>
                  </a:txBody>
                  <a:tcPr marT="91425" marB="91425" marR="91425" marL="91425"/>
                </a:tc>
              </a:tr>
              <a:tr h="381000">
                <a:tc>
                  <a:txBody>
                    <a:bodyPr/>
                    <a:lstStyle/>
                    <a:p>
                      <a:pPr indent="0" lvl="0" marL="0" rtl="0" algn="l">
                        <a:spcBef>
                          <a:spcPts val="0"/>
                        </a:spcBef>
                        <a:spcAft>
                          <a:spcPts val="0"/>
                        </a:spcAft>
                        <a:buNone/>
                      </a:pPr>
                      <a:r>
                        <a:rPr lang="en" sz="2000"/>
                        <a:t>UCI HAR</a:t>
                      </a:r>
                      <a:endParaRPr sz="2000"/>
                    </a:p>
                  </a:txBody>
                  <a:tcPr marT="91425" marB="91425" marR="91425" marL="91425"/>
                </a:tc>
                <a:tc>
                  <a:txBody>
                    <a:bodyPr/>
                    <a:lstStyle/>
                    <a:p>
                      <a:pPr indent="0" lvl="0" marL="0" rtl="0" algn="l">
                        <a:spcBef>
                          <a:spcPts val="0"/>
                        </a:spcBef>
                        <a:spcAft>
                          <a:spcPts val="0"/>
                        </a:spcAft>
                        <a:buNone/>
                      </a:pPr>
                      <a:r>
                        <a:rPr lang="en" sz="2000"/>
                        <a:t>LSTM</a:t>
                      </a:r>
                      <a:endParaRPr sz="2000"/>
                    </a:p>
                  </a:txBody>
                  <a:tcPr marT="91425" marB="91425" marR="91425" marL="91425"/>
                </a:tc>
                <a:tc>
                  <a:txBody>
                    <a:bodyPr/>
                    <a:lstStyle/>
                    <a:p>
                      <a:pPr indent="0" lvl="0" marL="0" rtl="0" algn="l">
                        <a:spcBef>
                          <a:spcPts val="0"/>
                        </a:spcBef>
                        <a:spcAft>
                          <a:spcPts val="0"/>
                        </a:spcAft>
                        <a:buNone/>
                      </a:pPr>
                      <a:r>
                        <a:rPr lang="en" sz="2000"/>
                        <a:t>91.72%</a:t>
                      </a:r>
                      <a:endParaRPr sz="2000"/>
                    </a:p>
                  </a:txBody>
                  <a:tcPr marT="91425" marB="91425" marR="91425" marL="91425"/>
                </a:tc>
              </a:tr>
              <a:tr h="381000">
                <a:tc>
                  <a:txBody>
                    <a:bodyPr/>
                    <a:lstStyle/>
                    <a:p>
                      <a:pPr indent="0" lvl="0" marL="0" rtl="0" algn="l">
                        <a:spcBef>
                          <a:spcPts val="0"/>
                        </a:spcBef>
                        <a:spcAft>
                          <a:spcPts val="0"/>
                        </a:spcAft>
                        <a:buNone/>
                      </a:pPr>
                      <a:r>
                        <a:rPr lang="en" sz="2000"/>
                        <a:t>WISDM</a:t>
                      </a:r>
                      <a:endParaRPr sz="2000"/>
                    </a:p>
                  </a:txBody>
                  <a:tcPr marT="91425" marB="91425" marR="91425" marL="91425"/>
                </a:tc>
                <a:tc>
                  <a:txBody>
                    <a:bodyPr/>
                    <a:lstStyle/>
                    <a:p>
                      <a:pPr indent="0" lvl="0" marL="0" rtl="0" algn="l">
                        <a:spcBef>
                          <a:spcPts val="0"/>
                        </a:spcBef>
                        <a:spcAft>
                          <a:spcPts val="0"/>
                        </a:spcAft>
                        <a:buNone/>
                      </a:pPr>
                      <a:r>
                        <a:rPr lang="en" sz="2000"/>
                        <a:t>LSTM</a:t>
                      </a:r>
                      <a:endParaRPr sz="2000"/>
                    </a:p>
                  </a:txBody>
                  <a:tcPr marT="91425" marB="91425" marR="91425" marL="91425"/>
                </a:tc>
                <a:tc>
                  <a:txBody>
                    <a:bodyPr/>
                    <a:lstStyle/>
                    <a:p>
                      <a:pPr indent="0" lvl="0" marL="0" rtl="0" algn="l">
                        <a:spcBef>
                          <a:spcPts val="0"/>
                        </a:spcBef>
                        <a:spcAft>
                          <a:spcPts val="0"/>
                        </a:spcAft>
                        <a:buNone/>
                      </a:pPr>
                      <a:r>
                        <a:rPr lang="en" sz="2000"/>
                        <a:t>94.08 %</a:t>
                      </a:r>
                      <a:endParaRPr sz="2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rPr>
              <a:t>Developing a model using accelerometer and gyroscope sensor data to accurately classify human activities such as sitting, walking, and stair movements for applications in healthcare and fitness tracking.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 </a:t>
            </a:r>
            <a:r>
              <a:rPr lang="en"/>
              <a:t>Approaches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a:t>
            </a:r>
            <a:r>
              <a:rPr lang="en" sz="1900"/>
              <a:t>sensor-based HAR task, activities where users were engaged can be predicted in a real-time manner through traditional machine learning methods like k-nearest neighbor and support vector machine (SVM). However, these approaches that heavily depend on manual features tend to obtain shallow feature representations due to the limitation of expert experience and domain knowledge, which undermines classification performance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Paper </a:t>
            </a:r>
            <a:r>
              <a:rPr lang="en"/>
              <a:t>Approaches</a:t>
            </a:r>
            <a:r>
              <a:rPr lang="en"/>
              <a:t>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CNNs have stood out in sensor-based HAR due to the virtue of such strong multiscale representation ability. Compared with traditional machine learning methods, CNNs can automatically excavate multilevel feature representations from sensor signals, so as to improve recognition accuracy of human activities.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a:t>
            </a:r>
            <a:r>
              <a:rPr lang="en"/>
              <a:t> and F</a:t>
            </a:r>
            <a:r>
              <a:rPr lang="en"/>
              <a:t>ramework Used</a:t>
            </a:r>
            <a:endParaRPr/>
          </a:p>
        </p:txBody>
      </p:sp>
      <p:sp>
        <p:nvSpPr>
          <p:cNvPr id="78" name="Google Shape;78;p17"/>
          <p:cNvSpPr txBox="1"/>
          <p:nvPr>
            <p:ph idx="1" type="body"/>
          </p:nvPr>
        </p:nvSpPr>
        <p:spPr>
          <a:xfrm>
            <a:off x="311700" y="990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Keras and Tensorflow</a:t>
            </a:r>
            <a:endParaRPr/>
          </a:p>
          <a:p>
            <a:pPr indent="0" lvl="0" marL="0" rtl="0" algn="l">
              <a:spcBef>
                <a:spcPts val="1200"/>
              </a:spcBef>
              <a:spcAft>
                <a:spcPts val="0"/>
              </a:spcAft>
              <a:buNone/>
            </a:pPr>
            <a:r>
              <a:rPr lang="en"/>
              <a:t>Numpy</a:t>
            </a:r>
            <a:endParaRPr/>
          </a:p>
          <a:p>
            <a:pPr indent="0" lvl="0" marL="0" rtl="0" algn="l">
              <a:spcBef>
                <a:spcPts val="1200"/>
              </a:spcBef>
              <a:spcAft>
                <a:spcPts val="0"/>
              </a:spcAft>
              <a:buNone/>
            </a:pPr>
            <a:r>
              <a:rPr lang="en"/>
              <a:t>Matplotlib</a:t>
            </a:r>
            <a:endParaRPr/>
          </a:p>
          <a:p>
            <a:pPr indent="0" lvl="0" marL="0" rtl="0" algn="l">
              <a:spcBef>
                <a:spcPts val="1200"/>
              </a:spcBef>
              <a:spcAft>
                <a:spcPts val="0"/>
              </a:spcAft>
              <a:buNone/>
            </a:pPr>
            <a:r>
              <a:rPr lang="en"/>
              <a:t>Pandas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 DATASETS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PAMAP2 </a:t>
            </a:r>
            <a:endParaRPr sz="2000"/>
          </a:p>
          <a:p>
            <a:pPr indent="0" lvl="0" marL="0" rtl="0" algn="l">
              <a:spcBef>
                <a:spcPts val="1200"/>
              </a:spcBef>
              <a:spcAft>
                <a:spcPts val="0"/>
              </a:spcAft>
              <a:buNone/>
            </a:pPr>
            <a:r>
              <a:rPr lang="en" sz="2000"/>
              <a:t>UCI-HAR </a:t>
            </a:r>
            <a:endParaRPr sz="2000"/>
          </a:p>
          <a:p>
            <a:pPr indent="0" lvl="0" marL="0" rtl="0" algn="l">
              <a:spcBef>
                <a:spcPts val="1200"/>
              </a:spcBef>
              <a:spcAft>
                <a:spcPts val="0"/>
              </a:spcAft>
              <a:buNone/>
            </a:pPr>
            <a:r>
              <a:rPr lang="en" sz="2000"/>
              <a:t>WISDM </a:t>
            </a:r>
            <a:endParaRPr sz="2000"/>
          </a:p>
          <a:p>
            <a:pPr indent="0" lvl="0" marL="0" rtl="0" algn="l">
              <a:spcBef>
                <a:spcPts val="1200"/>
              </a:spcBef>
              <a:spcAft>
                <a:spcPts val="1200"/>
              </a:spcAft>
              <a:buNone/>
            </a:pPr>
            <a:r>
              <a:rPr lang="en" sz="2000"/>
              <a:t>UNIMIB-SHAR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Models</a:t>
            </a:r>
            <a:endParaRPr/>
          </a:p>
        </p:txBody>
      </p:sp>
      <p:graphicFrame>
        <p:nvGraphicFramePr>
          <p:cNvPr id="90" name="Google Shape;90;p19"/>
          <p:cNvGraphicFramePr/>
          <p:nvPr/>
        </p:nvGraphicFramePr>
        <p:xfrm>
          <a:off x="434100" y="1299750"/>
          <a:ext cx="3000000" cy="3000000"/>
        </p:xfrm>
        <a:graphic>
          <a:graphicData uri="http://schemas.openxmlformats.org/drawingml/2006/table">
            <a:tbl>
              <a:tblPr>
                <a:noFill/>
                <a:tableStyleId>{17CD8951-A145-48BC-8BA2-B06606AF435D}</a:tableStyleId>
              </a:tblPr>
              <a:tblGrid>
                <a:gridCol w="1750450"/>
                <a:gridCol w="3783600"/>
                <a:gridCol w="2767025"/>
              </a:tblGrid>
              <a:tr h="579925">
                <a:tc>
                  <a:txBody>
                    <a:bodyPr/>
                    <a:lstStyle/>
                    <a:p>
                      <a:pPr indent="0" lvl="0" marL="0" rtl="0" algn="l">
                        <a:spcBef>
                          <a:spcPts val="0"/>
                        </a:spcBef>
                        <a:spcAft>
                          <a:spcPts val="0"/>
                        </a:spcAft>
                        <a:buClr>
                          <a:schemeClr val="dk1"/>
                        </a:buClr>
                        <a:buSzPts val="1100"/>
                        <a:buFont typeface="Arial"/>
                        <a:buNone/>
                      </a:pPr>
                      <a:r>
                        <a:rPr lang="en" sz="2000">
                          <a:solidFill>
                            <a:schemeClr val="dk1"/>
                          </a:solidFill>
                        </a:rPr>
                        <a:t>Dataset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rPr>
                        <a:t>Machine Learning Model</a:t>
                      </a:r>
                      <a:endParaRPr sz="2000">
                        <a:solidFill>
                          <a:schemeClr val="dk1"/>
                        </a:solidFill>
                      </a:endParaRPr>
                    </a:p>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000">
                          <a:solidFill>
                            <a:schemeClr val="dk1"/>
                          </a:solidFill>
                        </a:rPr>
                        <a:t>Accuracy </a:t>
                      </a:r>
                      <a:endParaRPr>
                        <a:solidFill>
                          <a:schemeClr val="dk1"/>
                        </a:solidFill>
                      </a:endParaRPr>
                    </a:p>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579925">
                <a:tc>
                  <a:txBody>
                    <a:bodyPr/>
                    <a:lstStyle/>
                    <a:p>
                      <a:pPr indent="0" lvl="0" marL="0" rtl="0" algn="l">
                        <a:spcBef>
                          <a:spcPts val="0"/>
                        </a:spcBef>
                        <a:spcAft>
                          <a:spcPts val="0"/>
                        </a:spcAft>
                        <a:buNone/>
                      </a:pPr>
                      <a:r>
                        <a:rPr lang="en" sz="2000">
                          <a:solidFill>
                            <a:schemeClr val="dk1"/>
                          </a:solidFill>
                        </a:rPr>
                        <a:t>PAMAP2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2000">
                          <a:solidFill>
                            <a:schemeClr val="dk1"/>
                          </a:solidFill>
                        </a:rPr>
                        <a:t>K Nearest Neighbour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sz="2000"/>
                        <a:t>98%</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925">
                <a:tc>
                  <a:txBody>
                    <a:bodyPr/>
                    <a:lstStyle/>
                    <a:p>
                      <a:pPr indent="0" lvl="0" marL="0" rtl="0" algn="l">
                        <a:spcBef>
                          <a:spcPts val="0"/>
                        </a:spcBef>
                        <a:spcAft>
                          <a:spcPts val="0"/>
                        </a:spcAft>
                        <a:buNone/>
                      </a:pPr>
                      <a:r>
                        <a:rPr lang="en" sz="2000">
                          <a:solidFill>
                            <a:schemeClr val="dk1"/>
                          </a:solidFill>
                        </a:rPr>
                        <a:t>PAMAP2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2000">
                          <a:solidFill>
                            <a:schemeClr val="dk1"/>
                          </a:solidFill>
                          <a:highlight>
                            <a:schemeClr val="lt1"/>
                          </a:highlight>
                        </a:rPr>
                        <a:t>Decision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sz="2000"/>
                        <a:t>99%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925">
                <a:tc>
                  <a:txBody>
                    <a:bodyPr/>
                    <a:lstStyle/>
                    <a:p>
                      <a:pPr indent="0" lvl="0" marL="0" rtl="0" algn="l">
                        <a:spcBef>
                          <a:spcPts val="0"/>
                        </a:spcBef>
                        <a:spcAft>
                          <a:spcPts val="0"/>
                        </a:spcAft>
                        <a:buNone/>
                      </a:pPr>
                      <a:r>
                        <a:rPr lang="en" sz="2000">
                          <a:solidFill>
                            <a:schemeClr val="dk1"/>
                          </a:solidFill>
                        </a:rPr>
                        <a:t>PAMAP2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2000">
                          <a:solidFill>
                            <a:schemeClr val="dk1"/>
                          </a:solidFill>
                          <a:highlight>
                            <a:schemeClr val="lt1"/>
                          </a:highlight>
                        </a:rPr>
                        <a:t>Logistic Regression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sz="2000"/>
                        <a:t>93.06%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925">
                <a:tc>
                  <a:txBody>
                    <a:bodyPr/>
                    <a:lstStyle/>
                    <a:p>
                      <a:pPr indent="0" lvl="0" marL="0" rtl="0" algn="l">
                        <a:spcBef>
                          <a:spcPts val="0"/>
                        </a:spcBef>
                        <a:spcAft>
                          <a:spcPts val="0"/>
                        </a:spcAft>
                        <a:buNone/>
                      </a:pPr>
                      <a:r>
                        <a:rPr lang="en" sz="2000">
                          <a:solidFill>
                            <a:schemeClr val="dk1"/>
                          </a:solidFill>
                        </a:rPr>
                        <a:t>PAMAP2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2000">
                          <a:solidFill>
                            <a:schemeClr val="dk1"/>
                          </a:solidFill>
                          <a:highlight>
                            <a:schemeClr val="lt1"/>
                          </a:highlight>
                        </a:rPr>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sz="2000"/>
                        <a:t>99 %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925">
                <a:tc>
                  <a:txBody>
                    <a:bodyPr/>
                    <a:lstStyle/>
                    <a:p>
                      <a:pPr indent="0" lvl="0" marL="0" rtl="0" algn="l">
                        <a:spcBef>
                          <a:spcPts val="0"/>
                        </a:spcBef>
                        <a:spcAft>
                          <a:spcPts val="0"/>
                        </a:spcAft>
                        <a:buNone/>
                      </a:pPr>
                      <a:r>
                        <a:rPr lang="en" sz="2000">
                          <a:solidFill>
                            <a:schemeClr val="dk1"/>
                          </a:solidFill>
                        </a:rPr>
                        <a:t>PAMAP2</a:t>
                      </a:r>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chemeClr val="dk1"/>
                          </a:solidFill>
                          <a:highlight>
                            <a:srgbClr val="FFFFFF"/>
                          </a:highlight>
                        </a:rPr>
                        <a:t>GaussianNB</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       </a:t>
                      </a:r>
                      <a:r>
                        <a:rPr lang="en" sz="2000"/>
                        <a:t>92.77%</a:t>
                      </a:r>
                      <a:endParaRPr sz="20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20"/>
          <p:cNvGraphicFramePr/>
          <p:nvPr/>
        </p:nvGraphicFramePr>
        <p:xfrm>
          <a:off x="841025" y="266800"/>
          <a:ext cx="3000000" cy="3000000"/>
        </p:xfrm>
        <a:graphic>
          <a:graphicData uri="http://schemas.openxmlformats.org/drawingml/2006/table">
            <a:tbl>
              <a:tblPr>
                <a:noFill/>
                <a:tableStyleId>{17CD8951-A145-48BC-8BA2-B06606AF435D}</a:tableStyleId>
              </a:tblPr>
              <a:tblGrid>
                <a:gridCol w="2413000"/>
                <a:gridCol w="2413000"/>
                <a:gridCol w="2413000"/>
              </a:tblGrid>
              <a:tr h="826575">
                <a:tc>
                  <a:txBody>
                    <a:bodyPr/>
                    <a:lstStyle/>
                    <a:p>
                      <a:pPr indent="0" lvl="0" marL="0" rtl="0" algn="l">
                        <a:spcBef>
                          <a:spcPts val="0"/>
                        </a:spcBef>
                        <a:spcAft>
                          <a:spcPts val="0"/>
                        </a:spcAft>
                        <a:buNone/>
                      </a:pPr>
                      <a:r>
                        <a:rPr lang="en" sz="2000"/>
                        <a:t>Dataset </a:t>
                      </a:r>
                      <a:endParaRPr sz="2000"/>
                    </a:p>
                  </a:txBody>
                  <a:tcPr marT="91425" marB="91425" marR="91425" marL="91425"/>
                </a:tc>
                <a:tc>
                  <a:txBody>
                    <a:bodyPr/>
                    <a:lstStyle/>
                    <a:p>
                      <a:pPr indent="0" lvl="0" marL="0" rtl="0" algn="l">
                        <a:spcBef>
                          <a:spcPts val="0"/>
                        </a:spcBef>
                        <a:spcAft>
                          <a:spcPts val="0"/>
                        </a:spcAft>
                        <a:buNone/>
                      </a:pPr>
                      <a:r>
                        <a:rPr lang="en" sz="2000"/>
                        <a:t>Machine Learning Model</a:t>
                      </a:r>
                      <a:endParaRPr sz="2000"/>
                    </a:p>
                  </a:txBody>
                  <a:tcPr marT="91425" marB="91425" marR="91425" marL="91425"/>
                </a:tc>
                <a:tc>
                  <a:txBody>
                    <a:bodyPr/>
                    <a:lstStyle/>
                    <a:p>
                      <a:pPr indent="0" lvl="0" marL="0" rtl="0" algn="l">
                        <a:spcBef>
                          <a:spcPts val="0"/>
                        </a:spcBef>
                        <a:spcAft>
                          <a:spcPts val="0"/>
                        </a:spcAft>
                        <a:buNone/>
                      </a:pPr>
                      <a:r>
                        <a:rPr lang="en" sz="2000"/>
                        <a:t>Accuracy </a:t>
                      </a:r>
                      <a:endParaRPr sz="2000"/>
                    </a:p>
                  </a:txBody>
                  <a:tcPr marT="91425" marB="91425" marR="91425" marL="91425"/>
                </a:tc>
              </a:tr>
              <a:tr h="683525">
                <a:tc>
                  <a:txBody>
                    <a:bodyPr/>
                    <a:lstStyle/>
                    <a:p>
                      <a:pPr indent="0" lvl="0" marL="0" rtl="0" algn="l">
                        <a:lnSpc>
                          <a:spcPct val="115000"/>
                        </a:lnSpc>
                        <a:spcBef>
                          <a:spcPts val="0"/>
                        </a:spcBef>
                        <a:spcAft>
                          <a:spcPts val="1200"/>
                        </a:spcAft>
                        <a:buClr>
                          <a:schemeClr val="dk1"/>
                        </a:buClr>
                        <a:buSzPts val="1100"/>
                        <a:buFont typeface="Arial"/>
                        <a:buNone/>
                      </a:pPr>
                      <a:r>
                        <a:rPr lang="en" sz="2000"/>
                        <a:t>UCI- HAR</a:t>
                      </a:r>
                      <a:endParaRPr sz="2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t>Logistic Regression</a:t>
                      </a:r>
                      <a:endParaRPr sz="2000"/>
                    </a:p>
                  </a:txBody>
                  <a:tcPr marT="91425" marB="91425" marR="91425" marL="91425"/>
                </a:tc>
                <a:tc>
                  <a:txBody>
                    <a:bodyPr/>
                    <a:lstStyle/>
                    <a:p>
                      <a:pPr indent="0" lvl="0" marL="0" rtl="0" algn="l">
                        <a:spcBef>
                          <a:spcPts val="0"/>
                        </a:spcBef>
                        <a:spcAft>
                          <a:spcPts val="0"/>
                        </a:spcAft>
                        <a:buNone/>
                      </a:pPr>
                      <a:r>
                        <a:rPr lang="en" sz="2000">
                          <a:solidFill>
                            <a:schemeClr val="dk1"/>
                          </a:solidFill>
                          <a:highlight>
                            <a:srgbClr val="FFFFFF"/>
                          </a:highlight>
                        </a:rPr>
                        <a:t>96.23%</a:t>
                      </a:r>
                      <a:endParaRPr sz="20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txBody>
                  <a:tcPr marT="91425" marB="91425" marR="91425" marL="91425"/>
                </a:tc>
              </a:tr>
              <a:tr h="778900">
                <a:tc>
                  <a:txBody>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2"/>
                          </a:solidFill>
                        </a:rPr>
                        <a:t>UCI-HAR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highlight>
                            <a:srgbClr val="FFFFFF"/>
                          </a:highlight>
                        </a:rPr>
                        <a:t>Linear SVC</a:t>
                      </a:r>
                      <a:endParaRPr sz="20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t>96.67% </a:t>
                      </a:r>
                      <a:endParaRPr sz="2000"/>
                    </a:p>
                  </a:txBody>
                  <a:tcPr marT="91425" marB="91425" marR="91425" marL="91425"/>
                </a:tc>
              </a:tr>
              <a:tr h="778900">
                <a:tc>
                  <a:txBody>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2"/>
                          </a:solidFill>
                        </a:rPr>
                        <a:t>UCI-HAR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highlight>
                            <a:srgbClr val="FFFFFF"/>
                          </a:highlight>
                        </a:rPr>
                        <a:t>SVM classifier</a:t>
                      </a:r>
                      <a:endParaRPr sz="20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t>96.27%</a:t>
                      </a:r>
                      <a:endParaRPr sz="2000"/>
                    </a:p>
                  </a:txBody>
                  <a:tcPr marT="91425" marB="91425" marR="91425" marL="91425"/>
                </a:tc>
              </a:tr>
              <a:tr h="778900">
                <a:tc>
                  <a:txBody>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2"/>
                          </a:solidFill>
                        </a:rPr>
                        <a:t>UCI-HAR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highlight>
                            <a:srgbClr val="FFFFFF"/>
                          </a:highlight>
                        </a:rPr>
                        <a:t>Decision Tree</a:t>
                      </a:r>
                      <a:endParaRPr sz="20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t>87.38%</a:t>
                      </a:r>
                      <a:endParaRPr sz="2000"/>
                    </a:p>
                  </a:txBody>
                  <a:tcPr marT="91425" marB="91425" marR="91425" marL="91425"/>
                </a:tc>
              </a:tr>
              <a:tr h="778900">
                <a:tc>
                  <a:txBody>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2"/>
                          </a:solidFill>
                        </a:rPr>
                        <a:t>UCI-HAR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highlight>
                            <a:srgbClr val="FFFFFF"/>
                          </a:highlight>
                        </a:rPr>
                        <a:t>Random Forest</a:t>
                      </a:r>
                      <a:endParaRPr sz="20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t>92.37%</a:t>
                      </a:r>
                      <a:endParaRPr sz="2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21"/>
          <p:cNvGraphicFramePr/>
          <p:nvPr/>
        </p:nvGraphicFramePr>
        <p:xfrm>
          <a:off x="406300" y="1760825"/>
          <a:ext cx="3000000" cy="3000000"/>
        </p:xfrm>
        <a:graphic>
          <a:graphicData uri="http://schemas.openxmlformats.org/drawingml/2006/table">
            <a:tbl>
              <a:tblPr>
                <a:noFill/>
                <a:tableStyleId>{17CD8951-A145-48BC-8BA2-B06606AF435D}</a:tableStyleId>
              </a:tblPr>
              <a:tblGrid>
                <a:gridCol w="3202775"/>
                <a:gridCol w="2611625"/>
                <a:gridCol w="2611625"/>
              </a:tblGrid>
              <a:tr h="647900">
                <a:tc>
                  <a:txBody>
                    <a:bodyPr/>
                    <a:lstStyle/>
                    <a:p>
                      <a:pPr indent="0" lvl="0" marL="0" rtl="0" algn="l">
                        <a:spcBef>
                          <a:spcPts val="0"/>
                        </a:spcBef>
                        <a:spcAft>
                          <a:spcPts val="0"/>
                        </a:spcAft>
                        <a:buNone/>
                      </a:pPr>
                      <a:r>
                        <a:rPr lang="en" sz="2000">
                          <a:solidFill>
                            <a:schemeClr val="dk1"/>
                          </a:solidFill>
                        </a:rPr>
                        <a:t>Dataset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rPr>
                        <a:t>Machine Learning Model</a:t>
                      </a:r>
                      <a:endParaRPr sz="2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rPr>
                        <a:t>Accuracy </a:t>
                      </a:r>
                      <a:endParaRPr>
                        <a:solidFill>
                          <a:schemeClr val="dk1"/>
                        </a:solidFill>
                      </a:endParaRPr>
                    </a:p>
                    <a:p>
                      <a:pPr indent="0" lvl="0" marL="0" rtl="0" algn="l">
                        <a:spcBef>
                          <a:spcPts val="0"/>
                        </a:spcBef>
                        <a:spcAft>
                          <a:spcPts val="0"/>
                        </a:spcAft>
                        <a:buNone/>
                      </a:pPr>
                      <a:r>
                        <a:t/>
                      </a:r>
                      <a:endParaRPr/>
                    </a:p>
                  </a:txBody>
                  <a:tcPr marT="91425" marB="91425" marR="91425" marL="91425"/>
                </a:tc>
              </a:tr>
              <a:tr h="500400">
                <a:tc>
                  <a:txBody>
                    <a:bodyPr/>
                    <a:lstStyle/>
                    <a:p>
                      <a:pPr indent="0" lvl="0" marL="0" rtl="0" algn="l">
                        <a:spcBef>
                          <a:spcPts val="0"/>
                        </a:spcBef>
                        <a:spcAft>
                          <a:spcPts val="0"/>
                        </a:spcAft>
                        <a:buNone/>
                      </a:pPr>
                      <a:r>
                        <a:rPr lang="en" sz="2000">
                          <a:solidFill>
                            <a:schemeClr val="dk1"/>
                          </a:solidFill>
                        </a:rPr>
                        <a:t>WISDM</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rPr>
                        <a:t>Decision Tree Classifier</a:t>
                      </a:r>
                      <a:endParaRPr/>
                    </a:p>
                  </a:txBody>
                  <a:tcPr marT="91425" marB="91425" marR="91425" marL="91425"/>
                </a:tc>
                <a:tc>
                  <a:txBody>
                    <a:bodyPr/>
                    <a:lstStyle/>
                    <a:p>
                      <a:pPr indent="0" lvl="0" marL="0" rtl="0" algn="l">
                        <a:spcBef>
                          <a:spcPts val="0"/>
                        </a:spcBef>
                        <a:spcAft>
                          <a:spcPts val="0"/>
                        </a:spcAft>
                        <a:buNone/>
                      </a:pPr>
                      <a:r>
                        <a:rPr lang="en"/>
                        <a:t>       </a:t>
                      </a:r>
                      <a:r>
                        <a:rPr lang="en" sz="2000"/>
                        <a:t>98.05%</a:t>
                      </a:r>
                      <a:endParaRPr sz="2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