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0" r:id="rId5"/>
    <p:sldId id="262" r:id="rId6"/>
    <p:sldId id="263" r:id="rId7"/>
    <p:sldId id="264"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54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20EE4-9953-44E4-A24D-8140B97BB5F7}"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891DB-754A-4047-AA34-BDE5741B5366}" type="slidenum">
              <a:rPr lang="en-IN" smtClean="0"/>
              <a:t>‹#›</a:t>
            </a:fld>
            <a:endParaRPr lang="en-IN"/>
          </a:p>
        </p:txBody>
      </p:sp>
    </p:spTree>
    <p:extLst>
      <p:ext uri="{BB962C8B-B14F-4D97-AF65-F5344CB8AC3E}">
        <p14:creationId xmlns:p14="http://schemas.microsoft.com/office/powerpoint/2010/main" val="2435513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5891DB-754A-4047-AA34-BDE5741B5366}" type="slidenum">
              <a:rPr lang="en-IN" smtClean="0"/>
              <a:t>7</a:t>
            </a:fld>
            <a:endParaRPr lang="en-IN"/>
          </a:p>
        </p:txBody>
      </p:sp>
    </p:spTree>
    <p:extLst>
      <p:ext uri="{BB962C8B-B14F-4D97-AF65-F5344CB8AC3E}">
        <p14:creationId xmlns:p14="http://schemas.microsoft.com/office/powerpoint/2010/main" val="368514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5891DB-754A-4047-AA34-BDE5741B5366}" type="slidenum">
              <a:rPr lang="en-IN" smtClean="0"/>
              <a:t>10</a:t>
            </a:fld>
            <a:endParaRPr lang="en-IN"/>
          </a:p>
        </p:txBody>
      </p:sp>
    </p:spTree>
    <p:extLst>
      <p:ext uri="{BB962C8B-B14F-4D97-AF65-F5344CB8AC3E}">
        <p14:creationId xmlns:p14="http://schemas.microsoft.com/office/powerpoint/2010/main" val="51813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6.jfif"/></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a:xfrm>
            <a:off x="681487" y="802256"/>
            <a:ext cx="4097547" cy="4934309"/>
          </a:xfrm>
          <a:prstGeom prst="wedgeEllipse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q"/>
            </a:pPr>
            <a:r>
              <a:rPr lang="en-US" sz="2400" b="1" dirty="0" smtClean="0">
                <a:solidFill>
                  <a:srgbClr val="FF0000"/>
                </a:solidFill>
                <a:latin typeface="Times New Roman" panose="02020603050405020304" pitchFamily="18" charset="0"/>
                <a:cs typeface="Times New Roman" panose="02020603050405020304" pitchFamily="18" charset="0"/>
              </a:rPr>
              <a:t>PROTECTING</a:t>
            </a:r>
            <a:r>
              <a:rPr lang="en-US" sz="2400" b="1" dirty="0">
                <a:solidFill>
                  <a:srgbClr val="FF0000"/>
                </a:solidFill>
                <a:latin typeface="Times New Roman" panose="02020603050405020304" pitchFamily="18" charset="0"/>
                <a:cs typeface="Times New Roman" panose="02020603050405020304" pitchFamily="18" charset="0"/>
              </a:rPr>
              <a:t/>
            </a: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YOURSELF</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FROM</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PHISHING</a:t>
            </a:r>
            <a:r>
              <a:rPr lang="en-US" sz="2400" b="1" dirty="0">
                <a:solidFill>
                  <a:srgbClr val="FF0000"/>
                </a:solidFill>
                <a:latin typeface="Times New Roman" panose="02020603050405020304" pitchFamily="18" charset="0"/>
                <a:cs typeface="Times New Roman" panose="02020603050405020304" pitchFamily="18" charset="0"/>
              </a:rPr>
              <a:t/>
            </a: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ATTACKS</a:t>
            </a:r>
            <a:endParaRPr lang="en-IN" sz="24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9216"/>
          <a:stretch/>
        </p:blipFill>
        <p:spPr>
          <a:xfrm>
            <a:off x="6883879" y="1759789"/>
            <a:ext cx="3916393" cy="3165894"/>
          </a:xfrm>
          <a:prstGeom prst="rect">
            <a:avLst/>
          </a:prstGeom>
        </p:spPr>
      </p:pic>
      <p:cxnSp>
        <p:nvCxnSpPr>
          <p:cNvPr id="10" name="Curved Connector 9"/>
          <p:cNvCxnSpPr/>
          <p:nvPr/>
        </p:nvCxnSpPr>
        <p:spPr>
          <a:xfrm flipV="1">
            <a:off x="4968815" y="2898475"/>
            <a:ext cx="1768415" cy="698740"/>
          </a:xfrm>
          <a:prstGeom prst="curvedConnector3">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4315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THANKS</a:t>
            </a:r>
            <a:endParaRPr lang="en-IN" b="1" dirty="0">
              <a:solidFill>
                <a:schemeClr val="bg1"/>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4520242" y="2277374"/>
            <a:ext cx="2346384" cy="17252"/>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019425" y="2885212"/>
            <a:ext cx="6096000" cy="2120068"/>
          </a:xfrm>
          <a:prstGeom prst="rect">
            <a:avLst/>
          </a:prstGeom>
        </p:spPr>
        <p:txBody>
          <a:bodyPr>
            <a:spAutoFit/>
          </a:bodyPr>
          <a:lstStyle/>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 want to express my gratitude for your time and active involvement in today's presentation, focusing on safeguarding against phishing attacks. Your engagement enhances our collective understanding and commitment to strengthening cybersecurity measures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85750"/>
            <a:ext cx="2438400" cy="243840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457200"/>
            <a:ext cx="2857500" cy="1600200"/>
          </a:xfrm>
          <a:prstGeom prst="rect">
            <a:avLst/>
          </a:prstGeom>
        </p:spPr>
      </p:pic>
    </p:spTree>
    <p:extLst>
      <p:ext uri="{BB962C8B-B14F-4D97-AF65-F5344CB8AC3E}">
        <p14:creationId xmlns:p14="http://schemas.microsoft.com/office/powerpoint/2010/main" val="19329858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89317"/>
          </a:xfrm>
        </p:spPr>
        <p:txBody>
          <a:bodyPr>
            <a:normAutofit/>
          </a:bodyPr>
          <a:lstStyle/>
          <a:p>
            <a:pPr marL="457200" indent="-457200">
              <a:buFont typeface="Wingdings" panose="05000000000000000000" pitchFamily="2" charset="2"/>
              <a:buChar char="q"/>
            </a:pPr>
            <a:r>
              <a:rPr lang="en-US" sz="2400" b="1" dirty="0" err="1" smtClean="0">
                <a:solidFill>
                  <a:schemeClr val="bg1"/>
                </a:solidFill>
                <a:latin typeface="Times New Roman" panose="02020603050405020304" pitchFamily="18" charset="0"/>
                <a:cs typeface="Times New Roman" panose="02020603050405020304" pitchFamily="18" charset="0"/>
              </a:rPr>
              <a:t>INtroduction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7730" y="1682153"/>
            <a:ext cx="8535988" cy="3036496"/>
          </a:xfrm>
        </p:spPr>
        <p:txBody>
          <a:bodyPr>
            <a:normAutofit/>
          </a:bodyPr>
          <a:lstStyle/>
          <a:p>
            <a:pPr marL="342900" indent="-342900">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Understanding </a:t>
            </a:r>
            <a:r>
              <a:rPr lang="en-US" sz="2400" b="1" dirty="0" smtClean="0">
                <a:solidFill>
                  <a:schemeClr val="bg1"/>
                </a:solidFill>
                <a:latin typeface="Times New Roman" panose="02020603050405020304" pitchFamily="18" charset="0"/>
                <a:cs typeface="Times New Roman" panose="02020603050405020304" pitchFamily="18" charset="0"/>
              </a:rPr>
              <a:t>phishing</a:t>
            </a:r>
          </a:p>
          <a:p>
            <a:pPr marL="342900" indent="-342900" algn="just">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Define phishing: A cyber attack that uses disguised emails, websites, or messages to trick individuals into revealing sensitive information. </a:t>
            </a:r>
          </a:p>
          <a:p>
            <a:pPr marL="342900" indent="-342900" algn="just">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Importance </a:t>
            </a:r>
            <a:r>
              <a:rPr lang="en-US" b="1" dirty="0">
                <a:solidFill>
                  <a:schemeClr val="bg1"/>
                </a:solidFill>
                <a:latin typeface="Times New Roman" panose="02020603050405020304" pitchFamily="18" charset="0"/>
                <a:cs typeface="Times New Roman" panose="02020603050405020304" pitchFamily="18" charset="0"/>
              </a:rPr>
              <a:t>of phishing awareness in protecting personal and organizational data.</a:t>
            </a:r>
            <a:endParaRPr lang="en-IN" b="1" dirty="0">
              <a:solidFill>
                <a:schemeClr val="bg1"/>
              </a:solidFill>
              <a:latin typeface="Times New Roman" panose="02020603050405020304" pitchFamily="18" charset="0"/>
              <a:cs typeface="Times New Roman" panose="02020603050405020304" pitchFamily="18" charset="0"/>
            </a:endParaRP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989" y="3894688"/>
            <a:ext cx="4085970" cy="2120079"/>
          </a:xfrm>
          <a:prstGeom prst="rect">
            <a:avLst/>
          </a:prstGeom>
        </p:spPr>
      </p:pic>
    </p:spTree>
    <p:extLst>
      <p:ext uri="{BB962C8B-B14F-4D97-AF65-F5344CB8AC3E}">
        <p14:creationId xmlns:p14="http://schemas.microsoft.com/office/powerpoint/2010/main" val="31762064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1514"/>
            <a:ext cx="10685402" cy="590909"/>
          </a:xfrm>
        </p:spPr>
        <p:txBody>
          <a:bodyPr/>
          <a:lstStyle/>
          <a:p>
            <a:pPr marL="457200" indent="-457200">
              <a:buFont typeface="Wingdings" panose="05000000000000000000" pitchFamily="2" charset="2"/>
              <a:buChar char="q"/>
            </a:pPr>
            <a:r>
              <a:rPr lang="en-IN" sz="2800" b="1" cap="none" dirty="0" smtClean="0">
                <a:solidFill>
                  <a:schemeClr val="bg1"/>
                </a:solidFill>
                <a:latin typeface="Times New Roman" panose="02020603050405020304" pitchFamily="18" charset="0"/>
                <a:cs typeface="Times New Roman" panose="02020603050405020304" pitchFamily="18" charset="0"/>
              </a:rPr>
              <a:t>Types Of Phishing Attacks</a:t>
            </a:r>
            <a:endParaRPr lang="en-IN" cap="none" dirty="0">
              <a:solidFill>
                <a:schemeClr val="bg1"/>
              </a:solidFill>
            </a:endParaRPr>
          </a:p>
        </p:txBody>
      </p:sp>
      <p:sp>
        <p:nvSpPr>
          <p:cNvPr id="3" name="Text Placeholder 2"/>
          <p:cNvSpPr>
            <a:spLocks noGrp="1"/>
          </p:cNvSpPr>
          <p:nvPr>
            <p:ph type="body" idx="1"/>
          </p:nvPr>
        </p:nvSpPr>
        <p:spPr>
          <a:xfrm>
            <a:off x="856740" y="1112808"/>
            <a:ext cx="8535988" cy="3544498"/>
          </a:xfrm>
        </p:spPr>
        <p:txBody>
          <a:bodyPr/>
          <a:lstStyle/>
          <a:p>
            <a:pPr marL="342900" indent="-342900">
              <a:buFont typeface="Wingdings" panose="05000000000000000000" pitchFamily="2" charset="2"/>
              <a:buChar char="v"/>
            </a:pPr>
            <a:r>
              <a:rPr lang="en-IN" dirty="0" smtClean="0"/>
              <a:t> </a:t>
            </a:r>
            <a:r>
              <a:rPr lang="en-IN" b="1" dirty="0">
                <a:solidFill>
                  <a:schemeClr val="bg1"/>
                </a:solidFill>
                <a:latin typeface="Times New Roman" panose="02020603050405020304" pitchFamily="18" charset="0"/>
                <a:cs typeface="Times New Roman" panose="02020603050405020304" pitchFamily="18" charset="0"/>
              </a:rPr>
              <a:t>Common Types of </a:t>
            </a:r>
            <a:r>
              <a:rPr lang="en-IN" b="1" dirty="0" smtClean="0">
                <a:solidFill>
                  <a:schemeClr val="bg1"/>
                </a:solidFill>
                <a:latin typeface="Times New Roman" panose="02020603050405020304" pitchFamily="18" charset="0"/>
                <a:cs typeface="Times New Roman" panose="02020603050405020304" pitchFamily="18" charset="0"/>
              </a:rPr>
              <a:t>Phishing</a:t>
            </a:r>
            <a:endParaRPr lang="en-IN" b="1" dirty="0">
              <a:solidFill>
                <a:schemeClr val="bg1"/>
              </a:solidFill>
              <a:latin typeface="Times New Roman" panose="02020603050405020304" pitchFamily="18" charset="0"/>
              <a:cs typeface="Times New Roman" panose="02020603050405020304" pitchFamily="18" charset="0"/>
            </a:endParaRPr>
          </a:p>
          <a:p>
            <a:pPr marL="514350" indent="-514350">
              <a:buAutoNum type="romanUcPeriod"/>
            </a:pPr>
            <a:r>
              <a:rPr lang="en-IN" b="1" dirty="0" smtClean="0">
                <a:solidFill>
                  <a:schemeClr val="bg1"/>
                </a:solidFill>
                <a:latin typeface="Times New Roman" panose="02020603050405020304" pitchFamily="18" charset="0"/>
                <a:cs typeface="Times New Roman" panose="02020603050405020304" pitchFamily="18" charset="0"/>
              </a:rPr>
              <a:t>Email Phishing: Fake </a:t>
            </a:r>
            <a:r>
              <a:rPr lang="en-IN" b="1" dirty="0">
                <a:solidFill>
                  <a:schemeClr val="bg1"/>
                </a:solidFill>
                <a:latin typeface="Times New Roman" panose="02020603050405020304" pitchFamily="18" charset="0"/>
                <a:cs typeface="Times New Roman" panose="02020603050405020304" pitchFamily="18" charset="0"/>
              </a:rPr>
              <a:t>emails that appear to be from a legitimate </a:t>
            </a:r>
            <a:r>
              <a:rPr lang="en-IN" b="1" dirty="0" smtClean="0">
                <a:solidFill>
                  <a:schemeClr val="bg1"/>
                </a:solidFill>
                <a:latin typeface="Times New Roman" panose="02020603050405020304" pitchFamily="18" charset="0"/>
                <a:cs typeface="Times New Roman" panose="02020603050405020304" pitchFamily="18" charset="0"/>
              </a:rPr>
              <a:t>source.</a:t>
            </a:r>
          </a:p>
          <a:p>
            <a:pPr marL="514350" indent="-514350">
              <a:buAutoNum type="romanUcPeriod"/>
            </a:pPr>
            <a:r>
              <a:rPr lang="en-IN" b="1" dirty="0" smtClean="0">
                <a:solidFill>
                  <a:schemeClr val="bg1"/>
                </a:solidFill>
                <a:latin typeface="Times New Roman" panose="02020603050405020304" pitchFamily="18" charset="0"/>
                <a:cs typeface="Times New Roman" panose="02020603050405020304" pitchFamily="18" charset="0"/>
              </a:rPr>
              <a:t>Spear </a:t>
            </a:r>
            <a:r>
              <a:rPr lang="en-IN" b="1" dirty="0">
                <a:solidFill>
                  <a:schemeClr val="bg1"/>
                </a:solidFill>
                <a:latin typeface="Times New Roman" panose="02020603050405020304" pitchFamily="18" charset="0"/>
                <a:cs typeface="Times New Roman" panose="02020603050405020304" pitchFamily="18" charset="0"/>
              </a:rPr>
              <a:t>Phishing</a:t>
            </a:r>
            <a:r>
              <a:rPr lang="en-IN" b="1" dirty="0" smtClean="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Targeted attacks aimed at specific individuals.  </a:t>
            </a:r>
            <a:endParaRPr lang="en-IN" b="1" dirty="0" smtClean="0">
              <a:solidFill>
                <a:schemeClr val="bg1"/>
              </a:solidFill>
              <a:latin typeface="Times New Roman" panose="02020603050405020304" pitchFamily="18" charset="0"/>
              <a:cs typeface="Times New Roman" panose="02020603050405020304" pitchFamily="18" charset="0"/>
            </a:endParaRPr>
          </a:p>
          <a:p>
            <a:pPr marL="514350" indent="-514350">
              <a:buAutoNum type="romanUcPeriod"/>
            </a:pPr>
            <a:r>
              <a:rPr lang="en-IN" b="1" dirty="0" smtClean="0">
                <a:solidFill>
                  <a:schemeClr val="bg1"/>
                </a:solidFill>
                <a:latin typeface="Times New Roman" panose="02020603050405020304" pitchFamily="18" charset="0"/>
                <a:cs typeface="Times New Roman" panose="02020603050405020304" pitchFamily="18" charset="0"/>
              </a:rPr>
              <a:t>Whaling: </a:t>
            </a:r>
            <a:r>
              <a:rPr lang="en-IN" b="1" dirty="0">
                <a:solidFill>
                  <a:schemeClr val="bg1"/>
                </a:solidFill>
                <a:latin typeface="Times New Roman" panose="02020603050405020304" pitchFamily="18" charset="0"/>
                <a:cs typeface="Times New Roman" panose="02020603050405020304" pitchFamily="18" charset="0"/>
              </a:rPr>
              <a:t>High-profile attacks targeting executives or high-level employees.  </a:t>
            </a:r>
            <a:endParaRPr lang="en-IN" b="1" dirty="0" smtClean="0">
              <a:solidFill>
                <a:schemeClr val="bg1"/>
              </a:solidFill>
              <a:latin typeface="Times New Roman" panose="02020603050405020304" pitchFamily="18" charset="0"/>
              <a:cs typeface="Times New Roman" panose="02020603050405020304" pitchFamily="18" charset="0"/>
            </a:endParaRPr>
          </a:p>
          <a:p>
            <a:pPr marL="514350" indent="-514350">
              <a:buAutoNum type="romanUcPeriod"/>
            </a:pPr>
            <a:r>
              <a:rPr lang="en-IN" b="1" dirty="0" smtClean="0">
                <a:solidFill>
                  <a:schemeClr val="bg1"/>
                </a:solidFill>
                <a:latin typeface="Times New Roman" panose="02020603050405020304" pitchFamily="18" charset="0"/>
                <a:cs typeface="Times New Roman" panose="02020603050405020304" pitchFamily="18" charset="0"/>
              </a:rPr>
              <a:t>Vishing </a:t>
            </a:r>
            <a:r>
              <a:rPr lang="en-IN" b="1" dirty="0">
                <a:solidFill>
                  <a:schemeClr val="bg1"/>
                </a:solidFill>
                <a:latin typeface="Times New Roman" panose="02020603050405020304" pitchFamily="18" charset="0"/>
                <a:cs typeface="Times New Roman" panose="02020603050405020304" pitchFamily="18" charset="0"/>
              </a:rPr>
              <a:t>and </a:t>
            </a:r>
            <a:r>
              <a:rPr lang="en-IN" b="1" dirty="0" err="1">
                <a:solidFill>
                  <a:schemeClr val="bg1"/>
                </a:solidFill>
                <a:latin typeface="Times New Roman" panose="02020603050405020304" pitchFamily="18" charset="0"/>
                <a:cs typeface="Times New Roman" panose="02020603050405020304" pitchFamily="18" charset="0"/>
              </a:rPr>
              <a:t>Smishing</a:t>
            </a:r>
            <a:r>
              <a:rPr lang="en-IN" b="1" dirty="0" smtClean="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Voice and text phishing attacks.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6589" y="388189"/>
            <a:ext cx="724618" cy="895709"/>
          </a:xfrm>
          <a:prstGeom prst="rect">
            <a:avLst/>
          </a:prstGeom>
        </p:spPr>
      </p:pic>
    </p:spTree>
    <p:extLst>
      <p:ext uri="{BB962C8B-B14F-4D97-AF65-F5344CB8AC3E}">
        <p14:creationId xmlns:p14="http://schemas.microsoft.com/office/powerpoint/2010/main" val="6473826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818" y="780690"/>
            <a:ext cx="8335843" cy="599536"/>
          </a:xfrm>
        </p:spPr>
        <p:txBody>
          <a:bodyPr>
            <a:normAutofit/>
          </a:bodyPr>
          <a:lstStyle/>
          <a:p>
            <a:pPr marL="457200" indent="-457200">
              <a:buFont typeface="Wingdings" panose="05000000000000000000" pitchFamily="2" charset="2"/>
              <a:buChar char="q"/>
            </a:pPr>
            <a:r>
              <a:rPr lang="en-US" sz="3100" b="1" dirty="0" smtClean="0">
                <a:solidFill>
                  <a:schemeClr val="bg1"/>
                </a:solidFill>
                <a:latin typeface="Times New Roman" panose="02020603050405020304" pitchFamily="18" charset="0"/>
                <a:cs typeface="Times New Roman" panose="02020603050405020304" pitchFamily="18" charset="0"/>
              </a:rPr>
              <a:t>Anatomy </a:t>
            </a:r>
            <a:r>
              <a:rPr lang="en-US" sz="3100" b="1" dirty="0">
                <a:solidFill>
                  <a:schemeClr val="bg1"/>
                </a:solidFill>
                <a:latin typeface="Times New Roman" panose="02020603050405020304" pitchFamily="18" charset="0"/>
                <a:cs typeface="Times New Roman" panose="02020603050405020304" pitchFamily="18" charset="0"/>
              </a:rPr>
              <a:t>of a Phishing </a:t>
            </a:r>
            <a:r>
              <a:rPr lang="en-US" sz="3100" b="1" dirty="0" smtClean="0">
                <a:solidFill>
                  <a:schemeClr val="bg1"/>
                </a:solidFill>
                <a:latin typeface="Times New Roman" panose="02020603050405020304" pitchFamily="18" charset="0"/>
                <a:cs typeface="Times New Roman" panose="02020603050405020304" pitchFamily="18" charset="0"/>
              </a:rPr>
              <a:t>Email</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7645" y="1475118"/>
            <a:ext cx="7962182" cy="2862322"/>
          </a:xfrm>
          <a:prstGeom prst="rect">
            <a:avLst/>
          </a:prstGeom>
        </p:spPr>
        <p:txBody>
          <a:bodyPr wrap="square">
            <a:spAutoFit/>
          </a:bodyPr>
          <a:lstStyle/>
          <a:p>
            <a:pPr marL="285750" indent="-285750">
              <a:buFont typeface="Wingdings" panose="05000000000000000000" pitchFamily="2" charset="2"/>
              <a:buChar char="§"/>
            </a:pPr>
            <a:r>
              <a:rPr lang="en-US" b="1" dirty="0" smtClean="0">
                <a:solidFill>
                  <a:schemeClr val="bg1"/>
                </a:solidFill>
                <a:latin typeface="Times New Roman" panose="02020603050405020304" pitchFamily="18" charset="0"/>
                <a:cs typeface="Times New Roman" panose="02020603050405020304" pitchFamily="18" charset="0"/>
              </a:rPr>
              <a:t>Recognizing </a:t>
            </a:r>
            <a:r>
              <a:rPr lang="en-US" b="1" dirty="0">
                <a:solidFill>
                  <a:schemeClr val="bg1"/>
                </a:solidFill>
                <a:latin typeface="Times New Roman" panose="02020603050405020304" pitchFamily="18" charset="0"/>
                <a:cs typeface="Times New Roman" panose="02020603050405020304" pitchFamily="18" charset="0"/>
              </a:rPr>
              <a:t>Phishing </a:t>
            </a:r>
            <a:r>
              <a:rPr lang="en-US" b="1" dirty="0" smtClean="0">
                <a:solidFill>
                  <a:schemeClr val="bg1"/>
                </a:solidFill>
                <a:latin typeface="Times New Roman" panose="02020603050405020304" pitchFamily="18" charset="0"/>
                <a:cs typeface="Times New Roman" panose="02020603050405020304" pitchFamily="18" charset="0"/>
              </a:rPr>
              <a:t>Emails- </a:t>
            </a:r>
          </a:p>
          <a:p>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Sender Address: Check </a:t>
            </a:r>
            <a:r>
              <a:rPr lang="en-US" b="1" dirty="0">
                <a:solidFill>
                  <a:schemeClr val="bg1"/>
                </a:solidFill>
                <a:latin typeface="Times New Roman" panose="02020603050405020304" pitchFamily="18" charset="0"/>
                <a:cs typeface="Times New Roman" panose="02020603050405020304" pitchFamily="18" charset="0"/>
              </a:rPr>
              <a:t>for inconsistencies or misspellings in the sender’s email address.  </a:t>
            </a:r>
          </a:p>
          <a:p>
            <a:r>
              <a:rPr lang="en-US" b="1" dirty="0" smtClean="0">
                <a:solidFill>
                  <a:schemeClr val="bg1"/>
                </a:solidFill>
                <a:latin typeface="Times New Roman" panose="02020603050405020304" pitchFamily="18" charset="0"/>
                <a:cs typeface="Times New Roman" panose="02020603050405020304" pitchFamily="18" charset="0"/>
              </a:rPr>
              <a:t>Subject </a:t>
            </a:r>
            <a:r>
              <a:rPr lang="en-US" b="1" dirty="0">
                <a:solidFill>
                  <a:schemeClr val="bg1"/>
                </a:solidFill>
                <a:latin typeface="Times New Roman" panose="02020603050405020304" pitchFamily="18" charset="0"/>
                <a:cs typeface="Times New Roman" panose="02020603050405020304" pitchFamily="18" charset="0"/>
              </a:rPr>
              <a:t>Line</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Look for urgency, threats, or offers too good to be true. </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 </a:t>
            </a:r>
            <a:endParaRPr lang="en-US" b="1" dirty="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Email Content:  Notice </a:t>
            </a:r>
            <a:r>
              <a:rPr lang="en-US" b="1" dirty="0">
                <a:solidFill>
                  <a:schemeClr val="bg1"/>
                </a:solidFill>
                <a:latin typeface="Times New Roman" panose="02020603050405020304" pitchFamily="18" charset="0"/>
                <a:cs typeface="Times New Roman" panose="02020603050405020304" pitchFamily="18" charset="0"/>
              </a:rPr>
              <a:t>poor grammar, generic greetings, and suspicious links or attachments.  </a:t>
            </a:r>
          </a:p>
          <a:p>
            <a:r>
              <a:rPr lang="en-US" b="1" dirty="0" smtClean="0">
                <a:solidFill>
                  <a:schemeClr val="bg1"/>
                </a:solidFill>
                <a:latin typeface="Times New Roman" panose="02020603050405020304" pitchFamily="18" charset="0"/>
                <a:cs typeface="Times New Roman" panose="02020603050405020304" pitchFamily="18" charset="0"/>
              </a:rPr>
              <a:t>Call </a:t>
            </a:r>
            <a:r>
              <a:rPr lang="en-US" b="1" dirty="0">
                <a:solidFill>
                  <a:schemeClr val="bg1"/>
                </a:solidFill>
                <a:latin typeface="Times New Roman" panose="02020603050405020304" pitchFamily="18" charset="0"/>
                <a:cs typeface="Times New Roman" panose="02020603050405020304" pitchFamily="18" charset="0"/>
              </a:rPr>
              <a:t>to Action:* Be wary of requests for personal information, urgent actions, or link clicks.</a:t>
            </a:r>
            <a:endParaRPr lang="en-IN" dirty="0"/>
          </a:p>
        </p:txBody>
      </p:sp>
    </p:spTree>
    <p:extLst>
      <p:ext uri="{BB962C8B-B14F-4D97-AF65-F5344CB8AC3E}">
        <p14:creationId xmlns:p14="http://schemas.microsoft.com/office/powerpoint/2010/main" val="35919320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685800"/>
          </a:xfrm>
        </p:spPr>
        <p:txBody>
          <a:bodyPr>
            <a:normAutofit fontScale="90000"/>
          </a:bodyPr>
          <a:lstStyle/>
          <a:p>
            <a:pPr marL="457200" indent="-457200">
              <a:buFont typeface="Wingdings" panose="05000000000000000000" pitchFamily="2" charset="2"/>
              <a:buChar char="q"/>
            </a:pPr>
            <a:r>
              <a:rPr lang="en-US" sz="3600" b="1" dirty="0" smtClean="0">
                <a:solidFill>
                  <a:schemeClr val="bg1"/>
                </a:solidFill>
                <a:latin typeface="Times New Roman" panose="02020603050405020304" pitchFamily="18" charset="0"/>
                <a:cs typeface="Times New Roman" panose="02020603050405020304" pitchFamily="18" charset="0"/>
              </a:rPr>
              <a:t>Phishing Websites</a:t>
            </a:r>
            <a:r>
              <a:rPr lang="en-US" sz="3600" b="1" dirty="0" smtClean="0">
                <a:solidFill>
                  <a:schemeClr val="bg1"/>
                </a:solidFill>
                <a:latin typeface="Times New Roman" panose="02020603050405020304" pitchFamily="18" charset="0"/>
                <a:cs typeface="Times New Roman" panose="02020603050405020304" pitchFamily="18" charset="0"/>
              </a:rPr>
              <a:t/>
            </a:r>
            <a:br>
              <a:rPr lang="en-US" sz="3600" b="1" dirty="0" smtClean="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
            </a:r>
            <a:br>
              <a:rPr lang="en-US" sz="3600" b="1" dirty="0">
                <a:solidFill>
                  <a:schemeClr val="bg1"/>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684211" y="1017918"/>
            <a:ext cx="10314467" cy="3329796"/>
          </a:xfrm>
        </p:spPr>
        <p:txBody>
          <a:bodyPr>
            <a:normAutofit/>
          </a:bodyPr>
          <a:lstStyle/>
          <a:p>
            <a:pPr marL="285750" indent="-285750" algn="just">
              <a:lnSpc>
                <a:spcPct val="150000"/>
              </a:lnSpc>
              <a:buFont typeface="Wingdings" panose="05000000000000000000" pitchFamily="2" charset="2"/>
              <a:buChar char="§"/>
            </a:pPr>
            <a:r>
              <a:rPr lang="en-US" sz="1800" b="1" dirty="0">
                <a:solidFill>
                  <a:schemeClr val="bg1"/>
                </a:solidFill>
                <a:latin typeface="Times New Roman" panose="02020603050405020304" pitchFamily="18" charset="0"/>
                <a:cs typeface="Times New Roman" panose="02020603050405020304" pitchFamily="18" charset="0"/>
              </a:rPr>
              <a:t>Identifying Phishing </a:t>
            </a:r>
            <a:r>
              <a:rPr lang="en-US" sz="1800" b="1" dirty="0" smtClean="0">
                <a:solidFill>
                  <a:schemeClr val="bg1"/>
                </a:solidFill>
                <a:latin typeface="Times New Roman" panose="02020603050405020304" pitchFamily="18" charset="0"/>
                <a:cs typeface="Times New Roman" panose="02020603050405020304" pitchFamily="18" charset="0"/>
              </a:rPr>
              <a:t>Websites-</a:t>
            </a:r>
          </a:p>
          <a:p>
            <a:pPr algn="just">
              <a:lnSpc>
                <a:spcPct val="150000"/>
              </a:lnSpc>
            </a:pPr>
            <a:r>
              <a:rPr lang="en-US" sz="1800" b="1" dirty="0" smtClean="0">
                <a:solidFill>
                  <a:schemeClr val="bg1"/>
                </a:solidFill>
                <a:latin typeface="Times New Roman" panose="02020603050405020304" pitchFamily="18" charset="0"/>
                <a:cs typeface="Times New Roman" panose="02020603050405020304" pitchFamily="18" charset="0"/>
              </a:rPr>
              <a:t>URL </a:t>
            </a:r>
            <a:r>
              <a:rPr lang="en-US" sz="1800" b="1" dirty="0">
                <a:solidFill>
                  <a:schemeClr val="bg1"/>
                </a:solidFill>
                <a:latin typeface="Times New Roman" panose="02020603050405020304" pitchFamily="18" charset="0"/>
                <a:cs typeface="Times New Roman" panose="02020603050405020304" pitchFamily="18" charset="0"/>
              </a:rPr>
              <a:t>Check</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Ensure the URL is legitimate and matches the website you expect.  </a:t>
            </a:r>
          </a:p>
          <a:p>
            <a:pPr algn="just">
              <a:lnSpc>
                <a:spcPct val="150000"/>
              </a:lnSpc>
            </a:pPr>
            <a:r>
              <a:rPr lang="en-US" sz="1800" b="1" dirty="0" smtClean="0">
                <a:solidFill>
                  <a:schemeClr val="bg1"/>
                </a:solidFill>
                <a:latin typeface="Times New Roman" panose="02020603050405020304" pitchFamily="18" charset="0"/>
                <a:cs typeface="Times New Roman" panose="02020603050405020304" pitchFamily="18" charset="0"/>
              </a:rPr>
              <a:t>SSL </a:t>
            </a:r>
            <a:r>
              <a:rPr lang="en-US" sz="1800" b="1" dirty="0">
                <a:solidFill>
                  <a:schemeClr val="bg1"/>
                </a:solidFill>
                <a:latin typeface="Times New Roman" panose="02020603050405020304" pitchFamily="18" charset="0"/>
                <a:cs typeface="Times New Roman" panose="02020603050405020304" pitchFamily="18" charset="0"/>
              </a:rPr>
              <a:t>Certificate</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Look for the padlock symbol indicating a secure connection.  </a:t>
            </a:r>
            <a:r>
              <a:rPr lang="en-US" sz="1800" b="1" dirty="0" smtClean="0">
                <a:solidFill>
                  <a:schemeClr val="bg1"/>
                </a:solidFill>
                <a:latin typeface="Times New Roman" panose="02020603050405020304" pitchFamily="18" charset="0"/>
                <a:cs typeface="Times New Roman" panose="02020603050405020304" pitchFamily="18" charset="0"/>
              </a:rPr>
              <a:t>Content Review: Look </a:t>
            </a:r>
            <a:r>
              <a:rPr lang="en-US" sz="1800" b="1" dirty="0">
                <a:solidFill>
                  <a:schemeClr val="bg1"/>
                </a:solidFill>
                <a:latin typeface="Times New Roman" panose="02020603050405020304" pitchFamily="18" charset="0"/>
                <a:cs typeface="Times New Roman" panose="02020603050405020304" pitchFamily="18" charset="0"/>
              </a:rPr>
              <a:t>for mismatched branding, poor design, and spelling errors.  </a:t>
            </a:r>
            <a:endParaRPr lang="en-US" sz="1800"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800" b="1" dirty="0" smtClean="0">
                <a:solidFill>
                  <a:schemeClr val="bg1"/>
                </a:solidFill>
                <a:latin typeface="Times New Roman" panose="02020603050405020304" pitchFamily="18" charset="0"/>
                <a:cs typeface="Times New Roman" panose="02020603050405020304" pitchFamily="18" charset="0"/>
              </a:rPr>
              <a:t>Avoidance Tips: Never </a:t>
            </a:r>
            <a:r>
              <a:rPr lang="en-US" sz="1800" b="1" dirty="0">
                <a:solidFill>
                  <a:schemeClr val="bg1"/>
                </a:solidFill>
                <a:latin typeface="Times New Roman" panose="02020603050405020304" pitchFamily="18" charset="0"/>
                <a:cs typeface="Times New Roman" panose="02020603050405020304" pitchFamily="18" charset="0"/>
              </a:rPr>
              <a:t>enter personal information on suspicious sites; use bookmarks for frequently visited sites</a:t>
            </a:r>
            <a:r>
              <a:rPr lang="en-US" sz="1800" b="1" dirty="0" smtClean="0">
                <a:solidFill>
                  <a:schemeClr val="bg1"/>
                </a:solidFill>
                <a:latin typeface="Times New Roman" panose="02020603050405020304" pitchFamily="18" charset="0"/>
                <a:cs typeface="Times New Roman" panose="02020603050405020304" pitchFamily="18" charset="0"/>
              </a:rPr>
              <a:t>.</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146" y="4196500"/>
            <a:ext cx="2857500" cy="1600200"/>
          </a:xfrm>
          <a:prstGeom prst="rect">
            <a:avLst/>
          </a:prstGeom>
        </p:spPr>
      </p:pic>
    </p:spTree>
    <p:extLst>
      <p:ext uri="{BB962C8B-B14F-4D97-AF65-F5344CB8AC3E}">
        <p14:creationId xmlns:p14="http://schemas.microsoft.com/office/powerpoint/2010/main" val="81410700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37558"/>
          </a:xfrm>
        </p:spPr>
        <p:txBody>
          <a:bodyPr>
            <a:normAutofit/>
          </a:bodyPr>
          <a:lstStyle/>
          <a:p>
            <a:pPr marL="457200" indent="-457200">
              <a:buFont typeface="Wingdings" panose="05000000000000000000" pitchFamily="2" charset="2"/>
              <a:buChar char="q"/>
            </a:pPr>
            <a:r>
              <a:rPr lang="en-US" dirty="0" smtClean="0">
                <a:solidFill>
                  <a:schemeClr val="bg1"/>
                </a:solidFill>
              </a:rPr>
              <a:t> </a:t>
            </a:r>
            <a:r>
              <a:rPr lang="en-US" sz="3100" b="1" dirty="0">
                <a:solidFill>
                  <a:schemeClr val="bg1"/>
                </a:solidFill>
                <a:latin typeface="Times New Roman" panose="02020603050405020304" pitchFamily="18" charset="0"/>
                <a:cs typeface="Times New Roman" panose="02020603050405020304" pitchFamily="18" charset="0"/>
              </a:rPr>
              <a:t>Social Engineering </a:t>
            </a:r>
            <a:r>
              <a:rPr lang="en-US" sz="3100" b="1" dirty="0" smtClean="0">
                <a:solidFill>
                  <a:schemeClr val="bg1"/>
                </a:solidFill>
                <a:latin typeface="Times New Roman" panose="02020603050405020304" pitchFamily="18" charset="0"/>
                <a:cs typeface="Times New Roman" panose="02020603050405020304" pitchFamily="18" charset="0"/>
              </a:rPr>
              <a:t>Exploits</a:t>
            </a:r>
            <a:endParaRPr lang="en-IN" sz="27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9199" y="1423358"/>
            <a:ext cx="8399253" cy="3416320"/>
          </a:xfrm>
          <a:prstGeom prst="rect">
            <a:avLst/>
          </a:prstGeom>
        </p:spPr>
        <p:txBody>
          <a:bodyPr wrap="square">
            <a:spAutoFit/>
          </a:bodyPr>
          <a:lstStyle/>
          <a:p>
            <a:pPr algn="just">
              <a:lnSpc>
                <a:spcPct val="150000"/>
              </a:lnSpc>
            </a:pPr>
            <a:r>
              <a:rPr lang="en-US" sz="2400" b="1" dirty="0" smtClean="0">
                <a:solidFill>
                  <a:schemeClr val="bg1"/>
                </a:solidFill>
                <a:latin typeface="Times New Roman" panose="02020603050405020304" pitchFamily="18" charset="0"/>
                <a:cs typeface="Times New Roman" panose="02020603050405020304" pitchFamily="18" charset="0"/>
              </a:rPr>
              <a:t>1. Attackers </a:t>
            </a:r>
            <a:r>
              <a:rPr lang="en-US" sz="2400" b="1" dirty="0">
                <a:solidFill>
                  <a:schemeClr val="bg1"/>
                </a:solidFill>
                <a:latin typeface="Times New Roman" panose="02020603050405020304" pitchFamily="18" charset="0"/>
                <a:cs typeface="Times New Roman" panose="02020603050405020304" pitchFamily="18" charset="0"/>
              </a:rPr>
              <a:t>posing as trusted </a:t>
            </a:r>
            <a:r>
              <a:rPr lang="en-US" sz="2400" b="1" dirty="0" smtClean="0">
                <a:solidFill>
                  <a:schemeClr val="bg1"/>
                </a:solidFill>
                <a:latin typeface="Times New Roman" panose="02020603050405020304" pitchFamily="18" charset="0"/>
                <a:cs typeface="Times New Roman" panose="02020603050405020304" pitchFamily="18" charset="0"/>
              </a:rPr>
              <a:t>individuals : Promises </a:t>
            </a:r>
            <a:r>
              <a:rPr lang="en-US" sz="2400" b="1" dirty="0">
                <a:solidFill>
                  <a:schemeClr val="bg1"/>
                </a:solidFill>
                <a:latin typeface="Times New Roman" panose="02020603050405020304" pitchFamily="18" charset="0"/>
                <a:cs typeface="Times New Roman" panose="02020603050405020304" pitchFamily="18" charset="0"/>
              </a:rPr>
              <a:t>of free goods or services to trick you into providing information.  </a:t>
            </a:r>
            <a:endParaRPr lang="en-US" sz="2400"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400" b="1" dirty="0" smtClean="0">
                <a:solidFill>
                  <a:schemeClr val="bg1"/>
                </a:solidFill>
                <a:latin typeface="Times New Roman" panose="02020603050405020304" pitchFamily="18" charset="0"/>
                <a:cs typeface="Times New Roman" panose="02020603050405020304" pitchFamily="18" charset="0"/>
              </a:rPr>
              <a:t>2. Pretexting: </a:t>
            </a:r>
            <a:r>
              <a:rPr lang="en-US" sz="2400" b="1" dirty="0">
                <a:solidFill>
                  <a:schemeClr val="bg1"/>
                </a:solidFill>
                <a:latin typeface="Times New Roman" panose="02020603050405020304" pitchFamily="18" charset="0"/>
                <a:cs typeface="Times New Roman" panose="02020603050405020304" pitchFamily="18" charset="0"/>
              </a:rPr>
              <a:t>Creating a fabricated scenario to extract personal details. </a:t>
            </a:r>
            <a:endParaRPr lang="en-US" sz="2400"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400" b="1" dirty="0" smtClean="0">
                <a:solidFill>
                  <a:schemeClr val="bg1"/>
                </a:solidFill>
                <a:latin typeface="Times New Roman" panose="02020603050405020304" pitchFamily="18" charset="0"/>
                <a:cs typeface="Times New Roman" panose="02020603050405020304" pitchFamily="18" charset="0"/>
              </a:rPr>
              <a:t> 3. Tailgating: Physical </a:t>
            </a:r>
            <a:r>
              <a:rPr lang="en-US" sz="2400" b="1" dirty="0">
                <a:solidFill>
                  <a:schemeClr val="bg1"/>
                </a:solidFill>
                <a:latin typeface="Times New Roman" panose="02020603050405020304" pitchFamily="18" charset="0"/>
                <a:cs typeface="Times New Roman" panose="02020603050405020304" pitchFamily="18" charset="0"/>
              </a:rPr>
              <a:t>security breach by following someone into a restricted area.</a:t>
            </a:r>
            <a:endParaRPr lang="en-IN" sz="2400" dirty="0"/>
          </a:p>
        </p:txBody>
      </p:sp>
    </p:spTree>
    <p:extLst>
      <p:ext uri="{BB962C8B-B14F-4D97-AF65-F5344CB8AC3E}">
        <p14:creationId xmlns:p14="http://schemas.microsoft.com/office/powerpoint/2010/main" val="25014831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34041"/>
            <a:ext cx="10058400" cy="832450"/>
          </a:xfrm>
        </p:spPr>
        <p:txBody>
          <a:bodyPr>
            <a:normAutofit/>
          </a:bodyPr>
          <a:lstStyle/>
          <a:p>
            <a:pPr marL="457200" indent="-457200">
              <a:buFont typeface="Wingdings" panose="05000000000000000000" pitchFamily="2" charset="2"/>
              <a:buChar char="q"/>
            </a:pPr>
            <a:r>
              <a:rPr lang="en-US" dirty="0" smtClean="0">
                <a:solidFill>
                  <a:schemeClr val="bg1"/>
                </a:solidFill>
              </a:rPr>
              <a:t> </a:t>
            </a:r>
            <a:r>
              <a:rPr lang="en-US" sz="3100" b="1" dirty="0">
                <a:solidFill>
                  <a:schemeClr val="bg1"/>
                </a:solidFill>
              </a:rPr>
              <a:t>Real-Life </a:t>
            </a:r>
            <a:r>
              <a:rPr lang="en-US" sz="3100" b="1" dirty="0" err="1" smtClean="0">
                <a:solidFill>
                  <a:schemeClr val="bg1"/>
                </a:solidFill>
              </a:rPr>
              <a:t>ExamplesTitle</a:t>
            </a:r>
            <a:endParaRPr lang="en-IN" dirty="0"/>
          </a:p>
        </p:txBody>
      </p:sp>
      <p:sp>
        <p:nvSpPr>
          <p:cNvPr id="4" name="Rectangle 3"/>
          <p:cNvSpPr/>
          <p:nvPr/>
        </p:nvSpPr>
        <p:spPr>
          <a:xfrm>
            <a:off x="1227826" y="1542546"/>
            <a:ext cx="7933427" cy="1754326"/>
          </a:xfrm>
          <a:prstGeom prst="rect">
            <a:avLst/>
          </a:prstGeom>
        </p:spPr>
        <p:txBody>
          <a:bodyPr wrap="square">
            <a:spAutoFit/>
          </a:bodyPr>
          <a:lstStyle/>
          <a:p>
            <a:pPr algn="just">
              <a:lnSpc>
                <a:spcPct val="150000"/>
              </a:lnSpc>
            </a:pPr>
            <a:endParaRPr lang="en-US"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Example 1: A </a:t>
            </a:r>
            <a:r>
              <a:rPr lang="en-US" b="1" dirty="0">
                <a:solidFill>
                  <a:schemeClr val="bg1"/>
                </a:solidFill>
                <a:latin typeface="Times New Roman" panose="02020603050405020304" pitchFamily="18" charset="0"/>
                <a:cs typeface="Times New Roman" panose="02020603050405020304" pitchFamily="18" charset="0"/>
              </a:rPr>
              <a:t>successful email phishing attack and its consequences.  </a:t>
            </a:r>
          </a:p>
          <a:p>
            <a:pPr algn="just">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Example </a:t>
            </a:r>
            <a:r>
              <a:rPr lang="en-US" b="1" dirty="0">
                <a:solidFill>
                  <a:schemeClr val="bg1"/>
                </a:solidFill>
                <a:latin typeface="Times New Roman" panose="02020603050405020304" pitchFamily="18" charset="0"/>
                <a:cs typeface="Times New Roman" panose="02020603050405020304" pitchFamily="18" charset="0"/>
              </a:rPr>
              <a:t>2</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How a spear-phishing attack targeted a specific organization. </a:t>
            </a:r>
            <a:r>
              <a:rPr lang="en-US" b="1" dirty="0" smtClean="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US" b="1" dirty="0" smtClean="0">
                <a:solidFill>
                  <a:schemeClr val="bg1"/>
                </a:solidFill>
                <a:latin typeface="Times New Roman" panose="02020603050405020304" pitchFamily="18" charset="0"/>
                <a:cs typeface="Times New Roman" panose="02020603050405020304" pitchFamily="18" charset="0"/>
              </a:rPr>
              <a:t>Lesson Learned: Importance of vigilance and double-checking information.</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724" y="3822940"/>
            <a:ext cx="2857500" cy="160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826" y="3932477"/>
            <a:ext cx="3314700" cy="1381125"/>
          </a:xfrm>
          <a:prstGeom prst="rect">
            <a:avLst/>
          </a:prstGeom>
        </p:spPr>
      </p:pic>
    </p:spTree>
    <p:extLst>
      <p:ext uri="{BB962C8B-B14F-4D97-AF65-F5344CB8AC3E}">
        <p14:creationId xmlns:p14="http://schemas.microsoft.com/office/powerpoint/2010/main" val="345705587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29" y="1595886"/>
            <a:ext cx="10058400" cy="1841740"/>
          </a:xfrm>
        </p:spPr>
        <p:txBody>
          <a:bodyPr>
            <a:normAutofit fontScale="90000"/>
          </a:bodyPr>
          <a:lstStyle/>
          <a:p>
            <a:pPr marL="571500" indent="-571500">
              <a:lnSpc>
                <a:spcPct val="150000"/>
              </a:lnSpc>
              <a:buFont typeface="Wingdings" panose="05000000000000000000" pitchFamily="2" charset="2"/>
              <a:buChar char="q"/>
            </a:pPr>
            <a:r>
              <a:rPr lang="en-US" sz="3600" b="1" dirty="0" smtClean="0">
                <a:solidFill>
                  <a:schemeClr val="bg1"/>
                </a:solidFill>
                <a:latin typeface="Times New Roman" panose="02020603050405020304" pitchFamily="18" charset="0"/>
                <a:cs typeface="Times New Roman" panose="02020603050405020304" pitchFamily="18" charset="0"/>
              </a:rPr>
              <a:t>Protecting Yourself</a:t>
            </a:r>
            <a:r>
              <a:rPr lang="en-US" sz="3600" dirty="0"/>
              <a:t/>
            </a:r>
            <a:br>
              <a:rPr lang="en-US" sz="3600" dirty="0"/>
            </a:br>
            <a:r>
              <a:rPr lang="en-US" sz="2200" dirty="0" smtClean="0"/>
              <a:t> </a:t>
            </a:r>
            <a:br>
              <a:rPr lang="en-US" sz="2200" dirty="0" smtClean="0"/>
            </a:br>
            <a:r>
              <a:rPr lang="en-US" sz="2700" b="1" dirty="0" smtClean="0">
                <a:solidFill>
                  <a:schemeClr val="bg1"/>
                </a:solidFill>
                <a:latin typeface="Times New Roman" panose="02020603050405020304" pitchFamily="18" charset="0"/>
                <a:cs typeface="Times New Roman" panose="02020603050405020304" pitchFamily="18" charset="0"/>
              </a:rPr>
              <a:t>Phishing </a:t>
            </a:r>
            <a:r>
              <a:rPr lang="en-US" sz="2700" b="1" dirty="0">
                <a:solidFill>
                  <a:schemeClr val="bg1"/>
                </a:solidFill>
                <a:latin typeface="Times New Roman" panose="02020603050405020304" pitchFamily="18" charset="0"/>
                <a:cs typeface="Times New Roman" panose="02020603050405020304" pitchFamily="18" charset="0"/>
              </a:rPr>
              <a:t>Prevention </a:t>
            </a:r>
            <a:r>
              <a:rPr lang="en-US" sz="2700" b="1" dirty="0" smtClean="0">
                <a:solidFill>
                  <a:schemeClr val="bg1"/>
                </a:solidFill>
                <a:latin typeface="Times New Roman" panose="02020603050405020304" pitchFamily="18" charset="0"/>
                <a:cs typeface="Times New Roman" panose="02020603050405020304" pitchFamily="18" charset="0"/>
              </a:rPr>
              <a:t>Techniques</a:t>
            </a:r>
            <a:br>
              <a:rPr lang="en-US" sz="2700" b="1" dirty="0" smtClean="0">
                <a:solidFill>
                  <a:schemeClr val="bg1"/>
                </a:solidFill>
                <a:latin typeface="Times New Roman" panose="02020603050405020304" pitchFamily="18" charset="0"/>
                <a:cs typeface="Times New Roman" panose="02020603050405020304" pitchFamily="18" charset="0"/>
              </a:rPr>
            </a:br>
            <a:r>
              <a:rPr lang="en-US" sz="2700" b="1" dirty="0">
                <a:solidFill>
                  <a:schemeClr val="bg1"/>
                </a:solidFill>
                <a:latin typeface="Times New Roman" panose="02020603050405020304" pitchFamily="18" charset="0"/>
                <a:cs typeface="Times New Roman" panose="02020603050405020304" pitchFamily="18" charset="0"/>
              </a:rPr>
              <a:t/>
            </a:r>
            <a:br>
              <a:rPr lang="en-US" sz="2700" b="1" dirty="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1. </a:t>
            </a:r>
            <a:r>
              <a:rPr lang="en-US" sz="1800" b="1" dirty="0" smtClean="0">
                <a:solidFill>
                  <a:schemeClr val="bg1"/>
                </a:solidFill>
                <a:latin typeface="Times New Roman" panose="02020603050405020304" pitchFamily="18" charset="0"/>
                <a:cs typeface="Times New Roman" panose="02020603050405020304" pitchFamily="18" charset="0"/>
              </a:rPr>
              <a:t>Email Filtering: Enable </a:t>
            </a:r>
            <a:r>
              <a:rPr lang="en-US" sz="1800" b="1" dirty="0">
                <a:solidFill>
                  <a:schemeClr val="bg1"/>
                </a:solidFill>
                <a:latin typeface="Times New Roman" panose="02020603050405020304" pitchFamily="18" charset="0"/>
                <a:cs typeface="Times New Roman" panose="02020603050405020304" pitchFamily="18" charset="0"/>
              </a:rPr>
              <a:t>spam filters to reduce phishing </a:t>
            </a:r>
            <a:r>
              <a:rPr lang="en-US" sz="1800" b="1" dirty="0" smtClean="0">
                <a:solidFill>
                  <a:schemeClr val="bg1"/>
                </a:solidFill>
                <a:latin typeface="Times New Roman" panose="02020603050405020304" pitchFamily="18" charset="0"/>
                <a:cs typeface="Times New Roman" panose="02020603050405020304" pitchFamily="18" charset="0"/>
              </a:rPr>
              <a:t>attempts</a:t>
            </a:r>
            <a:br>
              <a:rPr lang="en-US" sz="1800" b="1" dirty="0" smtClean="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2. </a:t>
            </a:r>
            <a:r>
              <a:rPr lang="en-US" sz="1800" b="1" dirty="0" smtClean="0">
                <a:solidFill>
                  <a:schemeClr val="bg1"/>
                </a:solidFill>
                <a:latin typeface="Times New Roman" panose="02020603050405020304" pitchFamily="18" charset="0"/>
                <a:cs typeface="Times New Roman" panose="02020603050405020304" pitchFamily="18" charset="0"/>
              </a:rPr>
              <a:t>Two-Factor </a:t>
            </a:r>
            <a:r>
              <a:rPr lang="en-US" sz="1800" b="1" dirty="0">
                <a:solidFill>
                  <a:schemeClr val="bg1"/>
                </a:solidFill>
                <a:latin typeface="Times New Roman" panose="02020603050405020304" pitchFamily="18" charset="0"/>
                <a:cs typeface="Times New Roman" panose="02020603050405020304" pitchFamily="18" charset="0"/>
              </a:rPr>
              <a:t>Authentication (2FA</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Adds an extra layer of </a:t>
            </a:r>
            <a:r>
              <a:rPr lang="en-US" sz="1800" b="1" dirty="0" smtClean="0">
                <a:solidFill>
                  <a:schemeClr val="bg1"/>
                </a:solidFill>
                <a:latin typeface="Times New Roman" panose="02020603050405020304" pitchFamily="18" charset="0"/>
                <a:cs typeface="Times New Roman" panose="02020603050405020304" pitchFamily="18" charset="0"/>
              </a:rPr>
              <a:t>security </a:t>
            </a:r>
            <a:r>
              <a:rPr lang="en-US" sz="1800" b="1" dirty="0">
                <a:solidFill>
                  <a:schemeClr val="bg1"/>
                </a:solidFill>
                <a:latin typeface="Times New Roman" panose="02020603050405020304" pitchFamily="18" charset="0"/>
                <a:cs typeface="Times New Roman" panose="02020603050405020304" pitchFamily="18" charset="0"/>
              </a:rPr>
              <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3. </a:t>
            </a:r>
            <a:r>
              <a:rPr lang="en-US" sz="1800" b="1" dirty="0" smtClean="0">
                <a:solidFill>
                  <a:schemeClr val="bg1"/>
                </a:solidFill>
                <a:latin typeface="Times New Roman" panose="02020603050405020304" pitchFamily="18" charset="0"/>
                <a:cs typeface="Times New Roman" panose="02020603050405020304" pitchFamily="18" charset="0"/>
              </a:rPr>
              <a:t>Password </a:t>
            </a:r>
            <a:r>
              <a:rPr lang="en-US" sz="1800" b="1" dirty="0">
                <a:solidFill>
                  <a:schemeClr val="bg1"/>
                </a:solidFill>
                <a:latin typeface="Times New Roman" panose="02020603050405020304" pitchFamily="18" charset="0"/>
                <a:cs typeface="Times New Roman" panose="02020603050405020304" pitchFamily="18" charset="0"/>
              </a:rPr>
              <a:t>Management</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Use strong, unique passwords for different </a:t>
            </a:r>
            <a:r>
              <a:rPr lang="en-US" sz="1800" b="1" dirty="0" smtClean="0">
                <a:solidFill>
                  <a:schemeClr val="bg1"/>
                </a:solidFill>
                <a:latin typeface="Times New Roman" panose="02020603050405020304" pitchFamily="18" charset="0"/>
                <a:cs typeface="Times New Roman" panose="02020603050405020304" pitchFamily="18" charset="0"/>
              </a:rPr>
              <a:t>accounts </a:t>
            </a:r>
            <a:br>
              <a:rPr lang="en-US" sz="1800" b="1" dirty="0" smtClean="0">
                <a:solidFill>
                  <a:schemeClr val="bg1"/>
                </a:solidFill>
                <a:latin typeface="Times New Roman" panose="02020603050405020304" pitchFamily="18" charset="0"/>
                <a:cs typeface="Times New Roman" panose="02020603050405020304" pitchFamily="18" charset="0"/>
              </a:rPr>
            </a:br>
            <a:r>
              <a:rPr lang="en-US" sz="1800" b="1" dirty="0" smtClean="0">
                <a:solidFill>
                  <a:schemeClr val="bg1"/>
                </a:solidFill>
                <a:latin typeface="Times New Roman" panose="02020603050405020304" pitchFamily="18" charset="0"/>
                <a:cs typeface="Times New Roman" panose="02020603050405020304" pitchFamily="18" charset="0"/>
              </a:rPr>
              <a:t>4. Regular </a:t>
            </a:r>
            <a:r>
              <a:rPr lang="en-US" sz="1800" b="1" dirty="0">
                <a:solidFill>
                  <a:schemeClr val="bg1"/>
                </a:solidFill>
                <a:latin typeface="Times New Roman" panose="02020603050405020304" pitchFamily="18" charset="0"/>
                <a:cs typeface="Times New Roman" panose="02020603050405020304" pitchFamily="18" charset="0"/>
              </a:rPr>
              <a:t>Updates</a:t>
            </a:r>
            <a:r>
              <a:rPr lang="en-US" sz="1800" b="1" dirty="0" smtClean="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Keep software and systems up to date to prevent </a:t>
            </a:r>
            <a:r>
              <a:rPr lang="en-US" sz="1800" b="1" dirty="0" smtClean="0">
                <a:solidFill>
                  <a:schemeClr val="bg1"/>
                </a:solidFill>
                <a:latin typeface="Times New Roman" panose="02020603050405020304" pitchFamily="18" charset="0"/>
                <a:cs typeface="Times New Roman" panose="02020603050405020304" pitchFamily="18" charset="0"/>
              </a:rPr>
              <a:t>vulnerabilities</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5" name="Oval 4"/>
          <p:cNvSpPr/>
          <p:nvPr/>
        </p:nvSpPr>
        <p:spPr>
          <a:xfrm>
            <a:off x="1121433" y="1759789"/>
            <a:ext cx="86265"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315" y="221068"/>
            <a:ext cx="2809875" cy="1628775"/>
          </a:xfrm>
          <a:prstGeom prst="rect">
            <a:avLst/>
          </a:prstGeom>
        </p:spPr>
      </p:pic>
    </p:spTree>
    <p:extLst>
      <p:ext uri="{BB962C8B-B14F-4D97-AF65-F5344CB8AC3E}">
        <p14:creationId xmlns:p14="http://schemas.microsoft.com/office/powerpoint/2010/main" val="100117933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728932"/>
          </a:xfrm>
        </p:spPr>
        <p:txBody>
          <a:bodyPr>
            <a:normAutofit/>
          </a:bodyPr>
          <a:lstStyle/>
          <a:p>
            <a:pPr marL="457200" indent="-457200">
              <a:buFont typeface="Wingdings" panose="05000000000000000000" pitchFamily="2" charset="2"/>
              <a:buChar char="q"/>
            </a:pPr>
            <a:r>
              <a:rPr lang="en-US" sz="2800" b="1" dirty="0" smtClean="0">
                <a:solidFill>
                  <a:schemeClr val="bg1"/>
                </a:solidFill>
                <a:latin typeface="Times New Roman" panose="02020603050405020304" pitchFamily="18" charset="0"/>
                <a:cs typeface="Times New Roman" panose="02020603050405020304" pitchFamily="18" charset="0"/>
              </a:rPr>
              <a:t>PHISHING</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8429" y="1290950"/>
            <a:ext cx="7157049" cy="3366563"/>
          </a:xfrm>
          <a:prstGeom prst="rect">
            <a:avLst/>
          </a:prstGeom>
        </p:spPr>
        <p:txBody>
          <a:bodyPr wrap="square">
            <a:spAutoFit/>
          </a:bodyPr>
          <a:lstStyle/>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Phishing attacks will continue to happen in the future. It is up to the organization and its employees to learn from past mistakes and not repeat them</a:t>
            </a:r>
            <a:r>
              <a:rPr lang="en-IN" b="1"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b="1" dirty="0" smtClean="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Employees can educate themselves on how to stop phishing emails. Organizations can deploy the best phishing protection solutions to deal with such situations effectively. </a:t>
            </a:r>
            <a:endParaRPr lang="en-IN"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b="1" dirty="0" smtClean="0">
                <a:solidFill>
                  <a:schemeClr val="bg1"/>
                </a:solidFill>
                <a:latin typeface="Times New Roman" panose="02020603050405020304" pitchFamily="18" charset="0"/>
                <a:cs typeface="Times New Roman" panose="02020603050405020304" pitchFamily="18" charset="0"/>
              </a:rPr>
              <a:t>Furthermore</a:t>
            </a:r>
            <a:r>
              <a:rPr lang="en-IN" b="1" dirty="0">
                <a:solidFill>
                  <a:schemeClr val="bg1"/>
                </a:solidFill>
                <a:latin typeface="Times New Roman" panose="02020603050405020304" pitchFamily="18" charset="0"/>
                <a:cs typeface="Times New Roman" panose="02020603050405020304" pitchFamily="18" charset="0"/>
              </a:rPr>
              <a:t>, organizations must include case studies related to past incidents in the employee education and training programs.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094" y="1414732"/>
            <a:ext cx="2482626" cy="2441276"/>
          </a:xfrm>
          <a:prstGeom prst="rect">
            <a:avLst/>
          </a:prstGeom>
        </p:spPr>
      </p:pic>
    </p:spTree>
    <p:extLst>
      <p:ext uri="{BB962C8B-B14F-4D97-AF65-F5344CB8AC3E}">
        <p14:creationId xmlns:p14="http://schemas.microsoft.com/office/powerpoint/2010/main" val="17764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261</TotalTime>
  <Words>439</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Wingdings</vt:lpstr>
      <vt:lpstr>Wingdings 3</vt:lpstr>
      <vt:lpstr>Slice</vt:lpstr>
      <vt:lpstr>PowerPoint Presentation</vt:lpstr>
      <vt:lpstr>INtroduction</vt:lpstr>
      <vt:lpstr>Types Of Phishing Attacks</vt:lpstr>
      <vt:lpstr>Anatomy of a Phishing Email</vt:lpstr>
      <vt:lpstr>Phishing Websites  </vt:lpstr>
      <vt:lpstr> Social Engineering Exploits</vt:lpstr>
      <vt:lpstr> Real-Life ExamplesTitle</vt:lpstr>
      <vt:lpstr>Protecting Yourself   Phishing Prevention Techniques  1. Email Filtering: Enable spam filters to reduce phishing attempts 2. Two-Factor Authentication (2FA): Adds an extra layer of security  3. Password Management: Use strong, unique passwords for different accounts  4. Regular Updates: Keep software and systems up to date to prevent vulnerabilities</vt:lpstr>
      <vt:lpstr>PHISHING</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15</cp:revision>
  <dcterms:created xsi:type="dcterms:W3CDTF">2024-08-12T16:40:13Z</dcterms:created>
  <dcterms:modified xsi:type="dcterms:W3CDTF">2024-08-14T18:47:35Z</dcterms:modified>
</cp:coreProperties>
</file>