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83" r:id="rId6"/>
    <p:sldId id="284" r:id="rId7"/>
    <p:sldId id="269" r:id="rId8"/>
    <p:sldId id="271" r:id="rId9"/>
    <p:sldId id="272" r:id="rId10"/>
    <p:sldId id="273" r:id="rId11"/>
    <p:sldId id="274" r:id="rId12"/>
    <p:sldId id="286" r:id="rId13"/>
    <p:sldId id="260" r:id="rId14"/>
    <p:sldId id="261" r:id="rId15"/>
    <p:sldId id="275" r:id="rId16"/>
    <p:sldId id="262" r:id="rId17"/>
    <p:sldId id="264" r:id="rId18"/>
    <p:sldId id="277" r:id="rId19"/>
    <p:sldId id="265" r:id="rId20"/>
    <p:sldId id="266" r:id="rId21"/>
    <p:sldId id="278" r:id="rId22"/>
    <p:sldId id="288" r:id="rId23"/>
    <p:sldId id="281" r:id="rId24"/>
    <p:sldId id="282" r:id="rId25"/>
    <p:sldId id="279" r:id="rId26"/>
    <p:sldId id="267" r:id="rId27"/>
    <p:sldId id="280" r:id="rId28"/>
    <p:sldId id="268" r:id="rId29"/>
    <p:sldId id="276" r:id="rId30"/>
    <p:sldId id="28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82" d="100"/>
          <a:sy n="82" d="100"/>
        </p:scale>
        <p:origin x="71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D:\St.%20Clair%20College%20Docs\Courses%20&amp;%20PPT\Sem%20-%204\Financial%20Analytics\Final%20Project\BlackRock%20-%20Financial%20Statemen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St.%20Clair%20College%20Docs\Courses%20&amp;%20PPT\Sem%20-%204\Financial%20Analytics\Final%20Project\BlackRock%20-%20Financial%20Statemen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St.%20Clair%20College%20Docs\Courses%20&amp;%20PPT\Sem%20-%204\Financial%20Analytics\Final%20Project\BlackRock%20-%20Financial%20Statemen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St.%20Clair%20College%20Docs\Courses%20&amp;%20PPT\Sem%20-%204\Financial%20Analytics\Final%20Project\BlackRock%20-%20Financial%20Statement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St.%20Clair%20College%20Docs\Courses%20&amp;%20PPT\Sem%20-%204\Financial%20Analytics\Final%20Project\BlackRock%20-%20Financial%20Statement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St.%20Clair%20College%20Docs\Courses%20&amp;%20PPT\Sem%20-%204\Financial%20Analytics\Final%20Project\BlackRock%20-%20Financial%20Statement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St.%20Clair%20College%20Docs\Courses%20&amp;%20PPT\Sem%20-%204\Financial%20Analytics\Final%20Project\BlackRock%20-%20Financial%20Statements.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Liquity Ratio</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672577112812385"/>
          <c:y val="0.12825031086289879"/>
          <c:w val="0.79408682616811532"/>
          <c:h val="0.71243650351322041"/>
        </c:manualLayout>
      </c:layout>
      <c:barChart>
        <c:barDir val="bar"/>
        <c:grouping val="clustered"/>
        <c:varyColors val="0"/>
        <c:ser>
          <c:idx val="0"/>
          <c:order val="0"/>
          <c:tx>
            <c:v>2022</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('Ratio Analysis'!$C$10,'Ratio Analysis'!$C$16,'Ratio Analysis'!$C$22)</c:f>
              <c:strCache>
                <c:ptCount val="3"/>
                <c:pt idx="0">
                  <c:v>Current Ratio</c:v>
                </c:pt>
                <c:pt idx="1">
                  <c:v>Quick Ratio</c:v>
                </c:pt>
                <c:pt idx="2">
                  <c:v>Cash Ratio</c:v>
                </c:pt>
              </c:strCache>
              <c:extLst/>
            </c:strRef>
          </c:cat>
          <c:val>
            <c:numRef>
              <c:f>('Ratio Analysis'!$D$10,'Ratio Analysis'!$D$16,'Ratio Analysis'!$D$22)</c:f>
              <c:numCache>
                <c:formatCode>0.00</c:formatCode>
                <c:ptCount val="3"/>
                <c:pt idx="0">
                  <c:v>12.708655332302937</c:v>
                </c:pt>
                <c:pt idx="1">
                  <c:v>8.253477588871716</c:v>
                </c:pt>
                <c:pt idx="2" formatCode="0.000">
                  <c:v>5.7310664605873258</c:v>
                </c:pt>
              </c:numCache>
              <c:extLst/>
            </c:numRef>
          </c:val>
          <c:extLst>
            <c:ext xmlns:c16="http://schemas.microsoft.com/office/drawing/2014/chart" uri="{C3380CC4-5D6E-409C-BE32-E72D297353CC}">
              <c16:uniqueId val="{00000000-E06E-47CE-A297-B57D090A2DBE}"/>
            </c:ext>
          </c:extLst>
        </c:ser>
        <c:ser>
          <c:idx val="1"/>
          <c:order val="1"/>
          <c:tx>
            <c:v>2021</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('Ratio Analysis'!$C$10,'Ratio Analysis'!$C$16,'Ratio Analysis'!$C$22)</c:f>
              <c:strCache>
                <c:ptCount val="3"/>
                <c:pt idx="0">
                  <c:v>Current Ratio</c:v>
                </c:pt>
                <c:pt idx="1">
                  <c:v>Quick Ratio</c:v>
                </c:pt>
                <c:pt idx="2">
                  <c:v>Cash Ratio</c:v>
                </c:pt>
              </c:strCache>
              <c:extLst/>
            </c:strRef>
          </c:cat>
          <c:val>
            <c:numRef>
              <c:f>('Ratio Analysis'!$E$10,'Ratio Analysis'!$E$16,'Ratio Analysis'!$E$22)</c:f>
              <c:numCache>
                <c:formatCode>0.00</c:formatCode>
                <c:ptCount val="3"/>
                <c:pt idx="0">
                  <c:v>14.454545454545455</c:v>
                </c:pt>
                <c:pt idx="1">
                  <c:v>9.3858267716535426</c:v>
                </c:pt>
                <c:pt idx="2" formatCode="0.000">
                  <c:v>6.6735862562634214</c:v>
                </c:pt>
              </c:numCache>
              <c:extLst/>
            </c:numRef>
          </c:val>
          <c:extLst>
            <c:ext xmlns:c16="http://schemas.microsoft.com/office/drawing/2014/chart" uri="{C3380CC4-5D6E-409C-BE32-E72D297353CC}">
              <c16:uniqueId val="{00000001-E06E-47CE-A297-B57D090A2DBE}"/>
            </c:ext>
          </c:extLst>
        </c:ser>
        <c:ser>
          <c:idx val="2"/>
          <c:order val="2"/>
          <c:tx>
            <c:v>2020</c:v>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('Ratio Analysis'!$C$10,'Ratio Analysis'!$C$16,'Ratio Analysis'!$C$22)</c:f>
              <c:strCache>
                <c:ptCount val="3"/>
                <c:pt idx="0">
                  <c:v>Current Ratio</c:v>
                </c:pt>
                <c:pt idx="1">
                  <c:v>Quick Ratio</c:v>
                </c:pt>
                <c:pt idx="2">
                  <c:v>Cash Ratio</c:v>
                </c:pt>
              </c:strCache>
              <c:extLst/>
            </c:strRef>
          </c:cat>
          <c:val>
            <c:numRef>
              <c:f>('Ratio Analysis'!$F$10,'Ratio Analysis'!$F$16,'Ratio Analysis'!$F$22)</c:f>
              <c:numCache>
                <c:formatCode>0.00</c:formatCode>
                <c:ptCount val="3"/>
                <c:pt idx="0">
                  <c:v>27.924124513618676</c:v>
                </c:pt>
                <c:pt idx="1">
                  <c:v>11.866731517509727</c:v>
                </c:pt>
                <c:pt idx="2" formatCode="0.000">
                  <c:v>8.4280155642023349</c:v>
                </c:pt>
              </c:numCache>
              <c:extLst/>
            </c:numRef>
          </c:val>
          <c:extLst>
            <c:ext xmlns:c16="http://schemas.microsoft.com/office/drawing/2014/chart" uri="{C3380CC4-5D6E-409C-BE32-E72D297353CC}">
              <c16:uniqueId val="{00000002-E06E-47CE-A297-B57D090A2DBE}"/>
            </c:ext>
          </c:extLst>
        </c:ser>
        <c:ser>
          <c:idx val="3"/>
          <c:order val="3"/>
          <c:tx>
            <c:v>2019</c:v>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('Ratio Analysis'!$C$10,'Ratio Analysis'!$C$16,'Ratio Analysis'!$C$22)</c:f>
              <c:strCache>
                <c:ptCount val="3"/>
                <c:pt idx="0">
                  <c:v>Current Ratio</c:v>
                </c:pt>
                <c:pt idx="1">
                  <c:v>Quick Ratio</c:v>
                </c:pt>
                <c:pt idx="2">
                  <c:v>Cash Ratio</c:v>
                </c:pt>
              </c:strCache>
              <c:extLst/>
            </c:strRef>
          </c:cat>
          <c:val>
            <c:numRef>
              <c:f>('Ratio Analysis'!$G$10,'Ratio Analysis'!$G$16,'Ratio Analysis'!$G$22)</c:f>
              <c:numCache>
                <c:formatCode>0.00</c:formatCode>
                <c:ptCount val="3"/>
                <c:pt idx="0">
                  <c:v>20.114824335904029</c:v>
                </c:pt>
                <c:pt idx="1">
                  <c:v>6.8620394173093402</c:v>
                </c:pt>
                <c:pt idx="2" formatCode="0.000">
                  <c:v>4.1379605826906598</c:v>
                </c:pt>
              </c:numCache>
              <c:extLst/>
            </c:numRef>
          </c:val>
          <c:extLst>
            <c:ext xmlns:c16="http://schemas.microsoft.com/office/drawing/2014/chart" uri="{C3380CC4-5D6E-409C-BE32-E72D297353CC}">
              <c16:uniqueId val="{00000003-E06E-47CE-A297-B57D090A2DBE}"/>
            </c:ext>
          </c:extLst>
        </c:ser>
        <c:dLbls>
          <c:dLblPos val="outEnd"/>
          <c:showLegendKey val="0"/>
          <c:showVal val="1"/>
          <c:showCatName val="0"/>
          <c:showSerName val="0"/>
          <c:showPercent val="0"/>
          <c:showBubbleSize val="0"/>
        </c:dLbls>
        <c:gapWidth val="182"/>
        <c:axId val="1630577359"/>
        <c:axId val="1630574031"/>
      </c:barChart>
      <c:catAx>
        <c:axId val="163057735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630574031"/>
        <c:crosses val="autoZero"/>
        <c:auto val="1"/>
        <c:lblAlgn val="ctr"/>
        <c:lblOffset val="100"/>
        <c:noMultiLvlLbl val="0"/>
      </c:catAx>
      <c:valAx>
        <c:axId val="1630574031"/>
        <c:scaling>
          <c:orientation val="minMax"/>
        </c:scaling>
        <c:delete val="0"/>
        <c:axPos val="b"/>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0577359"/>
        <c:crosses val="autoZero"/>
        <c:crossBetween val="between"/>
      </c:valAx>
      <c:spPr>
        <a:noFill/>
        <a:ln>
          <a:noFill/>
        </a:ln>
        <a:effectLst/>
      </c:spPr>
    </c:plotArea>
    <c:legend>
      <c:legendPos val="b"/>
      <c:layout>
        <c:manualLayout>
          <c:xMode val="edge"/>
          <c:yMode val="edge"/>
          <c:x val="9.3330961186316088E-3"/>
          <c:y val="0.92855565263163609"/>
          <c:w val="0.96781704363771226"/>
          <c:h val="5.8149959029070372E-2"/>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Profitability Ratio</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v>2022</c:v>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('Ratio Analysis'!$C$30,'Ratio Analysis'!$C$35,'Ratio Analysis'!$C$40,'Ratio Analysis'!$C$45)</c:f>
              <c:strCache>
                <c:ptCount val="4"/>
                <c:pt idx="0">
                  <c:v>Gross Profit Margin (GPM)</c:v>
                </c:pt>
                <c:pt idx="1">
                  <c:v>Operating profit margin (OPM)</c:v>
                </c:pt>
                <c:pt idx="2">
                  <c:v>Return On Assets (ROA)</c:v>
                </c:pt>
                <c:pt idx="3">
                  <c:v>Return On Equity (ROE)</c:v>
                </c:pt>
              </c:strCache>
              <c:extLst/>
            </c:strRef>
          </c:cat>
          <c:val>
            <c:numRef>
              <c:f>('Ratio Analysis'!$D$30,'Ratio Analysis'!$D$35,'Ratio Analysis'!$D$40,'Ratio Analysis'!$D$45)</c:f>
              <c:numCache>
                <c:formatCode>0.00%</c:formatCode>
                <c:ptCount val="4"/>
                <c:pt idx="0">
                  <c:v>0.49163542774016672</c:v>
                </c:pt>
                <c:pt idx="1">
                  <c:v>0.36306160129804732</c:v>
                </c:pt>
                <c:pt idx="2">
                  <c:v>4.4020131261264327E-2</c:v>
                </c:pt>
                <c:pt idx="3">
                  <c:v>0.13718736752861382</c:v>
                </c:pt>
              </c:numCache>
              <c:extLst/>
            </c:numRef>
          </c:val>
          <c:extLst>
            <c:ext xmlns:c16="http://schemas.microsoft.com/office/drawing/2014/chart" uri="{C3380CC4-5D6E-409C-BE32-E72D297353CC}">
              <c16:uniqueId val="{00000000-C0B9-4772-991E-28D687B9A1A5}"/>
            </c:ext>
          </c:extLst>
        </c:ser>
        <c:ser>
          <c:idx val="1"/>
          <c:order val="1"/>
          <c:tx>
            <c:v>2021</c:v>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('Ratio Analysis'!$C$30,'Ratio Analysis'!$C$35,'Ratio Analysis'!$C$40,'Ratio Analysis'!$C$45)</c:f>
              <c:strCache>
                <c:ptCount val="4"/>
                <c:pt idx="0">
                  <c:v>Gross Profit Margin (GPM)</c:v>
                </c:pt>
                <c:pt idx="1">
                  <c:v>Operating profit margin (OPM)</c:v>
                </c:pt>
                <c:pt idx="2">
                  <c:v>Return On Assets (ROA)</c:v>
                </c:pt>
                <c:pt idx="3">
                  <c:v>Return On Equity (ROE)</c:v>
                </c:pt>
              </c:strCache>
              <c:extLst/>
            </c:strRef>
          </c:cat>
          <c:val>
            <c:numRef>
              <c:f>('Ratio Analysis'!$E$30,'Ratio Analysis'!$E$35,'Ratio Analysis'!$E$40,'Ratio Analysis'!$E$45)</c:f>
              <c:numCache>
                <c:formatCode>0.00%</c:formatCode>
                <c:ptCount val="4"/>
                <c:pt idx="0">
                  <c:v>0.45354598947042429</c:v>
                </c:pt>
                <c:pt idx="1">
                  <c:v>0.38649736760607001</c:v>
                </c:pt>
                <c:pt idx="2">
                  <c:v>3.8657565117132225E-2</c:v>
                </c:pt>
                <c:pt idx="3">
                  <c:v>0.15655426737059933</c:v>
                </c:pt>
              </c:numCache>
              <c:extLst/>
            </c:numRef>
          </c:val>
          <c:extLst>
            <c:ext xmlns:c16="http://schemas.microsoft.com/office/drawing/2014/chart" uri="{C3380CC4-5D6E-409C-BE32-E72D297353CC}">
              <c16:uniqueId val="{00000001-C0B9-4772-991E-28D687B9A1A5}"/>
            </c:ext>
          </c:extLst>
        </c:ser>
        <c:ser>
          <c:idx val="2"/>
          <c:order val="2"/>
          <c:tx>
            <c:v>2020</c:v>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('Ratio Analysis'!$C$30,'Ratio Analysis'!$C$35,'Ratio Analysis'!$C$40,'Ratio Analysis'!$C$45)</c:f>
              <c:strCache>
                <c:ptCount val="4"/>
                <c:pt idx="0">
                  <c:v>Gross Profit Margin (GPM)</c:v>
                </c:pt>
                <c:pt idx="1">
                  <c:v>Operating profit margin (OPM)</c:v>
                </c:pt>
                <c:pt idx="2">
                  <c:v>Return On Assets (ROA)</c:v>
                </c:pt>
                <c:pt idx="3">
                  <c:v>Return On Equity (ROE)</c:v>
                </c:pt>
              </c:strCache>
              <c:extLst/>
            </c:strRef>
          </c:cat>
          <c:val>
            <c:numRef>
              <c:f>('Ratio Analysis'!$F$30,'Ratio Analysis'!$F$35,'Ratio Analysis'!$F$40,'Ratio Analysis'!$F$45)</c:f>
              <c:numCache>
                <c:formatCode>0.00%</c:formatCode>
                <c:ptCount val="4"/>
                <c:pt idx="0">
                  <c:v>0.60586238815180504</c:v>
                </c:pt>
                <c:pt idx="1">
                  <c:v>0.38957112002468375</c:v>
                </c:pt>
                <c:pt idx="2">
                  <c:v>2.7867240736346069E-2</c:v>
                </c:pt>
                <c:pt idx="3">
                  <c:v>0.13978403197007058</c:v>
                </c:pt>
              </c:numCache>
              <c:extLst/>
            </c:numRef>
          </c:val>
          <c:extLst>
            <c:ext xmlns:c16="http://schemas.microsoft.com/office/drawing/2014/chart" uri="{C3380CC4-5D6E-409C-BE32-E72D297353CC}">
              <c16:uniqueId val="{00000002-C0B9-4772-991E-28D687B9A1A5}"/>
            </c:ext>
          </c:extLst>
        </c:ser>
        <c:ser>
          <c:idx val="3"/>
          <c:order val="3"/>
          <c:tx>
            <c:v>2019</c:v>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('Ratio Analysis'!$C$30,'Ratio Analysis'!$C$35,'Ratio Analysis'!$C$40,'Ratio Analysis'!$C$45)</c:f>
              <c:strCache>
                <c:ptCount val="4"/>
                <c:pt idx="0">
                  <c:v>Gross Profit Margin (GPM)</c:v>
                </c:pt>
                <c:pt idx="1">
                  <c:v>Operating profit margin (OPM)</c:v>
                </c:pt>
                <c:pt idx="2">
                  <c:v>Return On Assets (ROA)</c:v>
                </c:pt>
                <c:pt idx="3">
                  <c:v>Return On Equity (ROE)</c:v>
                </c:pt>
              </c:strCache>
              <c:extLst/>
            </c:strRef>
          </c:cat>
          <c:val>
            <c:numRef>
              <c:f>('Ratio Analysis'!$G$30,'Ratio Analysis'!$G$35,'Ratio Analysis'!$G$40,'Ratio Analysis'!$G$45)</c:f>
              <c:numCache>
                <c:formatCode>0.00%</c:formatCode>
                <c:ptCount val="4"/>
                <c:pt idx="0">
                  <c:v>0.56853978953160467</c:v>
                </c:pt>
                <c:pt idx="1">
                  <c:v>0.38757823784304285</c:v>
                </c:pt>
                <c:pt idx="2">
                  <c:v>2.6544578999181601E-2</c:v>
                </c:pt>
                <c:pt idx="3">
                  <c:v>0.13342474736936238</c:v>
                </c:pt>
              </c:numCache>
              <c:extLst/>
            </c:numRef>
          </c:val>
          <c:extLst>
            <c:ext xmlns:c16="http://schemas.microsoft.com/office/drawing/2014/chart" uri="{C3380CC4-5D6E-409C-BE32-E72D297353CC}">
              <c16:uniqueId val="{00000003-C0B9-4772-991E-28D687B9A1A5}"/>
            </c:ext>
          </c:extLst>
        </c:ser>
        <c:dLbls>
          <c:dLblPos val="outEnd"/>
          <c:showLegendKey val="0"/>
          <c:showVal val="1"/>
          <c:showCatName val="0"/>
          <c:showSerName val="0"/>
          <c:showPercent val="0"/>
          <c:showBubbleSize val="0"/>
        </c:dLbls>
        <c:gapWidth val="182"/>
        <c:axId val="1630551151"/>
        <c:axId val="1630560303"/>
      </c:barChart>
      <c:catAx>
        <c:axId val="163055115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630560303"/>
        <c:crosses val="autoZero"/>
        <c:auto val="1"/>
        <c:lblAlgn val="ctr"/>
        <c:lblOffset val="100"/>
        <c:noMultiLvlLbl val="0"/>
      </c:catAx>
      <c:valAx>
        <c:axId val="1630560303"/>
        <c:scaling>
          <c:orientation val="minMax"/>
        </c:scaling>
        <c:delete val="0"/>
        <c:axPos val="b"/>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0551151"/>
        <c:crosses val="autoZero"/>
        <c:crossBetween val="between"/>
      </c:valAx>
      <c:spPr>
        <a:noFill/>
        <a:ln>
          <a:noFill/>
        </a:ln>
        <a:effectLst/>
      </c:spPr>
    </c:plotArea>
    <c:legend>
      <c:legendPos val="b"/>
      <c:layout>
        <c:manualLayout>
          <c:xMode val="edge"/>
          <c:yMode val="edge"/>
          <c:x val="8.6925821652790638E-3"/>
          <c:y val="0.93020558928989716"/>
          <c:w val="0.96989160054801948"/>
          <c:h val="5.1487774554496477E-2"/>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b="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Earning</a:t>
            </a:r>
            <a:r>
              <a:rPr lang="en-US" b="1" baseline="0"/>
              <a:t> Ratio</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v>2022</c:v>
          </c:tx>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'Ratio Analysis'!$C$90</c:f>
              <c:strCache>
                <c:ptCount val="1"/>
                <c:pt idx="0">
                  <c:v>Price Earning (P/E)</c:v>
                </c:pt>
              </c:strCache>
              <c:extLst/>
            </c:strRef>
          </c:cat>
          <c:val>
            <c:numRef>
              <c:f>'Ratio Analysis'!$D$90</c:f>
              <c:numCache>
                <c:formatCode>0.000</c:formatCode>
                <c:ptCount val="1"/>
                <c:pt idx="0">
                  <c:v>20.568737120989109</c:v>
                </c:pt>
              </c:numCache>
              <c:extLst/>
            </c:numRef>
          </c:val>
          <c:extLst>
            <c:ext xmlns:c16="http://schemas.microsoft.com/office/drawing/2014/chart" uri="{C3380CC4-5D6E-409C-BE32-E72D297353CC}">
              <c16:uniqueId val="{00000000-9BEE-4FAF-A776-FA9763395131}"/>
            </c:ext>
          </c:extLst>
        </c:ser>
        <c:ser>
          <c:idx val="1"/>
          <c:order val="1"/>
          <c:tx>
            <c:v>2021</c:v>
          </c:tx>
          <c:spPr>
            <a:solidFill>
              <a:schemeClr val="accent2"/>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'Ratio Analysis'!$C$90</c:f>
              <c:strCache>
                <c:ptCount val="1"/>
                <c:pt idx="0">
                  <c:v>Price Earning (P/E)</c:v>
                </c:pt>
              </c:strCache>
              <c:extLst/>
            </c:strRef>
          </c:cat>
          <c:val>
            <c:numRef>
              <c:f>'Ratio Analysis'!$E$90</c:f>
              <c:numCache>
                <c:formatCode>0.000</c:formatCode>
                <c:ptCount val="1"/>
                <c:pt idx="0">
                  <c:v>23.017791732077448</c:v>
                </c:pt>
              </c:numCache>
              <c:extLst/>
            </c:numRef>
          </c:val>
          <c:extLst>
            <c:ext xmlns:c16="http://schemas.microsoft.com/office/drawing/2014/chart" uri="{C3380CC4-5D6E-409C-BE32-E72D297353CC}">
              <c16:uniqueId val="{00000001-9BEE-4FAF-A776-FA9763395131}"/>
            </c:ext>
          </c:extLst>
        </c:ser>
        <c:ser>
          <c:idx val="2"/>
          <c:order val="2"/>
          <c:tx>
            <c:v>2020</c:v>
          </c:tx>
          <c:spPr>
            <a:solidFill>
              <a:schemeClr val="accent3"/>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'Ratio Analysis'!$C$90</c:f>
              <c:strCache>
                <c:ptCount val="1"/>
                <c:pt idx="0">
                  <c:v>Price Earning (P/E)</c:v>
                </c:pt>
              </c:strCache>
              <c:extLst/>
            </c:strRef>
          </c:cat>
          <c:val>
            <c:numRef>
              <c:f>'Ratio Analysis'!$F$90</c:f>
              <c:numCache>
                <c:formatCode>0.000</c:formatCode>
                <c:ptCount val="1"/>
                <c:pt idx="0">
                  <c:v>21.337205651491367</c:v>
                </c:pt>
              </c:numCache>
              <c:extLst/>
            </c:numRef>
          </c:val>
          <c:extLst>
            <c:ext xmlns:c16="http://schemas.microsoft.com/office/drawing/2014/chart" uri="{C3380CC4-5D6E-409C-BE32-E72D297353CC}">
              <c16:uniqueId val="{00000002-9BEE-4FAF-A776-FA9763395131}"/>
            </c:ext>
          </c:extLst>
        </c:ser>
        <c:ser>
          <c:idx val="3"/>
          <c:order val="3"/>
          <c:tx>
            <c:v>2019</c:v>
          </c:tx>
          <c:spPr>
            <a:solidFill>
              <a:schemeClr val="accent4"/>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'Ratio Analysis'!$C$90</c:f>
              <c:strCache>
                <c:ptCount val="1"/>
                <c:pt idx="0">
                  <c:v>Price Earning (P/E)</c:v>
                </c:pt>
              </c:strCache>
              <c:extLst/>
            </c:strRef>
          </c:cat>
          <c:val>
            <c:numRef>
              <c:f>'Ratio Analysis'!$G$90</c:f>
              <c:numCache>
                <c:formatCode>0.000</c:formatCode>
                <c:ptCount val="1"/>
                <c:pt idx="0">
                  <c:v>16.210341188884982</c:v>
                </c:pt>
              </c:numCache>
              <c:extLst/>
            </c:numRef>
          </c:val>
          <c:extLst>
            <c:ext xmlns:c16="http://schemas.microsoft.com/office/drawing/2014/chart" uri="{C3380CC4-5D6E-409C-BE32-E72D297353CC}">
              <c16:uniqueId val="{00000003-9BEE-4FAF-A776-FA9763395131}"/>
            </c:ext>
          </c:extLst>
        </c:ser>
        <c:dLbls>
          <c:dLblPos val="outEnd"/>
          <c:showLegendKey val="0"/>
          <c:showVal val="1"/>
          <c:showCatName val="0"/>
          <c:showSerName val="0"/>
          <c:showPercent val="0"/>
          <c:showBubbleSize val="0"/>
        </c:dLbls>
        <c:gapWidth val="182"/>
        <c:axId val="1743147999"/>
        <c:axId val="1743152575"/>
      </c:barChart>
      <c:catAx>
        <c:axId val="17431479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3152575"/>
        <c:crosses val="autoZero"/>
        <c:auto val="1"/>
        <c:lblAlgn val="ctr"/>
        <c:lblOffset val="100"/>
        <c:noMultiLvlLbl val="0"/>
      </c:catAx>
      <c:valAx>
        <c:axId val="1743152575"/>
        <c:scaling>
          <c:orientation val="minMax"/>
        </c:scaling>
        <c:delete val="0"/>
        <c:axPos val="b"/>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3147999"/>
        <c:crosses val="autoZero"/>
        <c:crossBetween val="between"/>
      </c:valAx>
      <c:spPr>
        <a:noFill/>
        <a:ln>
          <a:noFill/>
        </a:ln>
        <a:effectLst/>
      </c:spPr>
    </c:plotArea>
    <c:legend>
      <c:legendPos val="b"/>
      <c:layout>
        <c:manualLayout>
          <c:xMode val="edge"/>
          <c:yMode val="edge"/>
          <c:x val="7.4138741678604399E-3"/>
          <c:y val="0.88895569488406656"/>
          <c:w val="0.98691745248227003"/>
          <c:h val="8.191808039067365E-2"/>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Earning</a:t>
            </a:r>
            <a:r>
              <a:rPr lang="en-US" b="1" baseline="0"/>
              <a:t> Ratio</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v>2022</c:v>
          </c:tx>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'Ratio Analysis'!$C$90</c:f>
              <c:strCache>
                <c:ptCount val="1"/>
                <c:pt idx="0">
                  <c:v>Price Earning (P/E)</c:v>
                </c:pt>
              </c:strCache>
              <c:extLst/>
            </c:strRef>
          </c:cat>
          <c:val>
            <c:numRef>
              <c:f>'Ratio Analysis'!$D$90</c:f>
              <c:numCache>
                <c:formatCode>0.000</c:formatCode>
                <c:ptCount val="1"/>
                <c:pt idx="0">
                  <c:v>20.568737120989109</c:v>
                </c:pt>
              </c:numCache>
              <c:extLst/>
            </c:numRef>
          </c:val>
          <c:extLst>
            <c:ext xmlns:c16="http://schemas.microsoft.com/office/drawing/2014/chart" uri="{C3380CC4-5D6E-409C-BE32-E72D297353CC}">
              <c16:uniqueId val="{00000000-9BEE-4FAF-A776-FA9763395131}"/>
            </c:ext>
          </c:extLst>
        </c:ser>
        <c:ser>
          <c:idx val="1"/>
          <c:order val="1"/>
          <c:tx>
            <c:v>2021</c:v>
          </c:tx>
          <c:spPr>
            <a:solidFill>
              <a:schemeClr val="accent2"/>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'Ratio Analysis'!$C$90</c:f>
              <c:strCache>
                <c:ptCount val="1"/>
                <c:pt idx="0">
                  <c:v>Price Earning (P/E)</c:v>
                </c:pt>
              </c:strCache>
              <c:extLst/>
            </c:strRef>
          </c:cat>
          <c:val>
            <c:numRef>
              <c:f>'Ratio Analysis'!$E$90</c:f>
              <c:numCache>
                <c:formatCode>0.000</c:formatCode>
                <c:ptCount val="1"/>
                <c:pt idx="0">
                  <c:v>23.017791732077448</c:v>
                </c:pt>
              </c:numCache>
              <c:extLst/>
            </c:numRef>
          </c:val>
          <c:extLst>
            <c:ext xmlns:c16="http://schemas.microsoft.com/office/drawing/2014/chart" uri="{C3380CC4-5D6E-409C-BE32-E72D297353CC}">
              <c16:uniqueId val="{00000001-9BEE-4FAF-A776-FA9763395131}"/>
            </c:ext>
          </c:extLst>
        </c:ser>
        <c:ser>
          <c:idx val="2"/>
          <c:order val="2"/>
          <c:tx>
            <c:v>2020</c:v>
          </c:tx>
          <c:spPr>
            <a:solidFill>
              <a:schemeClr val="accent3"/>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'Ratio Analysis'!$C$90</c:f>
              <c:strCache>
                <c:ptCount val="1"/>
                <c:pt idx="0">
                  <c:v>Price Earning (P/E)</c:v>
                </c:pt>
              </c:strCache>
              <c:extLst/>
            </c:strRef>
          </c:cat>
          <c:val>
            <c:numRef>
              <c:f>'Ratio Analysis'!$F$90</c:f>
              <c:numCache>
                <c:formatCode>0.000</c:formatCode>
                <c:ptCount val="1"/>
                <c:pt idx="0">
                  <c:v>21.337205651491367</c:v>
                </c:pt>
              </c:numCache>
              <c:extLst/>
            </c:numRef>
          </c:val>
          <c:extLst>
            <c:ext xmlns:c16="http://schemas.microsoft.com/office/drawing/2014/chart" uri="{C3380CC4-5D6E-409C-BE32-E72D297353CC}">
              <c16:uniqueId val="{00000002-9BEE-4FAF-A776-FA9763395131}"/>
            </c:ext>
          </c:extLst>
        </c:ser>
        <c:ser>
          <c:idx val="3"/>
          <c:order val="3"/>
          <c:tx>
            <c:v>2019</c:v>
          </c:tx>
          <c:spPr>
            <a:solidFill>
              <a:schemeClr val="accent4"/>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'Ratio Analysis'!$C$90</c:f>
              <c:strCache>
                <c:ptCount val="1"/>
                <c:pt idx="0">
                  <c:v>Price Earning (P/E)</c:v>
                </c:pt>
              </c:strCache>
              <c:extLst/>
            </c:strRef>
          </c:cat>
          <c:val>
            <c:numRef>
              <c:f>'Ratio Analysis'!$G$90</c:f>
              <c:numCache>
                <c:formatCode>0.000</c:formatCode>
                <c:ptCount val="1"/>
                <c:pt idx="0">
                  <c:v>16.210341188884982</c:v>
                </c:pt>
              </c:numCache>
              <c:extLst/>
            </c:numRef>
          </c:val>
          <c:extLst>
            <c:ext xmlns:c16="http://schemas.microsoft.com/office/drawing/2014/chart" uri="{C3380CC4-5D6E-409C-BE32-E72D297353CC}">
              <c16:uniqueId val="{00000003-9BEE-4FAF-A776-FA9763395131}"/>
            </c:ext>
          </c:extLst>
        </c:ser>
        <c:dLbls>
          <c:dLblPos val="outEnd"/>
          <c:showLegendKey val="0"/>
          <c:showVal val="1"/>
          <c:showCatName val="0"/>
          <c:showSerName val="0"/>
          <c:showPercent val="0"/>
          <c:showBubbleSize val="0"/>
        </c:dLbls>
        <c:gapWidth val="182"/>
        <c:axId val="1743147999"/>
        <c:axId val="1743152575"/>
      </c:barChart>
      <c:catAx>
        <c:axId val="17431479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3152575"/>
        <c:crosses val="autoZero"/>
        <c:auto val="1"/>
        <c:lblAlgn val="ctr"/>
        <c:lblOffset val="100"/>
        <c:noMultiLvlLbl val="0"/>
      </c:catAx>
      <c:valAx>
        <c:axId val="1743152575"/>
        <c:scaling>
          <c:orientation val="minMax"/>
        </c:scaling>
        <c:delete val="0"/>
        <c:axPos val="b"/>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3147999"/>
        <c:crosses val="autoZero"/>
        <c:crossBetween val="between"/>
      </c:valAx>
      <c:spPr>
        <a:noFill/>
        <a:ln>
          <a:noFill/>
        </a:ln>
        <a:effectLst/>
      </c:spPr>
    </c:plotArea>
    <c:legend>
      <c:legendPos val="b"/>
      <c:layout>
        <c:manualLayout>
          <c:xMode val="edge"/>
          <c:yMode val="edge"/>
          <c:x val="7.4138741678604399E-3"/>
          <c:y val="0.88895569488406656"/>
          <c:w val="0.98691745248227003"/>
          <c:h val="8.191808039067365E-2"/>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Solvency Ratio</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v>2022</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('Ratio Analysis'!$C$54,'Ratio Analysis'!$C$59)</c:f>
              <c:strCache>
                <c:ptCount val="2"/>
                <c:pt idx="0">
                  <c:v>Solvency Ratio</c:v>
                </c:pt>
                <c:pt idx="1">
                  <c:v>Debt to Equity</c:v>
                </c:pt>
              </c:strCache>
              <c:extLst/>
            </c:strRef>
          </c:cat>
          <c:val>
            <c:numRef>
              <c:f>('Ratio Analysis'!$D$54,'Ratio Analysis'!$D$59)</c:f>
              <c:numCache>
                <c:formatCode>0.00</c:formatCode>
                <c:ptCount val="2"/>
                <c:pt idx="0" formatCode="0.000">
                  <c:v>7.0976497596489219E-2</c:v>
                </c:pt>
                <c:pt idx="1">
                  <c:v>2.0888883001271727</c:v>
                </c:pt>
              </c:numCache>
              <c:extLst/>
            </c:numRef>
          </c:val>
          <c:extLst>
            <c:ext xmlns:c16="http://schemas.microsoft.com/office/drawing/2014/chart" uri="{C3380CC4-5D6E-409C-BE32-E72D297353CC}">
              <c16:uniqueId val="{00000000-0265-4773-8581-985A2F70C6E2}"/>
            </c:ext>
          </c:extLst>
        </c:ser>
        <c:ser>
          <c:idx val="1"/>
          <c:order val="1"/>
          <c:tx>
            <c:v>2021</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('Ratio Analysis'!$C$54,'Ratio Analysis'!$C$59)</c:f>
              <c:strCache>
                <c:ptCount val="2"/>
                <c:pt idx="0">
                  <c:v>Solvency Ratio</c:v>
                </c:pt>
                <c:pt idx="1">
                  <c:v>Debt to Equity</c:v>
                </c:pt>
              </c:strCache>
              <c:extLst/>
            </c:strRef>
          </c:cat>
          <c:val>
            <c:numRef>
              <c:f>('Ratio Analysis'!$E$54,'Ratio Analysis'!$E$59)</c:f>
              <c:numCache>
                <c:formatCode>0.00</c:formatCode>
                <c:ptCount val="2"/>
                <c:pt idx="0" formatCode="0.000">
                  <c:v>5.5522834161135771E-2</c:v>
                </c:pt>
                <c:pt idx="1">
                  <c:v>3.0179343644708565</c:v>
                </c:pt>
              </c:numCache>
              <c:extLst/>
            </c:numRef>
          </c:val>
          <c:extLst>
            <c:ext xmlns:c16="http://schemas.microsoft.com/office/drawing/2014/chart" uri="{C3380CC4-5D6E-409C-BE32-E72D297353CC}">
              <c16:uniqueId val="{00000001-0265-4773-8581-985A2F70C6E2}"/>
            </c:ext>
          </c:extLst>
        </c:ser>
        <c:ser>
          <c:idx val="2"/>
          <c:order val="2"/>
          <c:tx>
            <c:v>2020</c:v>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('Ratio Analysis'!$C$54,'Ratio Analysis'!$C$59)</c:f>
              <c:strCache>
                <c:ptCount val="2"/>
                <c:pt idx="0">
                  <c:v>Solvency Ratio</c:v>
                </c:pt>
                <c:pt idx="1">
                  <c:v>Debt to Equity</c:v>
                </c:pt>
              </c:strCache>
              <c:extLst/>
            </c:strRef>
          </c:cat>
          <c:val>
            <c:numRef>
              <c:f>('Ratio Analysis'!$F$54,'Ratio Analysis'!$F$59)</c:f>
              <c:numCache>
                <c:formatCode>0.00</c:formatCode>
                <c:ptCount val="2"/>
                <c:pt idx="0" formatCode="0.000">
                  <c:v>3.7968505519429249E-2</c:v>
                </c:pt>
                <c:pt idx="1">
                  <c:v>3.948813876371057</c:v>
                </c:pt>
              </c:numCache>
              <c:extLst/>
            </c:numRef>
          </c:val>
          <c:extLst>
            <c:ext xmlns:c16="http://schemas.microsoft.com/office/drawing/2014/chart" uri="{C3380CC4-5D6E-409C-BE32-E72D297353CC}">
              <c16:uniqueId val="{00000002-0265-4773-8581-985A2F70C6E2}"/>
            </c:ext>
          </c:extLst>
        </c:ser>
        <c:ser>
          <c:idx val="3"/>
          <c:order val="3"/>
          <c:tx>
            <c:v>2019</c:v>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('Ratio Analysis'!$C$54,'Ratio Analysis'!$C$59)</c:f>
              <c:strCache>
                <c:ptCount val="2"/>
                <c:pt idx="0">
                  <c:v>Solvency Ratio</c:v>
                </c:pt>
                <c:pt idx="1">
                  <c:v>Debt to Equity</c:v>
                </c:pt>
              </c:strCache>
              <c:extLst/>
            </c:strRef>
          </c:cat>
          <c:val>
            <c:numRef>
              <c:f>('Ratio Analysis'!$G$54,'Ratio Analysis'!$G$59)</c:f>
              <c:numCache>
                <c:formatCode>0.00</c:formatCode>
                <c:ptCount val="2"/>
                <c:pt idx="0" formatCode="0.000">
                  <c:v>3.6509016926839846E-2</c:v>
                </c:pt>
                <c:pt idx="1">
                  <c:v>3.985244582227919</c:v>
                </c:pt>
              </c:numCache>
              <c:extLst/>
            </c:numRef>
          </c:val>
          <c:extLst>
            <c:ext xmlns:c16="http://schemas.microsoft.com/office/drawing/2014/chart" uri="{C3380CC4-5D6E-409C-BE32-E72D297353CC}">
              <c16:uniqueId val="{00000003-0265-4773-8581-985A2F70C6E2}"/>
            </c:ext>
          </c:extLst>
        </c:ser>
        <c:dLbls>
          <c:dLblPos val="outEnd"/>
          <c:showLegendKey val="0"/>
          <c:showVal val="1"/>
          <c:showCatName val="0"/>
          <c:showSerName val="0"/>
          <c:showPercent val="0"/>
          <c:showBubbleSize val="0"/>
        </c:dLbls>
        <c:gapWidth val="182"/>
        <c:axId val="1730914623"/>
        <c:axId val="1730924191"/>
      </c:barChart>
      <c:catAx>
        <c:axId val="173091462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0924191"/>
        <c:crosses val="autoZero"/>
        <c:auto val="1"/>
        <c:lblAlgn val="ctr"/>
        <c:lblOffset val="100"/>
        <c:noMultiLvlLbl val="0"/>
      </c:catAx>
      <c:valAx>
        <c:axId val="1730924191"/>
        <c:scaling>
          <c:orientation val="minMax"/>
        </c:scaling>
        <c:delete val="0"/>
        <c:axPos val="b"/>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0914623"/>
        <c:crosses val="autoZero"/>
        <c:crossBetween val="between"/>
      </c:valAx>
      <c:spPr>
        <a:noFill/>
        <a:ln>
          <a:noFill/>
        </a:ln>
        <a:effectLst/>
      </c:spPr>
    </c:plotArea>
    <c:legend>
      <c:legendPos val="b"/>
      <c:layout>
        <c:manualLayout>
          <c:xMode val="edge"/>
          <c:yMode val="edge"/>
          <c:x val="7.9360591235514231E-3"/>
          <c:y val="0.91945380947099919"/>
          <c:w val="0.96527758915264761"/>
          <c:h val="5.9419429965620503E-2"/>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Turnover Ratio</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v>2022</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('Ratio Analysis'!$C$74,'Ratio Analysis'!$C$80)</c:f>
              <c:strCache>
                <c:ptCount val="2"/>
                <c:pt idx="0">
                  <c:v>Accounts Receivable Turnover Ratio</c:v>
                </c:pt>
                <c:pt idx="1">
                  <c:v>Payable turnover ratio</c:v>
                </c:pt>
              </c:strCache>
              <c:extLst/>
            </c:strRef>
          </c:cat>
          <c:val>
            <c:numRef>
              <c:f>('Ratio Analysis'!$D$74,'Ratio Analysis'!$D$80)</c:f>
              <c:numCache>
                <c:formatCode>0.00</c:formatCode>
                <c:ptCount val="2"/>
                <c:pt idx="0">
                  <c:v>5.0681979299588829</c:v>
                </c:pt>
                <c:pt idx="1">
                  <c:v>6.752879970271275</c:v>
                </c:pt>
              </c:numCache>
              <c:extLst/>
            </c:numRef>
          </c:val>
          <c:extLst>
            <c:ext xmlns:c16="http://schemas.microsoft.com/office/drawing/2014/chart" uri="{C3380CC4-5D6E-409C-BE32-E72D297353CC}">
              <c16:uniqueId val="{00000000-CB37-46D6-A0B3-4397F2DD18F1}"/>
            </c:ext>
          </c:extLst>
        </c:ser>
        <c:ser>
          <c:idx val="1"/>
          <c:order val="1"/>
          <c:tx>
            <c:v>2021</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('Ratio Analysis'!$C$74,'Ratio Analysis'!$C$80)</c:f>
              <c:strCache>
                <c:ptCount val="2"/>
                <c:pt idx="0">
                  <c:v>Accounts Receivable Turnover Ratio</c:v>
                </c:pt>
                <c:pt idx="1">
                  <c:v>Payable turnover ratio</c:v>
                </c:pt>
              </c:strCache>
              <c:extLst/>
            </c:strRef>
          </c:cat>
          <c:val>
            <c:numRef>
              <c:f>('Ratio Analysis'!$E$74,'Ratio Analysis'!$E$80)</c:f>
              <c:numCache>
                <c:formatCode>0.00</c:formatCode>
                <c:ptCount val="2"/>
                <c:pt idx="0">
                  <c:v>5.2905516111414528</c:v>
                </c:pt>
                <c:pt idx="1">
                  <c:v>7.8812371134020616</c:v>
                </c:pt>
              </c:numCache>
              <c:extLst/>
            </c:numRef>
          </c:val>
          <c:extLst>
            <c:ext xmlns:c16="http://schemas.microsoft.com/office/drawing/2014/chart" uri="{C3380CC4-5D6E-409C-BE32-E72D297353CC}">
              <c16:uniqueId val="{00000001-CB37-46D6-A0B3-4397F2DD18F1}"/>
            </c:ext>
          </c:extLst>
        </c:ser>
        <c:ser>
          <c:idx val="2"/>
          <c:order val="2"/>
          <c:tx>
            <c:v>2020</c:v>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('Ratio Analysis'!$C$74,'Ratio Analysis'!$C$80)</c:f>
              <c:strCache>
                <c:ptCount val="2"/>
                <c:pt idx="0">
                  <c:v>Accounts Receivable Turnover Ratio</c:v>
                </c:pt>
                <c:pt idx="1">
                  <c:v>Payable turnover ratio</c:v>
                </c:pt>
              </c:strCache>
              <c:extLst/>
            </c:strRef>
          </c:cat>
          <c:val>
            <c:numRef>
              <c:f>('Ratio Analysis'!$F$74,'Ratio Analysis'!$F$80)</c:f>
              <c:numCache>
                <c:formatCode>0.00</c:formatCode>
                <c:ptCount val="2"/>
                <c:pt idx="0">
                  <c:v>4.8272266904974677</c:v>
                </c:pt>
                <c:pt idx="1">
                  <c:v>7.2337129840546694</c:v>
                </c:pt>
              </c:numCache>
              <c:extLst/>
            </c:numRef>
          </c:val>
          <c:extLst>
            <c:ext xmlns:c16="http://schemas.microsoft.com/office/drawing/2014/chart" uri="{C3380CC4-5D6E-409C-BE32-E72D297353CC}">
              <c16:uniqueId val="{00000002-CB37-46D6-A0B3-4397F2DD18F1}"/>
            </c:ext>
          </c:extLst>
        </c:ser>
        <c:ser>
          <c:idx val="3"/>
          <c:order val="3"/>
          <c:tx>
            <c:v>2019</c:v>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('Ratio Analysis'!$C$74,'Ratio Analysis'!$C$80)</c:f>
              <c:strCache>
                <c:ptCount val="2"/>
                <c:pt idx="0">
                  <c:v>Accounts Receivable Turnover Ratio</c:v>
                </c:pt>
                <c:pt idx="1">
                  <c:v>Payable turnover ratio</c:v>
                </c:pt>
              </c:strCache>
              <c:extLst/>
            </c:strRef>
          </c:cat>
          <c:val>
            <c:numRef>
              <c:f>('Ratio Analysis'!$G$74,'Ratio Analysis'!$G$80)</c:f>
              <c:numCache>
                <c:formatCode>0.00</c:formatCode>
                <c:ptCount val="2"/>
                <c:pt idx="0">
                  <c:v>4.9825222755311858</c:v>
                </c:pt>
                <c:pt idx="1">
                  <c:v>5.8015453436356239</c:v>
                </c:pt>
              </c:numCache>
              <c:extLst/>
            </c:numRef>
          </c:val>
          <c:extLst>
            <c:ext xmlns:c16="http://schemas.microsoft.com/office/drawing/2014/chart" uri="{C3380CC4-5D6E-409C-BE32-E72D297353CC}">
              <c16:uniqueId val="{00000003-CB37-46D6-A0B3-4397F2DD18F1}"/>
            </c:ext>
          </c:extLst>
        </c:ser>
        <c:dLbls>
          <c:dLblPos val="outEnd"/>
          <c:showLegendKey val="0"/>
          <c:showVal val="1"/>
          <c:showCatName val="0"/>
          <c:showSerName val="0"/>
          <c:showPercent val="0"/>
          <c:showBubbleSize val="0"/>
        </c:dLbls>
        <c:gapWidth val="182"/>
        <c:axId val="1743154655"/>
        <c:axId val="1743143007"/>
      </c:barChart>
      <c:catAx>
        <c:axId val="174315465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3143007"/>
        <c:crosses val="autoZero"/>
        <c:auto val="1"/>
        <c:lblAlgn val="ctr"/>
        <c:lblOffset val="100"/>
        <c:noMultiLvlLbl val="0"/>
      </c:catAx>
      <c:valAx>
        <c:axId val="1743143007"/>
        <c:scaling>
          <c:orientation val="minMax"/>
        </c:scaling>
        <c:delete val="0"/>
        <c:axPos val="b"/>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3154655"/>
        <c:crosses val="autoZero"/>
        <c:crossBetween val="between"/>
      </c:valAx>
      <c:spPr>
        <a:noFill/>
        <a:ln>
          <a:noFill/>
        </a:ln>
        <a:effectLst/>
      </c:spPr>
    </c:plotArea>
    <c:legend>
      <c:legendPos val="b"/>
      <c:layout>
        <c:manualLayout>
          <c:xMode val="edge"/>
          <c:yMode val="edge"/>
          <c:x val="1.0440071664082146E-2"/>
          <c:y val="0.91859386291755063"/>
          <c:w val="0.96955962722632905"/>
          <c:h val="6.0053817931969046E-2"/>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Earning</a:t>
            </a:r>
            <a:r>
              <a:rPr lang="en-US" b="1" baseline="0"/>
              <a:t> Ratio</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v>2022</c:v>
          </c:tx>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'Ratio Analysis'!$C$90</c:f>
              <c:strCache>
                <c:ptCount val="1"/>
                <c:pt idx="0">
                  <c:v>Price Earning (P/E)</c:v>
                </c:pt>
              </c:strCache>
              <c:extLst/>
            </c:strRef>
          </c:cat>
          <c:val>
            <c:numRef>
              <c:f>'Ratio Analysis'!$D$90</c:f>
              <c:numCache>
                <c:formatCode>0.000</c:formatCode>
                <c:ptCount val="1"/>
                <c:pt idx="0">
                  <c:v>20.568737120989109</c:v>
                </c:pt>
              </c:numCache>
              <c:extLst/>
            </c:numRef>
          </c:val>
          <c:extLst>
            <c:ext xmlns:c16="http://schemas.microsoft.com/office/drawing/2014/chart" uri="{C3380CC4-5D6E-409C-BE32-E72D297353CC}">
              <c16:uniqueId val="{00000000-8DBE-4EF2-ADED-9C0EFD5FA169}"/>
            </c:ext>
          </c:extLst>
        </c:ser>
        <c:ser>
          <c:idx val="1"/>
          <c:order val="1"/>
          <c:tx>
            <c:v>2021</c:v>
          </c:tx>
          <c:spPr>
            <a:solidFill>
              <a:schemeClr val="accent2"/>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'Ratio Analysis'!$C$90</c:f>
              <c:strCache>
                <c:ptCount val="1"/>
                <c:pt idx="0">
                  <c:v>Price Earning (P/E)</c:v>
                </c:pt>
              </c:strCache>
              <c:extLst/>
            </c:strRef>
          </c:cat>
          <c:val>
            <c:numRef>
              <c:f>'Ratio Analysis'!$E$90</c:f>
              <c:numCache>
                <c:formatCode>0.000</c:formatCode>
                <c:ptCount val="1"/>
                <c:pt idx="0">
                  <c:v>23.017791732077448</c:v>
                </c:pt>
              </c:numCache>
              <c:extLst/>
            </c:numRef>
          </c:val>
          <c:extLst>
            <c:ext xmlns:c16="http://schemas.microsoft.com/office/drawing/2014/chart" uri="{C3380CC4-5D6E-409C-BE32-E72D297353CC}">
              <c16:uniqueId val="{00000001-8DBE-4EF2-ADED-9C0EFD5FA169}"/>
            </c:ext>
          </c:extLst>
        </c:ser>
        <c:ser>
          <c:idx val="2"/>
          <c:order val="2"/>
          <c:tx>
            <c:v>2020</c:v>
          </c:tx>
          <c:spPr>
            <a:solidFill>
              <a:schemeClr val="accent3"/>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'Ratio Analysis'!$C$90</c:f>
              <c:strCache>
                <c:ptCount val="1"/>
                <c:pt idx="0">
                  <c:v>Price Earning (P/E)</c:v>
                </c:pt>
              </c:strCache>
              <c:extLst/>
            </c:strRef>
          </c:cat>
          <c:val>
            <c:numRef>
              <c:f>'Ratio Analysis'!$F$90</c:f>
              <c:numCache>
                <c:formatCode>0.000</c:formatCode>
                <c:ptCount val="1"/>
                <c:pt idx="0">
                  <c:v>21.337205651491367</c:v>
                </c:pt>
              </c:numCache>
              <c:extLst/>
            </c:numRef>
          </c:val>
          <c:extLst>
            <c:ext xmlns:c16="http://schemas.microsoft.com/office/drawing/2014/chart" uri="{C3380CC4-5D6E-409C-BE32-E72D297353CC}">
              <c16:uniqueId val="{00000002-8DBE-4EF2-ADED-9C0EFD5FA169}"/>
            </c:ext>
          </c:extLst>
        </c:ser>
        <c:ser>
          <c:idx val="3"/>
          <c:order val="3"/>
          <c:tx>
            <c:v>2019</c:v>
          </c:tx>
          <c:spPr>
            <a:solidFill>
              <a:schemeClr val="accent4"/>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'Ratio Analysis'!$C$90</c:f>
              <c:strCache>
                <c:ptCount val="1"/>
                <c:pt idx="0">
                  <c:v>Price Earning (P/E)</c:v>
                </c:pt>
              </c:strCache>
              <c:extLst/>
            </c:strRef>
          </c:cat>
          <c:val>
            <c:numRef>
              <c:f>'Ratio Analysis'!$G$90</c:f>
              <c:numCache>
                <c:formatCode>0.000</c:formatCode>
                <c:ptCount val="1"/>
                <c:pt idx="0">
                  <c:v>16.210341188884982</c:v>
                </c:pt>
              </c:numCache>
              <c:extLst/>
            </c:numRef>
          </c:val>
          <c:extLst>
            <c:ext xmlns:c16="http://schemas.microsoft.com/office/drawing/2014/chart" uri="{C3380CC4-5D6E-409C-BE32-E72D297353CC}">
              <c16:uniqueId val="{00000003-8DBE-4EF2-ADED-9C0EFD5FA169}"/>
            </c:ext>
          </c:extLst>
        </c:ser>
        <c:dLbls>
          <c:dLblPos val="outEnd"/>
          <c:showLegendKey val="0"/>
          <c:showVal val="1"/>
          <c:showCatName val="0"/>
          <c:showSerName val="0"/>
          <c:showPercent val="0"/>
          <c:showBubbleSize val="0"/>
        </c:dLbls>
        <c:gapWidth val="182"/>
        <c:axId val="1743147999"/>
        <c:axId val="1743152575"/>
      </c:barChart>
      <c:catAx>
        <c:axId val="17431479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3152575"/>
        <c:crosses val="autoZero"/>
        <c:auto val="1"/>
        <c:lblAlgn val="ctr"/>
        <c:lblOffset val="100"/>
        <c:noMultiLvlLbl val="0"/>
      </c:catAx>
      <c:valAx>
        <c:axId val="1743152575"/>
        <c:scaling>
          <c:orientation val="minMax"/>
        </c:scaling>
        <c:delete val="0"/>
        <c:axPos val="b"/>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3147999"/>
        <c:crosses val="autoZero"/>
        <c:crossBetween val="between"/>
      </c:valAx>
      <c:spPr>
        <a:noFill/>
        <a:ln>
          <a:noFill/>
        </a:ln>
        <a:effectLst/>
      </c:spPr>
    </c:plotArea>
    <c:legend>
      <c:legendPos val="b"/>
      <c:layout>
        <c:manualLayout>
          <c:xMode val="edge"/>
          <c:yMode val="edge"/>
          <c:x val="7.4138741678604399E-3"/>
          <c:y val="0.88895569488406656"/>
          <c:w val="0.98691745248227003"/>
          <c:h val="8.191808039067365E-2"/>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16:16:43.623"/>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16:17:23.839"/>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16:17:28.575"/>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16:17:34.965"/>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9E3EE21-9619-4EA4-9416-6E6736542A5B}" type="datetimeFigureOut">
              <a:rPr lang="en-CA" smtClean="0"/>
              <a:t>2023-04-11</a:t>
            </a:fld>
            <a:endParaRPr lang="en-CA"/>
          </a:p>
        </p:txBody>
      </p:sp>
      <p:sp>
        <p:nvSpPr>
          <p:cNvPr id="5" name="Footer Placeholder 4"/>
          <p:cNvSpPr>
            <a:spLocks noGrp="1"/>
          </p:cNvSpPr>
          <p:nvPr>
            <p:ph type="ftr" sz="quarter" idx="11"/>
          </p:nvPr>
        </p:nvSpPr>
        <p:spPr>
          <a:xfrm>
            <a:off x="2692397" y="5037663"/>
            <a:ext cx="5214635" cy="279400"/>
          </a:xfrm>
        </p:spPr>
        <p:txBody>
          <a:bodyPr/>
          <a:lstStyle/>
          <a:p>
            <a:endParaRPr lang="en-CA"/>
          </a:p>
        </p:txBody>
      </p:sp>
      <p:sp>
        <p:nvSpPr>
          <p:cNvPr id="6" name="Slide Number Placeholder 5"/>
          <p:cNvSpPr>
            <a:spLocks noGrp="1"/>
          </p:cNvSpPr>
          <p:nvPr>
            <p:ph type="sldNum" sz="quarter" idx="12"/>
          </p:nvPr>
        </p:nvSpPr>
        <p:spPr>
          <a:xfrm>
            <a:off x="8956900" y="5037663"/>
            <a:ext cx="551167" cy="279400"/>
          </a:xfrm>
        </p:spPr>
        <p:txBody>
          <a:bodyPr/>
          <a:lstStyle/>
          <a:p>
            <a:fld id="{F3436D77-159A-4F4A-82F4-B747602FAD1A}" type="slidenum">
              <a:rPr lang="en-CA" smtClean="0"/>
              <a:t>‹#›</a:t>
            </a:fld>
            <a:endParaRPr lang="en-CA"/>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6762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E3EE21-9619-4EA4-9416-6E6736542A5B}" type="datetimeFigureOut">
              <a:rPr lang="en-CA" smtClean="0"/>
              <a:t>2023-04-11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3436D77-159A-4F4A-82F4-B747602FAD1A}" type="slidenum">
              <a:rPr lang="en-CA" smtClean="0"/>
              <a:t>‹#›</a:t>
            </a:fld>
            <a:endParaRPr lang="en-CA"/>
          </a:p>
        </p:txBody>
      </p:sp>
    </p:spTree>
    <p:extLst>
      <p:ext uri="{BB962C8B-B14F-4D97-AF65-F5344CB8AC3E}">
        <p14:creationId xmlns:p14="http://schemas.microsoft.com/office/powerpoint/2010/main" val="237911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E3EE21-9619-4EA4-9416-6E6736542A5B}" type="datetimeFigureOut">
              <a:rPr lang="en-CA" smtClean="0"/>
              <a:t>2023-04-11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3436D77-159A-4F4A-82F4-B747602FAD1A}" type="slidenum">
              <a:rPr lang="en-CA" smtClean="0"/>
              <a:t>‹#›</a:t>
            </a:fld>
            <a:endParaRPr lang="en-CA"/>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31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E3EE21-9619-4EA4-9416-6E6736542A5B}" type="datetimeFigureOut">
              <a:rPr lang="en-CA" smtClean="0"/>
              <a:t>2023-04-11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3436D77-159A-4F4A-82F4-B747602FAD1A}" type="slidenum">
              <a:rPr lang="en-CA" smtClean="0"/>
              <a:t>‹#›</a:t>
            </a:fld>
            <a:endParaRPr lang="en-CA"/>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7903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E3EE21-9619-4EA4-9416-6E6736542A5B}" type="datetimeFigureOut">
              <a:rPr lang="en-CA" smtClean="0"/>
              <a:t>2023-04-11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3436D77-159A-4F4A-82F4-B747602FAD1A}" type="slidenum">
              <a:rPr lang="en-CA" smtClean="0"/>
              <a:t>‹#›</a:t>
            </a:fld>
            <a:endParaRPr lang="en-CA"/>
          </a:p>
        </p:txBody>
      </p:sp>
    </p:spTree>
    <p:extLst>
      <p:ext uri="{BB962C8B-B14F-4D97-AF65-F5344CB8AC3E}">
        <p14:creationId xmlns:p14="http://schemas.microsoft.com/office/powerpoint/2010/main" val="3540345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E3EE21-9619-4EA4-9416-6E6736542A5B}" type="datetimeFigureOut">
              <a:rPr lang="en-CA" smtClean="0"/>
              <a:t>2023-04-11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3436D77-159A-4F4A-82F4-B747602FAD1A}" type="slidenum">
              <a:rPr lang="en-CA" smtClean="0"/>
              <a:t>‹#›</a:t>
            </a:fld>
            <a:endParaRPr lang="en-CA"/>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0582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E3EE21-9619-4EA4-9416-6E6736542A5B}" type="datetimeFigureOut">
              <a:rPr lang="en-CA" smtClean="0"/>
              <a:t>2023-04-11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3436D77-159A-4F4A-82F4-B747602FAD1A}" type="slidenum">
              <a:rPr lang="en-CA" smtClean="0"/>
              <a:t>‹#›</a:t>
            </a:fld>
            <a:endParaRPr lang="en-CA"/>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8444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E3EE21-9619-4EA4-9416-6E6736542A5B}" type="datetimeFigureOut">
              <a:rPr lang="en-CA" smtClean="0"/>
              <a:t>2023-04-11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3436D77-159A-4F4A-82F4-B747602FAD1A}" type="slidenum">
              <a:rPr lang="en-CA" smtClean="0"/>
              <a:t>‹#›</a:t>
            </a:fld>
            <a:endParaRPr lang="en-C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6461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E3EE21-9619-4EA4-9416-6E6736542A5B}" type="datetimeFigureOut">
              <a:rPr lang="en-CA" smtClean="0"/>
              <a:t>2023-04-11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3436D77-159A-4F4A-82F4-B747602FAD1A}" type="slidenum">
              <a:rPr lang="en-CA" smtClean="0"/>
              <a:t>‹#›</a:t>
            </a:fld>
            <a:endParaRPr lang="en-CA"/>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637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E3EE21-9619-4EA4-9416-6E6736542A5B}" type="datetimeFigureOut">
              <a:rPr lang="en-CA" smtClean="0"/>
              <a:t>2023-04-11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3436D77-159A-4F4A-82F4-B747602FAD1A}" type="slidenum">
              <a:rPr lang="en-CA" smtClean="0"/>
              <a:t>‹#›</a:t>
            </a:fld>
            <a:endParaRPr lang="en-CA"/>
          </a:p>
        </p:txBody>
      </p:sp>
    </p:spTree>
    <p:extLst>
      <p:ext uri="{BB962C8B-B14F-4D97-AF65-F5344CB8AC3E}">
        <p14:creationId xmlns:p14="http://schemas.microsoft.com/office/powerpoint/2010/main" val="3920262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E3EE21-9619-4EA4-9416-6E6736542A5B}" type="datetimeFigureOut">
              <a:rPr lang="en-CA" smtClean="0"/>
              <a:t>2023-04-11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3436D77-159A-4F4A-82F4-B747602FAD1A}" type="slidenum">
              <a:rPr lang="en-CA" smtClean="0"/>
              <a:t>‹#›</a:t>
            </a:fld>
            <a:endParaRPr lang="en-CA"/>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095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E3EE21-9619-4EA4-9416-6E6736542A5B}" type="datetimeFigureOut">
              <a:rPr lang="en-CA" smtClean="0"/>
              <a:t>2023-04-11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3436D77-159A-4F4A-82F4-B747602FAD1A}" type="slidenum">
              <a:rPr lang="en-CA" smtClean="0"/>
              <a:t>‹#›</a:t>
            </a:fld>
            <a:endParaRPr lang="en-CA"/>
          </a:p>
        </p:txBody>
      </p:sp>
    </p:spTree>
    <p:extLst>
      <p:ext uri="{BB962C8B-B14F-4D97-AF65-F5344CB8AC3E}">
        <p14:creationId xmlns:p14="http://schemas.microsoft.com/office/powerpoint/2010/main" val="3389750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E3EE21-9619-4EA4-9416-6E6736542A5B}" type="datetimeFigureOut">
              <a:rPr lang="en-CA" smtClean="0"/>
              <a:t>2023-04-11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3436D77-159A-4F4A-82F4-B747602FAD1A}" type="slidenum">
              <a:rPr lang="en-CA" smtClean="0"/>
              <a:t>‹#›</a:t>
            </a:fld>
            <a:endParaRPr lang="en-CA"/>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1206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E3EE21-9619-4EA4-9416-6E6736542A5B}" type="datetimeFigureOut">
              <a:rPr lang="en-CA" smtClean="0"/>
              <a:t>2023-04-11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3436D77-159A-4F4A-82F4-B747602FAD1A}" type="slidenum">
              <a:rPr lang="en-CA" smtClean="0"/>
              <a:t>‹#›</a:t>
            </a:fld>
            <a:endParaRPr lang="en-C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8804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E3EE21-9619-4EA4-9416-6E6736542A5B}" type="datetimeFigureOut">
              <a:rPr lang="en-CA" smtClean="0"/>
              <a:t>2023-04-11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F3436D77-159A-4F4A-82F4-B747602FAD1A}" type="slidenum">
              <a:rPr lang="en-CA" smtClean="0"/>
              <a:t>‹#›</a:t>
            </a:fld>
            <a:endParaRPr lang="en-CA"/>
          </a:p>
        </p:txBody>
      </p:sp>
    </p:spTree>
    <p:extLst>
      <p:ext uri="{BB962C8B-B14F-4D97-AF65-F5344CB8AC3E}">
        <p14:creationId xmlns:p14="http://schemas.microsoft.com/office/powerpoint/2010/main" val="188970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E3EE21-9619-4EA4-9416-6E6736542A5B}" type="datetimeFigureOut">
              <a:rPr lang="en-CA" smtClean="0"/>
              <a:t>2023-04-11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3436D77-159A-4F4A-82F4-B747602FAD1A}" type="slidenum">
              <a:rPr lang="en-CA" smtClean="0"/>
              <a:t>‹#›</a:t>
            </a:fld>
            <a:endParaRPr lang="en-CA"/>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5106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E3EE21-9619-4EA4-9416-6E6736542A5B}" type="datetimeFigureOut">
              <a:rPr lang="en-CA" smtClean="0"/>
              <a:t>2023-04-11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3436D77-159A-4F4A-82F4-B747602FAD1A}" type="slidenum">
              <a:rPr lang="en-CA" smtClean="0"/>
              <a:t>‹#›</a:t>
            </a:fld>
            <a:endParaRPr lang="en-CA"/>
          </a:p>
        </p:txBody>
      </p:sp>
    </p:spTree>
    <p:extLst>
      <p:ext uri="{BB962C8B-B14F-4D97-AF65-F5344CB8AC3E}">
        <p14:creationId xmlns:p14="http://schemas.microsoft.com/office/powerpoint/2010/main" val="960003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9E3EE21-9619-4EA4-9416-6E6736542A5B}" type="datetimeFigureOut">
              <a:rPr lang="en-CA" smtClean="0"/>
              <a:t>2023-04-11</a:t>
            </a:fld>
            <a:endParaRPr lang="en-CA"/>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CA"/>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436D77-159A-4F4A-82F4-B747602FAD1A}" type="slidenum">
              <a:rPr lang="en-CA" smtClean="0"/>
              <a:t>‹#›</a:t>
            </a:fld>
            <a:endParaRPr lang="en-CA"/>
          </a:p>
        </p:txBody>
      </p:sp>
    </p:spTree>
    <p:extLst>
      <p:ext uri="{BB962C8B-B14F-4D97-AF65-F5344CB8AC3E}">
        <p14:creationId xmlns:p14="http://schemas.microsoft.com/office/powerpoint/2010/main" val="191703009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3.jp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United_States_dollar"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6.png"/><Relationship Id="rId7" Type="http://schemas.openxmlformats.org/officeDocument/2006/relationships/customXml" Target="../ink/ink2.xml"/><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customXml" Target="../ink/ink1.xml"/><Relationship Id="rId10" Type="http://schemas.openxmlformats.org/officeDocument/2006/relationships/image" Target="../media/image14.jpg"/><Relationship Id="rId4" Type="http://schemas.openxmlformats.org/officeDocument/2006/relationships/image" Target="../media/image11.png"/><Relationship Id="rId9" Type="http://schemas.openxmlformats.org/officeDocument/2006/relationships/customXml" Target="../ink/ink4.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 Id="rId4" Type="http://schemas.openxmlformats.org/officeDocument/2006/relationships/chart" Target="../charts/chart3.xml"/></Relationships>
</file>

<file path=ppt/slides/_rels/slide1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6.xml"/><Relationship Id="rId5" Type="http://schemas.openxmlformats.org/officeDocument/2006/relationships/chart" Target="../charts/chart7.xml"/><Relationship Id="rId4" Type="http://schemas.openxmlformats.org/officeDocument/2006/relationships/chart" Target="../charts/chart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morningstar.com/" TargetMode="External"/><Relationship Id="rId2" Type="http://schemas.openxmlformats.org/officeDocument/2006/relationships/hyperlink" Target="https://www.blackrock.com/" TargetMode="External"/><Relationship Id="rId1" Type="http://schemas.openxmlformats.org/officeDocument/2006/relationships/slideLayout" Target="../slideLayouts/slideLayout2.xml"/><Relationship Id="rId5" Type="http://schemas.openxmlformats.org/officeDocument/2006/relationships/hyperlink" Target="https://www.wsj.com/" TargetMode="External"/><Relationship Id="rId4" Type="http://schemas.openxmlformats.org/officeDocument/2006/relationships/hyperlink" Target="https://www.ft.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4.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8.jfif"/><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blackrock.com/aladdin/blackrock-solutions" TargetMode="External"/><Relationship Id="rId2" Type="http://schemas.openxmlformats.org/officeDocument/2006/relationships/hyperlink" Target="https://www.blackrock.com/aladdi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A5D8-35D9-407B-C6B3-487B10696CCA}"/>
              </a:ext>
            </a:extLst>
          </p:cNvPr>
          <p:cNvSpPr>
            <a:spLocks noGrp="1"/>
          </p:cNvSpPr>
          <p:nvPr>
            <p:ph type="ctrTitle"/>
          </p:nvPr>
        </p:nvSpPr>
        <p:spPr/>
        <p:txBody>
          <a:bodyPr/>
          <a:lstStyle/>
          <a:p>
            <a:r>
              <a:rPr lang="en-US" dirty="0">
                <a:latin typeface="Verdana" panose="020B0604030504040204" pitchFamily="34" charset="0"/>
                <a:ea typeface="Verdana" panose="020B0604030504040204" pitchFamily="34" charset="0"/>
              </a:rPr>
              <a:t>Financial Analytics For Business</a:t>
            </a:r>
            <a:endParaRPr lang="en-CA" dirty="0">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54461995-1FA4-A05E-75A6-94C92C704B9C}"/>
              </a:ext>
            </a:extLst>
          </p:cNvPr>
          <p:cNvSpPr>
            <a:spLocks noGrp="1"/>
          </p:cNvSpPr>
          <p:nvPr>
            <p:ph type="subTitle" idx="1"/>
          </p:nvPr>
        </p:nvSpPr>
        <p:spPr/>
        <p:txBody>
          <a:bodyPr>
            <a:normAutofit/>
          </a:bodyPr>
          <a:lstStyle/>
          <a:p>
            <a:r>
              <a:rPr lang="en-US" sz="3200" dirty="0">
                <a:solidFill>
                  <a:srgbClr val="C00000"/>
                </a:solidFill>
                <a:latin typeface="Verdana" panose="020B0604030504040204" pitchFamily="34" charset="0"/>
                <a:ea typeface="Verdana" panose="020B0604030504040204" pitchFamily="34" charset="0"/>
              </a:rPr>
              <a:t>BlackRock – The Financial Titans</a:t>
            </a:r>
            <a:endParaRPr lang="en-CA" sz="3200" dirty="0">
              <a:solidFill>
                <a:srgbClr val="C0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67898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4E606-C7D7-8FE1-C963-C1176C109BE4}"/>
              </a:ext>
            </a:extLst>
          </p:cNvPr>
          <p:cNvSpPr>
            <a:spLocks noGrp="1"/>
          </p:cNvSpPr>
          <p:nvPr>
            <p:ph type="title"/>
          </p:nvPr>
        </p:nvSpPr>
        <p:spPr>
          <a:xfrm>
            <a:off x="1295402" y="982132"/>
            <a:ext cx="9601196" cy="1303867"/>
          </a:xfrm>
        </p:spPr>
        <p:txBody>
          <a:bodyPr>
            <a:normAutofit/>
          </a:bodyPr>
          <a:lstStyle/>
          <a:p>
            <a:r>
              <a:rPr lang="en-US" dirty="0">
                <a:solidFill>
                  <a:srgbClr val="262626"/>
                </a:solidFill>
              </a:rPr>
              <a:t>Company’s Products and Services</a:t>
            </a:r>
          </a:p>
        </p:txBody>
      </p:sp>
      <p:pic>
        <p:nvPicPr>
          <p:cNvPr id="5" name="Content Placeholder 4" descr="Diagram&#10;&#10;Description automatically generated">
            <a:extLst>
              <a:ext uri="{FF2B5EF4-FFF2-40B4-BE49-F238E27FC236}">
                <a16:creationId xmlns:a16="http://schemas.microsoft.com/office/drawing/2014/main" id="{3BDA642F-46EB-D43F-6F28-0F17A744F1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2" y="2959073"/>
            <a:ext cx="3994538" cy="2051467"/>
          </a:xfrm>
          <a:prstGeom prst="rect">
            <a:avLst/>
          </a:prstGeom>
          <a:ln w="57150" cmpd="thickThin">
            <a:solidFill>
              <a:srgbClr val="7F7F7F"/>
            </a:solidFill>
            <a:miter lim="800000"/>
          </a:ln>
        </p:spPr>
      </p:pic>
      <p:sp>
        <p:nvSpPr>
          <p:cNvPr id="24" name="Content Placeholder 8">
            <a:extLst>
              <a:ext uri="{FF2B5EF4-FFF2-40B4-BE49-F238E27FC236}">
                <a16:creationId xmlns:a16="http://schemas.microsoft.com/office/drawing/2014/main" id="{5B2FD023-9F32-0D1B-B1E2-6A133042067D}"/>
              </a:ext>
            </a:extLst>
          </p:cNvPr>
          <p:cNvSpPr>
            <a:spLocks noGrp="1"/>
          </p:cNvSpPr>
          <p:nvPr>
            <p:ph idx="1"/>
          </p:nvPr>
        </p:nvSpPr>
        <p:spPr>
          <a:xfrm>
            <a:off x="5448300" y="2556932"/>
            <a:ext cx="5448295" cy="3520018"/>
          </a:xfrm>
        </p:spPr>
        <p:txBody>
          <a:bodyPr>
            <a:normAutofit/>
          </a:bodyPr>
          <a:lstStyle/>
          <a:p>
            <a:pPr algn="just">
              <a:lnSpc>
                <a:spcPct val="90000"/>
              </a:lnSpc>
            </a:pPr>
            <a:r>
              <a:rPr lang="en-US" sz="1300" b="1" i="0" dirty="0">
                <a:solidFill>
                  <a:srgbClr val="262626"/>
                </a:solidFill>
                <a:effectLst/>
                <a:latin typeface="Times New Roman" panose="02020603050405020304" pitchFamily="18" charset="0"/>
                <a:cs typeface="Times New Roman" panose="02020603050405020304" pitchFamily="18" charset="0"/>
              </a:rPr>
              <a:t>Portfolio Management -</a:t>
            </a:r>
            <a:r>
              <a:rPr lang="en-US" sz="1300" b="0" i="0" dirty="0">
                <a:solidFill>
                  <a:srgbClr val="262626"/>
                </a:solidFill>
                <a:effectLst/>
                <a:latin typeface="Times New Roman" panose="02020603050405020304" pitchFamily="18" charset="0"/>
                <a:cs typeface="Times New Roman" panose="02020603050405020304" pitchFamily="18" charset="0"/>
              </a:rPr>
              <a:t> We construct active asset allocation strategies and whole portfolio solutions across a wide spectrum of commingled funds, separate accounts, model portfolios and outsourcing solutions in the wealth and institutional channels.</a:t>
            </a:r>
          </a:p>
          <a:p>
            <a:pPr algn="just">
              <a:lnSpc>
                <a:spcPct val="90000"/>
              </a:lnSpc>
            </a:pPr>
            <a:r>
              <a:rPr lang="en-US" sz="1300" b="1" dirty="0">
                <a:solidFill>
                  <a:srgbClr val="262626"/>
                </a:solidFill>
                <a:latin typeface="Times New Roman" panose="02020603050405020304" pitchFamily="18" charset="0"/>
                <a:cs typeface="Times New Roman" panose="02020603050405020304" pitchFamily="18" charset="0"/>
              </a:rPr>
              <a:t>Trade Execution</a:t>
            </a:r>
            <a:r>
              <a:rPr lang="en-US" sz="1300" dirty="0">
                <a:solidFill>
                  <a:srgbClr val="262626"/>
                </a:solidFill>
                <a:latin typeface="Times New Roman" panose="02020603050405020304" pitchFamily="18" charset="0"/>
                <a:cs typeface="Times New Roman" panose="02020603050405020304" pitchFamily="18" charset="0"/>
              </a:rPr>
              <a:t> - </a:t>
            </a:r>
            <a:r>
              <a:rPr lang="en-US" sz="1300" b="0" i="0" dirty="0">
                <a:solidFill>
                  <a:srgbClr val="262626"/>
                </a:solidFill>
                <a:effectLst/>
                <a:latin typeface="Times New Roman" panose="02020603050405020304" pitchFamily="18" charset="0"/>
                <a:cs typeface="Times New Roman" panose="02020603050405020304" pitchFamily="18" charset="0"/>
              </a:rPr>
              <a:t>BlackRock’s trade execution model involves the centralization of its trading platform, whereby orders are routed to specialized trading desks</a:t>
            </a:r>
          </a:p>
          <a:p>
            <a:pPr algn="just">
              <a:lnSpc>
                <a:spcPct val="90000"/>
              </a:lnSpc>
            </a:pPr>
            <a:r>
              <a:rPr lang="en-US" sz="1300" b="1" dirty="0">
                <a:solidFill>
                  <a:srgbClr val="262626"/>
                </a:solidFill>
                <a:latin typeface="Times New Roman" panose="02020603050405020304" pitchFamily="18" charset="0"/>
                <a:cs typeface="Times New Roman" panose="02020603050405020304" pitchFamily="18" charset="0"/>
              </a:rPr>
              <a:t>Analysis &amp; Risk Management - </a:t>
            </a:r>
            <a:r>
              <a:rPr lang="en-US" sz="1300" dirty="0">
                <a:solidFill>
                  <a:srgbClr val="262626"/>
                </a:solidFill>
                <a:latin typeface="Times New Roman" panose="02020603050405020304" pitchFamily="18" charset="0"/>
                <a:cs typeface="Times New Roman" panose="02020603050405020304" pitchFamily="18" charset="0"/>
              </a:rPr>
              <a:t>The Risk and Quantitative Analysis (RQA) team, which evaluates and manages risk based on the controls put in place by main risk owners, as well as Compliance and Financial Controls, are only a few of BlackRock's independent risk and control operations.</a:t>
            </a:r>
          </a:p>
          <a:p>
            <a:pPr algn="just">
              <a:lnSpc>
                <a:spcPct val="90000"/>
              </a:lnSpc>
            </a:pPr>
            <a:r>
              <a:rPr lang="en-US" sz="1300" b="1" dirty="0">
                <a:solidFill>
                  <a:srgbClr val="262626"/>
                </a:solidFill>
                <a:latin typeface="Times New Roman" panose="02020603050405020304" pitchFamily="18" charset="0"/>
                <a:cs typeface="Times New Roman" panose="02020603050405020304" pitchFamily="18" charset="0"/>
              </a:rPr>
              <a:t>Investment operations - </a:t>
            </a:r>
            <a:r>
              <a:rPr lang="en-US" sz="1300" dirty="0">
                <a:solidFill>
                  <a:srgbClr val="262626"/>
                </a:solidFill>
                <a:latin typeface="Times New Roman" panose="02020603050405020304" pitchFamily="18" charset="0"/>
                <a:cs typeface="Times New Roman" panose="02020603050405020304" pitchFamily="18" charset="0"/>
              </a:rPr>
              <a:t>Get familiar with the company's many business divisions and investment options. Provide the knowledge and cutting-edge solutions of BlackRock to customers by working with teams throughout the company.• Look for inefficiencies in systems, processes, and procedures, and offer suggestions for change.</a:t>
            </a:r>
          </a:p>
        </p:txBody>
      </p:sp>
    </p:spTree>
    <p:extLst>
      <p:ext uri="{BB962C8B-B14F-4D97-AF65-F5344CB8AC3E}">
        <p14:creationId xmlns:p14="http://schemas.microsoft.com/office/powerpoint/2010/main" val="32287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39" name="Picture 38">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0" name="Rectangle 39">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41" name="Picture 40">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42" name="Picture 41">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44" name="Straight Connector 43">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46" name="Rectangle 45">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8255B9B-1D3D-BDBB-7BAA-942FF930B88E}"/>
              </a:ext>
            </a:extLst>
          </p:cNvPr>
          <p:cNvSpPr>
            <a:spLocks noGrp="1"/>
          </p:cNvSpPr>
          <p:nvPr>
            <p:ph type="title"/>
          </p:nvPr>
        </p:nvSpPr>
        <p:spPr>
          <a:xfrm>
            <a:off x="826852" y="872061"/>
            <a:ext cx="3073940" cy="3436688"/>
          </a:xfrm>
        </p:spPr>
        <p:txBody>
          <a:bodyPr vert="horz" lIns="91440" tIns="45720" rIns="91440" bIns="45720" rtlCol="0" anchor="b">
            <a:normAutofit/>
          </a:bodyPr>
          <a:lstStyle/>
          <a:p>
            <a:pPr>
              <a:lnSpc>
                <a:spcPct val="90000"/>
              </a:lnSpc>
            </a:pPr>
            <a:r>
              <a:rPr lang="en-US">
                <a:solidFill>
                  <a:srgbClr val="262626"/>
                </a:solidFill>
              </a:rPr>
              <a:t>Company’s Assets Under Management (AUM)</a:t>
            </a:r>
          </a:p>
        </p:txBody>
      </p:sp>
      <p:sp useBgFill="1">
        <p:nvSpPr>
          <p:cNvPr id="52" name="Rectangle 51">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D59E5B1-9596-FAA1-EA90-C5081BCFD366}"/>
              </a:ext>
            </a:extLst>
          </p:cNvPr>
          <p:cNvPicPr>
            <a:picLocks noChangeAspect="1"/>
          </p:cNvPicPr>
          <p:nvPr/>
        </p:nvPicPr>
        <p:blipFill>
          <a:blip r:embed="rId5">
            <a:extLst>
              <a:ext uri="{28A0092B-C50C-407E-A947-70E740481C1C}">
                <a14:useLocalDpi xmlns:a14="http://schemas.microsoft.com/office/drawing/2010/main" val="0"/>
              </a:ext>
            </a:extLst>
          </a:blip>
          <a:stretch/>
        </p:blipFill>
        <p:spPr>
          <a:xfrm>
            <a:off x="5081541" y="1205043"/>
            <a:ext cx="6829489" cy="3909882"/>
          </a:xfrm>
          <a:prstGeom prst="rect">
            <a:avLst/>
          </a:prstGeom>
        </p:spPr>
      </p:pic>
      <p:sp>
        <p:nvSpPr>
          <p:cNvPr id="33" name="TextBox 32">
            <a:extLst>
              <a:ext uri="{FF2B5EF4-FFF2-40B4-BE49-F238E27FC236}">
                <a16:creationId xmlns:a16="http://schemas.microsoft.com/office/drawing/2014/main" id="{5F6AF993-6DD7-29BA-9239-ADE612D14471}"/>
              </a:ext>
            </a:extLst>
          </p:cNvPr>
          <p:cNvSpPr txBox="1"/>
          <p:nvPr/>
        </p:nvSpPr>
        <p:spPr>
          <a:xfrm>
            <a:off x="1222078" y="2276475"/>
            <a:ext cx="184731"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469163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41" name="Picture 40">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2" name="Rectangle 41">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43" name="Picture 42">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44" name="Picture 43">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46" name="Straight Connector 45">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51" name="Picture 50">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2" name="Rectangle 51">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53" name="Picture 52">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54" name="Picture 53">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2D04E606-C7D7-8FE1-C963-C1176C109BE4}"/>
              </a:ext>
            </a:extLst>
          </p:cNvPr>
          <p:cNvSpPr>
            <a:spLocks noGrp="1"/>
          </p:cNvSpPr>
          <p:nvPr>
            <p:ph type="title"/>
          </p:nvPr>
        </p:nvSpPr>
        <p:spPr>
          <a:xfrm>
            <a:off x="997528" y="982132"/>
            <a:ext cx="4094017" cy="2823880"/>
          </a:xfrm>
        </p:spPr>
        <p:txBody>
          <a:bodyPr vert="horz" lIns="91440" tIns="45720" rIns="91440" bIns="45720" rtlCol="0" anchor="b">
            <a:normAutofit/>
          </a:bodyPr>
          <a:lstStyle/>
          <a:p>
            <a:r>
              <a:rPr lang="en-US" sz="4800" dirty="0">
                <a:solidFill>
                  <a:srgbClr val="262626"/>
                </a:solidFill>
              </a:rPr>
              <a:t>Company’s Investments</a:t>
            </a:r>
          </a:p>
        </p:txBody>
      </p:sp>
      <p:sp>
        <p:nvSpPr>
          <p:cNvPr id="24" name="Content Placeholder 8">
            <a:extLst>
              <a:ext uri="{FF2B5EF4-FFF2-40B4-BE49-F238E27FC236}">
                <a16:creationId xmlns:a16="http://schemas.microsoft.com/office/drawing/2014/main" id="{5B2FD023-9F32-0D1B-B1E2-6A133042067D}"/>
              </a:ext>
            </a:extLst>
          </p:cNvPr>
          <p:cNvSpPr>
            <a:spLocks noGrp="1"/>
          </p:cNvSpPr>
          <p:nvPr>
            <p:ph idx="1"/>
          </p:nvPr>
        </p:nvSpPr>
        <p:spPr>
          <a:xfrm>
            <a:off x="997528" y="4076944"/>
            <a:ext cx="4094017" cy="1679620"/>
          </a:xfrm>
        </p:spPr>
        <p:txBody>
          <a:bodyPr vert="horz" lIns="91440" tIns="45720" rIns="91440" bIns="45720" rtlCol="0" anchor="t">
            <a:normAutofit/>
          </a:bodyPr>
          <a:lstStyle/>
          <a:p>
            <a:pPr marL="0" indent="0" algn="ctr">
              <a:buNone/>
            </a:pPr>
            <a:r>
              <a:rPr lang="en-US" sz="2100" kern="1200" cap="none">
                <a:solidFill>
                  <a:srgbClr val="000000"/>
                </a:solidFill>
                <a:effectLst/>
                <a:latin typeface="+mn-lt"/>
                <a:ea typeface="+mn-ea"/>
                <a:cs typeface="+mn-cs"/>
              </a:rPr>
              <a:t>In total company has invested in 4973 companies.</a:t>
            </a:r>
          </a:p>
        </p:txBody>
      </p:sp>
      <p:pic>
        <p:nvPicPr>
          <p:cNvPr id="5" name="Content Placeholder 4">
            <a:extLst>
              <a:ext uri="{FF2B5EF4-FFF2-40B4-BE49-F238E27FC236}">
                <a16:creationId xmlns:a16="http://schemas.microsoft.com/office/drawing/2014/main" id="{3BDA642F-46EB-D43F-6F28-0F17A744F153}"/>
              </a:ext>
            </a:extLst>
          </p:cNvPr>
          <p:cNvPicPr>
            <a:picLocks noChangeAspect="1"/>
          </p:cNvPicPr>
          <p:nvPr/>
        </p:nvPicPr>
        <p:blipFill>
          <a:blip r:embed="rId7">
            <a:extLst>
              <a:ext uri="{28A0092B-C50C-407E-A947-70E740481C1C}">
                <a14:useLocalDpi xmlns:a14="http://schemas.microsoft.com/office/drawing/2010/main" val="0"/>
              </a:ext>
            </a:extLst>
          </a:blip>
          <a:stretch/>
        </p:blipFill>
        <p:spPr>
          <a:xfrm>
            <a:off x="5969572" y="810681"/>
            <a:ext cx="4698428" cy="5264346"/>
          </a:xfrm>
          <a:prstGeom prst="rect">
            <a:avLst/>
          </a:prstGeom>
          <a:ln w="57150" cmpd="thickThin">
            <a:solidFill>
              <a:srgbClr val="7F7F7F"/>
            </a:solidFill>
            <a:miter lim="800000"/>
          </a:ln>
        </p:spPr>
      </p:pic>
    </p:spTree>
    <p:extLst>
      <p:ext uri="{BB962C8B-B14F-4D97-AF65-F5344CB8AC3E}">
        <p14:creationId xmlns:p14="http://schemas.microsoft.com/office/powerpoint/2010/main" val="2933575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C31BD-0E55-C6E2-ABFC-D2AAD8D1E929}"/>
              </a:ext>
            </a:extLst>
          </p:cNvPr>
          <p:cNvSpPr>
            <a:spLocks noGrp="1"/>
          </p:cNvSpPr>
          <p:nvPr>
            <p:ph type="title"/>
          </p:nvPr>
        </p:nvSpPr>
        <p:spPr>
          <a:xfrm>
            <a:off x="1295402" y="982132"/>
            <a:ext cx="9601196" cy="1303867"/>
          </a:xfrm>
        </p:spPr>
        <p:txBody>
          <a:bodyPr>
            <a:normAutofit/>
          </a:bodyPr>
          <a:lstStyle/>
          <a:p>
            <a:pPr>
              <a:lnSpc>
                <a:spcPct val="90000"/>
              </a:lnSpc>
            </a:pPr>
            <a:r>
              <a:rPr lang="en-US" sz="4000" dirty="0">
                <a:solidFill>
                  <a:srgbClr val="262626"/>
                </a:solidFill>
                <a:latin typeface="Verdana" panose="020B0604030504040204" pitchFamily="34" charset="0"/>
                <a:ea typeface="Verdana" panose="020B0604030504040204" pitchFamily="34" charset="0"/>
              </a:rPr>
              <a:t>BlackRock Mergers and Acquisitions</a:t>
            </a:r>
            <a:endParaRPr lang="en-CA" sz="4000" dirty="0">
              <a:solidFill>
                <a:srgbClr val="262626"/>
              </a:solidFill>
              <a:latin typeface="Verdana" panose="020B0604030504040204" pitchFamily="34" charset="0"/>
              <a:ea typeface="Verdana" panose="020B0604030504040204" pitchFamily="34" charset="0"/>
            </a:endParaRPr>
          </a:p>
        </p:txBody>
      </p:sp>
      <p:graphicFrame>
        <p:nvGraphicFramePr>
          <p:cNvPr id="13" name="Content Placeholder 12">
            <a:extLst>
              <a:ext uri="{FF2B5EF4-FFF2-40B4-BE49-F238E27FC236}">
                <a16:creationId xmlns:a16="http://schemas.microsoft.com/office/drawing/2014/main" id="{887BFFE3-0465-B392-F3F2-D13921133914}"/>
              </a:ext>
            </a:extLst>
          </p:cNvPr>
          <p:cNvGraphicFramePr>
            <a:graphicFrameLocks noGrp="1"/>
          </p:cNvGraphicFramePr>
          <p:nvPr>
            <p:ph idx="1"/>
            <p:extLst>
              <p:ext uri="{D42A27DB-BD31-4B8C-83A1-F6EECF244321}">
                <p14:modId xmlns:p14="http://schemas.microsoft.com/office/powerpoint/2010/main" val="3910769008"/>
              </p:ext>
            </p:extLst>
          </p:nvPr>
        </p:nvGraphicFramePr>
        <p:xfrm>
          <a:off x="1008667" y="2630776"/>
          <a:ext cx="10237508" cy="3202958"/>
        </p:xfrm>
        <a:graphic>
          <a:graphicData uri="http://schemas.openxmlformats.org/drawingml/2006/table">
            <a:tbl>
              <a:tblPr firstRow="1" bandRow="1">
                <a:tableStyleId>{5C22544A-7EE6-4342-B048-85BDC9FD1C3A}</a:tableStyleId>
              </a:tblPr>
              <a:tblGrid>
                <a:gridCol w="678905">
                  <a:extLst>
                    <a:ext uri="{9D8B030D-6E8A-4147-A177-3AD203B41FA5}">
                      <a16:colId xmlns:a16="http://schemas.microsoft.com/office/drawing/2014/main" val="2839536746"/>
                    </a:ext>
                  </a:extLst>
                </a:gridCol>
                <a:gridCol w="1048750">
                  <a:extLst>
                    <a:ext uri="{9D8B030D-6E8A-4147-A177-3AD203B41FA5}">
                      <a16:colId xmlns:a16="http://schemas.microsoft.com/office/drawing/2014/main" val="320731827"/>
                    </a:ext>
                  </a:extLst>
                </a:gridCol>
                <a:gridCol w="3677893">
                  <a:extLst>
                    <a:ext uri="{9D8B030D-6E8A-4147-A177-3AD203B41FA5}">
                      <a16:colId xmlns:a16="http://schemas.microsoft.com/office/drawing/2014/main" val="2509448418"/>
                    </a:ext>
                  </a:extLst>
                </a:gridCol>
                <a:gridCol w="678905">
                  <a:extLst>
                    <a:ext uri="{9D8B030D-6E8A-4147-A177-3AD203B41FA5}">
                      <a16:colId xmlns:a16="http://schemas.microsoft.com/office/drawing/2014/main" val="2505944164"/>
                    </a:ext>
                  </a:extLst>
                </a:gridCol>
                <a:gridCol w="1110600">
                  <a:extLst>
                    <a:ext uri="{9D8B030D-6E8A-4147-A177-3AD203B41FA5}">
                      <a16:colId xmlns:a16="http://schemas.microsoft.com/office/drawing/2014/main" val="395612378"/>
                    </a:ext>
                  </a:extLst>
                </a:gridCol>
                <a:gridCol w="3042455">
                  <a:extLst>
                    <a:ext uri="{9D8B030D-6E8A-4147-A177-3AD203B41FA5}">
                      <a16:colId xmlns:a16="http://schemas.microsoft.com/office/drawing/2014/main" val="1920286583"/>
                    </a:ext>
                  </a:extLst>
                </a:gridCol>
              </a:tblGrid>
              <a:tr h="461216">
                <a:tc>
                  <a:txBody>
                    <a:bodyPr/>
                    <a:lstStyle/>
                    <a:p>
                      <a:pPr algn="ctr" fontAlgn="ctr"/>
                      <a:r>
                        <a:rPr lang="en-CA" sz="1400" b="1" u="none" strike="noStrike" dirty="0">
                          <a:solidFill>
                            <a:schemeClr val="tx1"/>
                          </a:solidFill>
                          <a:effectLst/>
                          <a:latin typeface="Times New Roman" panose="02020603050405020304" pitchFamily="18" charset="0"/>
                          <a:cs typeface="Times New Roman" panose="02020603050405020304" pitchFamily="18" charset="0"/>
                        </a:rPr>
                        <a:t>Number</a:t>
                      </a:r>
                      <a:endParaRPr lang="en-CA" sz="14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959" marR="7959" marT="7959" marB="0" anchor="ctr"/>
                </a:tc>
                <a:tc>
                  <a:txBody>
                    <a:bodyPr/>
                    <a:lstStyle/>
                    <a:p>
                      <a:pPr algn="ctr" fontAlgn="ctr"/>
                      <a:r>
                        <a:rPr lang="en-CA" sz="1400" b="1" u="none" strike="noStrike">
                          <a:solidFill>
                            <a:schemeClr val="tx1"/>
                          </a:solidFill>
                          <a:effectLst/>
                          <a:latin typeface="Times New Roman" panose="02020603050405020304" pitchFamily="18" charset="0"/>
                          <a:cs typeface="Times New Roman" panose="02020603050405020304" pitchFamily="18" charset="0"/>
                        </a:rPr>
                        <a:t>Acquisition date</a:t>
                      </a:r>
                      <a:endParaRPr lang="en-CA" sz="1400" b="1" i="0" u="none" strike="noStrike">
                        <a:solidFill>
                          <a:schemeClr val="tx1"/>
                        </a:solidFill>
                        <a:effectLst/>
                        <a:latin typeface="Times New Roman" panose="02020603050405020304" pitchFamily="18" charset="0"/>
                        <a:cs typeface="Times New Roman" panose="02020603050405020304" pitchFamily="18" charset="0"/>
                      </a:endParaRPr>
                    </a:p>
                  </a:txBody>
                  <a:tcPr marL="7959" marR="7959" marT="7959" marB="0" anchor="ctr"/>
                </a:tc>
                <a:tc>
                  <a:txBody>
                    <a:bodyPr/>
                    <a:lstStyle/>
                    <a:p>
                      <a:pPr algn="ctr" fontAlgn="ctr"/>
                      <a:r>
                        <a:rPr lang="en-CA" sz="1400" b="1" u="none" strike="noStrike" dirty="0">
                          <a:solidFill>
                            <a:schemeClr val="tx1"/>
                          </a:solidFill>
                          <a:effectLst/>
                          <a:latin typeface="Times New Roman" panose="02020603050405020304" pitchFamily="18" charset="0"/>
                          <a:cs typeface="Times New Roman" panose="02020603050405020304" pitchFamily="18" charset="0"/>
                        </a:rPr>
                        <a:t>Company</a:t>
                      </a:r>
                      <a:endParaRPr lang="en-CA" sz="14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959" marR="7959" marT="7959" marB="0" anchor="ctr"/>
                </a:tc>
                <a:tc>
                  <a:txBody>
                    <a:bodyPr/>
                    <a:lstStyle/>
                    <a:p>
                      <a:pPr algn="ctr" fontAlgn="ctr"/>
                      <a:r>
                        <a:rPr lang="en-CA" sz="1400" b="1" u="none" strike="noStrike" dirty="0">
                          <a:solidFill>
                            <a:schemeClr val="tx1"/>
                          </a:solidFill>
                          <a:effectLst/>
                          <a:latin typeface="Times New Roman" panose="02020603050405020304" pitchFamily="18" charset="0"/>
                          <a:cs typeface="Times New Roman" panose="02020603050405020304" pitchFamily="18" charset="0"/>
                        </a:rPr>
                        <a:t>Country</a:t>
                      </a:r>
                      <a:endParaRPr lang="en-CA" sz="14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959" marR="7959" marT="7959" marB="0" anchor="ctr"/>
                </a:tc>
                <a:tc>
                  <a:txBody>
                    <a:bodyPr/>
                    <a:lstStyle/>
                    <a:p>
                      <a:pPr algn="ctr" fontAlgn="ctr"/>
                      <a:r>
                        <a:rPr lang="en-CA" sz="1400" b="1" u="sng" strike="noStrike" dirty="0">
                          <a:solidFill>
                            <a:schemeClr val="tx1"/>
                          </a:solidFill>
                          <a:effectLst/>
                          <a:latin typeface="Times New Roman" panose="02020603050405020304" pitchFamily="18" charset="0"/>
                          <a:cs typeface="Times New Roman" panose="02020603050405020304" pitchFamily="18" charset="0"/>
                          <a:hlinkClick r:id="rId3" tooltip="United States dollar">
                            <a:extLst>
                              <a:ext uri="{A12FA001-AC4F-418D-AE19-62706E023703}">
                                <ahyp:hlinkClr xmlns:ahyp="http://schemas.microsoft.com/office/drawing/2018/hyperlinkcolor" val="tx"/>
                              </a:ext>
                            </a:extLst>
                          </a:hlinkClick>
                        </a:rPr>
                        <a:t>Price (USD)</a:t>
                      </a:r>
                      <a:endParaRPr lang="en-CA" sz="1400" b="1" i="0" u="sng" strike="noStrike" dirty="0">
                        <a:solidFill>
                          <a:schemeClr val="tx1"/>
                        </a:solidFill>
                        <a:effectLst/>
                        <a:latin typeface="Times New Roman" panose="02020603050405020304" pitchFamily="18" charset="0"/>
                        <a:cs typeface="Times New Roman" panose="02020603050405020304" pitchFamily="18" charset="0"/>
                      </a:endParaRPr>
                    </a:p>
                  </a:txBody>
                  <a:tcPr marL="7959" marR="7959" marT="7959" marB="0" anchor="ctr"/>
                </a:tc>
                <a:tc>
                  <a:txBody>
                    <a:bodyPr/>
                    <a:lstStyle/>
                    <a:p>
                      <a:pPr algn="ctr" fontAlgn="ctr"/>
                      <a:r>
                        <a:rPr lang="en-US" sz="1400" b="1" u="none" strike="noStrike" dirty="0">
                          <a:solidFill>
                            <a:schemeClr val="tx1"/>
                          </a:solidFill>
                          <a:effectLst/>
                          <a:latin typeface="Times New Roman" panose="02020603050405020304" pitchFamily="18" charset="0"/>
                          <a:cs typeface="Times New Roman" panose="02020603050405020304" pitchFamily="18" charset="0"/>
                        </a:rPr>
                        <a:t>Used as or integrated with</a:t>
                      </a:r>
                      <a:endParaRPr lang="en-US" sz="14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959" marR="7959" marT="7959" marB="0" anchor="ctr"/>
                </a:tc>
                <a:extLst>
                  <a:ext uri="{0D108BD9-81ED-4DB2-BD59-A6C34878D82A}">
                    <a16:rowId xmlns:a16="http://schemas.microsoft.com/office/drawing/2014/main" val="1781801113"/>
                  </a:ext>
                </a:extLst>
              </a:tr>
              <a:tr h="310535">
                <a:tc>
                  <a:txBody>
                    <a:bodyPr/>
                    <a:lstStyle/>
                    <a:p>
                      <a:pPr algn="ctr" fontAlgn="ctr"/>
                      <a:r>
                        <a:rPr lang="en-CA" sz="1100" b="1" u="none" strike="noStrike" dirty="0">
                          <a:solidFill>
                            <a:schemeClr val="tx1"/>
                          </a:solidFill>
                          <a:effectLst/>
                        </a:rPr>
                        <a:t>1</a:t>
                      </a:r>
                      <a:endParaRPr lang="en-CA" sz="1100" b="1" i="0" u="none" strike="noStrike" dirty="0">
                        <a:solidFill>
                          <a:schemeClr val="tx1"/>
                        </a:solidFill>
                        <a:effectLst/>
                        <a:latin typeface="Arial" panose="020B0604020202020204" pitchFamily="34" charset="0"/>
                      </a:endParaRPr>
                    </a:p>
                  </a:txBody>
                  <a:tcPr marL="7959" marR="7959" marT="7959" marB="0" anchor="ctr"/>
                </a:tc>
                <a:tc>
                  <a:txBody>
                    <a:bodyPr/>
                    <a:lstStyle/>
                    <a:p>
                      <a:pPr algn="ctr" fontAlgn="ctr"/>
                      <a:r>
                        <a:rPr lang="en-CA" sz="1400" b="1" u="none" strike="noStrike" dirty="0">
                          <a:solidFill>
                            <a:schemeClr val="tx1"/>
                          </a:solidFill>
                          <a:effectLst/>
                        </a:rPr>
                        <a:t>10-Feb-06</a:t>
                      </a:r>
                      <a:endParaRPr lang="en-CA" sz="1400" b="1" i="0" u="none" strike="noStrike" dirty="0">
                        <a:solidFill>
                          <a:schemeClr val="tx1"/>
                        </a:solidFill>
                        <a:effectLst/>
                        <a:latin typeface="Arial" panose="020B0604020202020204" pitchFamily="34" charset="0"/>
                      </a:endParaRPr>
                    </a:p>
                  </a:txBody>
                  <a:tcPr marL="7959" marR="7959" marT="7959" marB="0" anchor="ctr"/>
                </a:tc>
                <a:tc>
                  <a:txBody>
                    <a:bodyPr/>
                    <a:lstStyle/>
                    <a:p>
                      <a:pPr algn="ctr" fontAlgn="ctr"/>
                      <a:r>
                        <a:rPr lang="en-CA" sz="1500" b="1" u="none" strike="noStrike" dirty="0">
                          <a:solidFill>
                            <a:schemeClr val="tx1"/>
                          </a:solidFill>
                          <a:effectLst/>
                        </a:rPr>
                        <a:t>Merrill Lynch Investment Management</a:t>
                      </a:r>
                      <a:endParaRPr lang="en-CA" sz="1500" b="1" i="0" u="none" strike="noStrike" dirty="0">
                        <a:solidFill>
                          <a:schemeClr val="tx1"/>
                        </a:solidFill>
                        <a:effectLst/>
                        <a:latin typeface="Calibri" panose="020F0502020204030204" pitchFamily="34" charset="0"/>
                      </a:endParaRPr>
                    </a:p>
                  </a:txBody>
                  <a:tcPr marL="7959" marR="7959" marT="7959" marB="0" anchor="ctr"/>
                </a:tc>
                <a:tc>
                  <a:txBody>
                    <a:bodyPr/>
                    <a:lstStyle/>
                    <a:p>
                      <a:pPr algn="ctr" fontAlgn="ctr"/>
                      <a:r>
                        <a:rPr lang="en-CA" sz="1500" b="1" u="none" strike="noStrike" dirty="0">
                          <a:solidFill>
                            <a:schemeClr val="tx1"/>
                          </a:solidFill>
                          <a:effectLst/>
                        </a:rPr>
                        <a:t>US</a:t>
                      </a:r>
                      <a:endParaRPr lang="en-CA" sz="1500" b="1" i="0" u="none" strike="noStrike" dirty="0">
                        <a:solidFill>
                          <a:schemeClr val="tx1"/>
                        </a:solidFill>
                        <a:effectLst/>
                        <a:latin typeface="Calibri" panose="020F0502020204030204" pitchFamily="34" charset="0"/>
                      </a:endParaRPr>
                    </a:p>
                  </a:txBody>
                  <a:tcPr marL="7959" marR="7959" marT="7959" marB="0" anchor="ctr"/>
                </a:tc>
                <a:tc>
                  <a:txBody>
                    <a:bodyPr/>
                    <a:lstStyle/>
                    <a:p>
                      <a:pPr algn="ctr" fontAlgn="ctr"/>
                      <a:r>
                        <a:rPr lang="en-CA" sz="1400" b="1" u="none" strike="noStrike" dirty="0">
                          <a:solidFill>
                            <a:schemeClr val="tx1"/>
                          </a:solidFill>
                          <a:effectLst/>
                        </a:rPr>
                        <a:t>$9.3B</a:t>
                      </a:r>
                      <a:endParaRPr lang="en-CA" sz="1400" b="1" i="0" u="none" strike="noStrike" dirty="0">
                        <a:solidFill>
                          <a:schemeClr val="tx1"/>
                        </a:solidFill>
                        <a:effectLst/>
                        <a:latin typeface="Arial" panose="020B0604020202020204" pitchFamily="34" charset="0"/>
                      </a:endParaRPr>
                    </a:p>
                  </a:txBody>
                  <a:tcPr marL="7959" marR="7959" marT="7959" marB="0" anchor="ctr"/>
                </a:tc>
                <a:tc>
                  <a:txBody>
                    <a:bodyPr/>
                    <a:lstStyle/>
                    <a:p>
                      <a:pPr algn="ctr" fontAlgn="ctr"/>
                      <a:r>
                        <a:rPr lang="en-CA" sz="1200" b="1" u="none" strike="noStrike" dirty="0">
                          <a:solidFill>
                            <a:schemeClr val="tx1"/>
                          </a:solidFill>
                          <a:effectLst/>
                        </a:rPr>
                        <a:t>Retail and international presence</a:t>
                      </a:r>
                      <a:endParaRPr lang="en-CA" sz="1200" b="1" i="0" u="none" strike="noStrike" dirty="0">
                        <a:solidFill>
                          <a:schemeClr val="tx1"/>
                        </a:solidFill>
                        <a:effectLst/>
                        <a:latin typeface="Arial" panose="020B0604020202020204" pitchFamily="34" charset="0"/>
                      </a:endParaRPr>
                    </a:p>
                  </a:txBody>
                  <a:tcPr marL="7959" marR="7959" marT="7959" marB="0" anchor="ctr"/>
                </a:tc>
                <a:extLst>
                  <a:ext uri="{0D108BD9-81ED-4DB2-BD59-A6C34878D82A}">
                    <a16:rowId xmlns:a16="http://schemas.microsoft.com/office/drawing/2014/main" val="4020474092"/>
                  </a:ext>
                </a:extLst>
              </a:tr>
              <a:tr h="310535">
                <a:tc>
                  <a:txBody>
                    <a:bodyPr/>
                    <a:lstStyle/>
                    <a:p>
                      <a:pPr algn="ctr" fontAlgn="ctr"/>
                      <a:r>
                        <a:rPr lang="en-CA" sz="1100" b="1" u="none" strike="noStrike">
                          <a:solidFill>
                            <a:schemeClr val="tx1"/>
                          </a:solidFill>
                          <a:effectLst/>
                        </a:rPr>
                        <a:t>2</a:t>
                      </a:r>
                      <a:endParaRPr lang="en-CA" sz="1100" b="1" i="0" u="none" strike="noStrike">
                        <a:solidFill>
                          <a:schemeClr val="tx1"/>
                        </a:solidFill>
                        <a:effectLst/>
                        <a:latin typeface="Arial" panose="020B0604020202020204" pitchFamily="34" charset="0"/>
                      </a:endParaRPr>
                    </a:p>
                  </a:txBody>
                  <a:tcPr marL="7959" marR="7959" marT="7959" marB="0" anchor="ctr"/>
                </a:tc>
                <a:tc>
                  <a:txBody>
                    <a:bodyPr/>
                    <a:lstStyle/>
                    <a:p>
                      <a:pPr algn="ctr" fontAlgn="ctr"/>
                      <a:r>
                        <a:rPr lang="en-CA" sz="1400" b="1" u="none" strike="noStrike" dirty="0">
                          <a:solidFill>
                            <a:schemeClr val="tx1"/>
                          </a:solidFill>
                          <a:effectLst/>
                        </a:rPr>
                        <a:t>12-Jan-09</a:t>
                      </a:r>
                      <a:endParaRPr lang="en-CA" sz="1400" b="1" i="0" u="none" strike="noStrike" dirty="0">
                        <a:solidFill>
                          <a:schemeClr val="tx1"/>
                        </a:solidFill>
                        <a:effectLst/>
                        <a:latin typeface="Arial" panose="020B0604020202020204" pitchFamily="34" charset="0"/>
                      </a:endParaRPr>
                    </a:p>
                  </a:txBody>
                  <a:tcPr marL="7959" marR="7959" marT="7959" marB="0" anchor="ctr"/>
                </a:tc>
                <a:tc>
                  <a:txBody>
                    <a:bodyPr/>
                    <a:lstStyle/>
                    <a:p>
                      <a:pPr algn="ctr" fontAlgn="ctr"/>
                      <a:r>
                        <a:rPr lang="en-CA" sz="1500" b="1" u="none" strike="noStrike" dirty="0">
                          <a:solidFill>
                            <a:schemeClr val="tx1"/>
                          </a:solidFill>
                          <a:effectLst/>
                        </a:rPr>
                        <a:t>Barclays Global Investor</a:t>
                      </a:r>
                      <a:endParaRPr lang="en-CA" sz="1500" b="1" i="0" u="none" strike="noStrike" dirty="0">
                        <a:solidFill>
                          <a:schemeClr val="tx1"/>
                        </a:solidFill>
                        <a:effectLst/>
                        <a:latin typeface="Calibri" panose="020F0502020204030204" pitchFamily="34" charset="0"/>
                      </a:endParaRPr>
                    </a:p>
                  </a:txBody>
                  <a:tcPr marL="7959" marR="7959" marT="7959" marB="0" anchor="ctr"/>
                </a:tc>
                <a:tc>
                  <a:txBody>
                    <a:bodyPr/>
                    <a:lstStyle/>
                    <a:p>
                      <a:pPr algn="ctr" fontAlgn="ctr"/>
                      <a:r>
                        <a:rPr lang="en-CA" sz="1500" b="1" u="none" strike="noStrike" dirty="0">
                          <a:solidFill>
                            <a:schemeClr val="tx1"/>
                          </a:solidFill>
                          <a:effectLst/>
                        </a:rPr>
                        <a:t>US</a:t>
                      </a:r>
                      <a:endParaRPr lang="en-CA" sz="1500" b="1" i="0" u="none" strike="noStrike" dirty="0">
                        <a:solidFill>
                          <a:schemeClr val="tx1"/>
                        </a:solidFill>
                        <a:effectLst/>
                        <a:latin typeface="Calibri" panose="020F0502020204030204" pitchFamily="34" charset="0"/>
                      </a:endParaRPr>
                    </a:p>
                  </a:txBody>
                  <a:tcPr marL="7959" marR="7959" marT="7959" marB="0" anchor="ctr"/>
                </a:tc>
                <a:tc>
                  <a:txBody>
                    <a:bodyPr/>
                    <a:lstStyle/>
                    <a:p>
                      <a:pPr algn="ctr" fontAlgn="ctr"/>
                      <a:r>
                        <a:rPr lang="en-CA" sz="1400" b="1" u="none" strike="noStrike" dirty="0">
                          <a:solidFill>
                            <a:schemeClr val="tx1"/>
                          </a:solidFill>
                          <a:effectLst/>
                        </a:rPr>
                        <a:t>$13.5B</a:t>
                      </a:r>
                      <a:endParaRPr lang="en-CA" sz="1400" b="1" i="0" u="none" strike="noStrike" dirty="0">
                        <a:solidFill>
                          <a:schemeClr val="tx1"/>
                        </a:solidFill>
                        <a:effectLst/>
                        <a:latin typeface="Arial" panose="020B0604020202020204" pitchFamily="34" charset="0"/>
                      </a:endParaRPr>
                    </a:p>
                  </a:txBody>
                  <a:tcPr marL="7959" marR="7959" marT="7959" marB="0" anchor="ctr"/>
                </a:tc>
                <a:tc>
                  <a:txBody>
                    <a:bodyPr/>
                    <a:lstStyle/>
                    <a:p>
                      <a:pPr algn="ctr" fontAlgn="ctr"/>
                      <a:r>
                        <a:rPr lang="en-CA" sz="1200" b="1" u="none" strike="noStrike" dirty="0">
                          <a:solidFill>
                            <a:schemeClr val="tx1"/>
                          </a:solidFill>
                          <a:effectLst/>
                        </a:rPr>
                        <a:t>ETF</a:t>
                      </a:r>
                      <a:endParaRPr lang="en-CA" sz="1200" b="1" i="0" u="none" strike="noStrike" dirty="0">
                        <a:solidFill>
                          <a:schemeClr val="tx1"/>
                        </a:solidFill>
                        <a:effectLst/>
                        <a:latin typeface="Arial" panose="020B0604020202020204" pitchFamily="34" charset="0"/>
                      </a:endParaRPr>
                    </a:p>
                  </a:txBody>
                  <a:tcPr marL="7959" marR="7959" marT="7959" marB="0" anchor="ctr"/>
                </a:tc>
                <a:extLst>
                  <a:ext uri="{0D108BD9-81ED-4DB2-BD59-A6C34878D82A}">
                    <a16:rowId xmlns:a16="http://schemas.microsoft.com/office/drawing/2014/main" val="3738244579"/>
                  </a:ext>
                </a:extLst>
              </a:tr>
              <a:tr h="310535">
                <a:tc>
                  <a:txBody>
                    <a:bodyPr/>
                    <a:lstStyle/>
                    <a:p>
                      <a:pPr algn="ctr" fontAlgn="ctr"/>
                      <a:r>
                        <a:rPr lang="en-CA" sz="1100" b="1" u="none" strike="noStrike">
                          <a:solidFill>
                            <a:schemeClr val="tx1"/>
                          </a:solidFill>
                          <a:effectLst/>
                        </a:rPr>
                        <a:t>3</a:t>
                      </a:r>
                      <a:endParaRPr lang="en-CA" sz="1100" b="1" i="0" u="none" strike="noStrike">
                        <a:solidFill>
                          <a:schemeClr val="tx1"/>
                        </a:solidFill>
                        <a:effectLst/>
                        <a:latin typeface="Arial" panose="020B0604020202020204" pitchFamily="34" charset="0"/>
                      </a:endParaRPr>
                    </a:p>
                  </a:txBody>
                  <a:tcPr marL="7959" marR="7959" marT="7959" marB="0" anchor="ctr"/>
                </a:tc>
                <a:tc>
                  <a:txBody>
                    <a:bodyPr/>
                    <a:lstStyle/>
                    <a:p>
                      <a:pPr algn="ctr" fontAlgn="ctr"/>
                      <a:r>
                        <a:rPr lang="en-CA" sz="1400" b="1" u="none" strike="noStrike" dirty="0">
                          <a:solidFill>
                            <a:schemeClr val="tx1"/>
                          </a:solidFill>
                          <a:effectLst/>
                        </a:rPr>
                        <a:t>15-Jan-10</a:t>
                      </a:r>
                      <a:endParaRPr lang="en-CA" sz="1400" b="1" i="0" u="none" strike="noStrike" dirty="0">
                        <a:solidFill>
                          <a:schemeClr val="tx1"/>
                        </a:solidFill>
                        <a:effectLst/>
                        <a:latin typeface="Arial" panose="020B0604020202020204" pitchFamily="34" charset="0"/>
                      </a:endParaRPr>
                    </a:p>
                  </a:txBody>
                  <a:tcPr marL="7959" marR="7959" marT="7959" marB="0" anchor="ctr"/>
                </a:tc>
                <a:tc>
                  <a:txBody>
                    <a:bodyPr/>
                    <a:lstStyle/>
                    <a:p>
                      <a:pPr algn="ctr" fontAlgn="ctr"/>
                      <a:r>
                        <a:rPr lang="en-CA" sz="1500" b="1" u="none" strike="noStrike" dirty="0">
                          <a:solidFill>
                            <a:schemeClr val="tx1"/>
                          </a:solidFill>
                          <a:effectLst/>
                        </a:rPr>
                        <a:t>Helix Financial Group LLC</a:t>
                      </a:r>
                      <a:endParaRPr lang="en-CA" sz="1500" b="1" i="0" u="none" strike="noStrike" dirty="0">
                        <a:solidFill>
                          <a:schemeClr val="tx1"/>
                        </a:solidFill>
                        <a:effectLst/>
                        <a:latin typeface="Calibri" panose="020F0502020204030204" pitchFamily="34" charset="0"/>
                      </a:endParaRPr>
                    </a:p>
                  </a:txBody>
                  <a:tcPr marL="7959" marR="7959" marT="7959" marB="0" anchor="ctr"/>
                </a:tc>
                <a:tc>
                  <a:txBody>
                    <a:bodyPr/>
                    <a:lstStyle/>
                    <a:p>
                      <a:pPr algn="ctr" fontAlgn="ctr"/>
                      <a:r>
                        <a:rPr lang="en-CA" sz="1500" b="1" u="none" strike="noStrike" dirty="0">
                          <a:solidFill>
                            <a:schemeClr val="tx1"/>
                          </a:solidFill>
                          <a:effectLst/>
                        </a:rPr>
                        <a:t>US</a:t>
                      </a:r>
                      <a:endParaRPr lang="en-CA" sz="1500" b="1" i="0" u="none" strike="noStrike" dirty="0">
                        <a:solidFill>
                          <a:schemeClr val="tx1"/>
                        </a:solidFill>
                        <a:effectLst/>
                        <a:latin typeface="Calibri" panose="020F0502020204030204" pitchFamily="34" charset="0"/>
                      </a:endParaRPr>
                    </a:p>
                  </a:txBody>
                  <a:tcPr marL="7959" marR="7959" marT="7959" marB="0" anchor="ctr"/>
                </a:tc>
                <a:tc>
                  <a:txBody>
                    <a:bodyPr/>
                    <a:lstStyle/>
                    <a:p>
                      <a:pPr algn="ctr" fontAlgn="ctr"/>
                      <a:r>
                        <a:rPr lang="en-CA" sz="1400" b="1" u="none" strike="noStrike" dirty="0">
                          <a:solidFill>
                            <a:schemeClr val="tx1"/>
                          </a:solidFill>
                          <a:effectLst/>
                        </a:rPr>
                        <a:t>-</a:t>
                      </a:r>
                      <a:endParaRPr lang="en-CA" sz="1400" b="1" i="0" u="none" strike="noStrike" dirty="0">
                        <a:solidFill>
                          <a:schemeClr val="tx1"/>
                        </a:solidFill>
                        <a:effectLst/>
                        <a:latin typeface="Arial" panose="020B0604020202020204" pitchFamily="34" charset="0"/>
                      </a:endParaRPr>
                    </a:p>
                  </a:txBody>
                  <a:tcPr marL="7959" marR="7959" marT="7959" marB="0" anchor="ctr"/>
                </a:tc>
                <a:tc>
                  <a:txBody>
                    <a:bodyPr/>
                    <a:lstStyle/>
                    <a:p>
                      <a:pPr algn="ctr" fontAlgn="ctr"/>
                      <a:r>
                        <a:rPr lang="en-CA" sz="1200" b="1" u="none" strike="noStrike" dirty="0">
                          <a:solidFill>
                            <a:schemeClr val="tx1"/>
                          </a:solidFill>
                          <a:effectLst/>
                        </a:rPr>
                        <a:t>CRE</a:t>
                      </a:r>
                      <a:endParaRPr lang="en-CA" sz="1200" b="1" i="0" u="none" strike="noStrike" dirty="0">
                        <a:solidFill>
                          <a:schemeClr val="tx1"/>
                        </a:solidFill>
                        <a:effectLst/>
                        <a:latin typeface="Arial" panose="020B0604020202020204" pitchFamily="34" charset="0"/>
                      </a:endParaRPr>
                    </a:p>
                  </a:txBody>
                  <a:tcPr marL="7959" marR="7959" marT="7959" marB="0" anchor="ctr"/>
                </a:tc>
                <a:extLst>
                  <a:ext uri="{0D108BD9-81ED-4DB2-BD59-A6C34878D82A}">
                    <a16:rowId xmlns:a16="http://schemas.microsoft.com/office/drawing/2014/main" val="4215375335"/>
                  </a:ext>
                </a:extLst>
              </a:tr>
              <a:tr h="310535">
                <a:tc>
                  <a:txBody>
                    <a:bodyPr/>
                    <a:lstStyle/>
                    <a:p>
                      <a:pPr algn="ctr" fontAlgn="ctr"/>
                      <a:r>
                        <a:rPr lang="en-CA" sz="1100" b="1" u="none" strike="noStrike">
                          <a:solidFill>
                            <a:schemeClr val="tx1"/>
                          </a:solidFill>
                          <a:effectLst/>
                        </a:rPr>
                        <a:t>4</a:t>
                      </a:r>
                      <a:endParaRPr lang="en-CA" sz="1100" b="1" i="0" u="none" strike="noStrike">
                        <a:solidFill>
                          <a:schemeClr val="tx1"/>
                        </a:solidFill>
                        <a:effectLst/>
                        <a:latin typeface="Arial" panose="020B0604020202020204" pitchFamily="34" charset="0"/>
                      </a:endParaRPr>
                    </a:p>
                  </a:txBody>
                  <a:tcPr marL="7959" marR="7959" marT="7959" marB="0" anchor="ctr"/>
                </a:tc>
                <a:tc>
                  <a:txBody>
                    <a:bodyPr/>
                    <a:lstStyle/>
                    <a:p>
                      <a:pPr algn="ctr" fontAlgn="ctr"/>
                      <a:r>
                        <a:rPr lang="en-CA" sz="1400" b="1" u="none" strike="noStrike" dirty="0">
                          <a:solidFill>
                            <a:schemeClr val="tx1"/>
                          </a:solidFill>
                          <a:effectLst/>
                        </a:rPr>
                        <a:t>25-Aug-15</a:t>
                      </a:r>
                      <a:endParaRPr lang="en-CA" sz="1400" b="1" i="0" u="none" strike="noStrike" dirty="0">
                        <a:solidFill>
                          <a:schemeClr val="tx1"/>
                        </a:solidFill>
                        <a:effectLst/>
                        <a:latin typeface="Arial" panose="020B0604020202020204" pitchFamily="34" charset="0"/>
                      </a:endParaRPr>
                    </a:p>
                  </a:txBody>
                  <a:tcPr marL="7959" marR="7959" marT="7959" marB="0" anchor="ctr"/>
                </a:tc>
                <a:tc>
                  <a:txBody>
                    <a:bodyPr/>
                    <a:lstStyle/>
                    <a:p>
                      <a:pPr algn="ctr" fontAlgn="ctr"/>
                      <a:r>
                        <a:rPr lang="en-CA" sz="1500" b="1" u="none" strike="noStrike" dirty="0">
                          <a:solidFill>
                            <a:schemeClr val="tx1"/>
                          </a:solidFill>
                          <a:effectLst/>
                        </a:rPr>
                        <a:t>FutureAdvisor</a:t>
                      </a:r>
                      <a:endParaRPr lang="en-CA" sz="1500" b="1" i="0" u="none" strike="noStrike" dirty="0">
                        <a:solidFill>
                          <a:schemeClr val="tx1"/>
                        </a:solidFill>
                        <a:effectLst/>
                        <a:latin typeface="Calibri" panose="020F0502020204030204" pitchFamily="34" charset="0"/>
                      </a:endParaRPr>
                    </a:p>
                  </a:txBody>
                  <a:tcPr marL="7959" marR="7959" marT="7959" marB="0" anchor="ctr"/>
                </a:tc>
                <a:tc>
                  <a:txBody>
                    <a:bodyPr/>
                    <a:lstStyle/>
                    <a:p>
                      <a:pPr algn="ctr" fontAlgn="ctr"/>
                      <a:r>
                        <a:rPr lang="en-CA" sz="1500" b="1" u="none" strike="noStrike" dirty="0">
                          <a:solidFill>
                            <a:schemeClr val="tx1"/>
                          </a:solidFill>
                          <a:effectLst/>
                        </a:rPr>
                        <a:t>US</a:t>
                      </a:r>
                      <a:endParaRPr lang="en-CA" sz="1500" b="1" i="0" u="none" strike="noStrike" dirty="0">
                        <a:solidFill>
                          <a:schemeClr val="tx1"/>
                        </a:solidFill>
                        <a:effectLst/>
                        <a:latin typeface="Calibri" panose="020F0502020204030204" pitchFamily="34" charset="0"/>
                      </a:endParaRPr>
                    </a:p>
                  </a:txBody>
                  <a:tcPr marL="7959" marR="7959" marT="7959" marB="0" anchor="ctr"/>
                </a:tc>
                <a:tc>
                  <a:txBody>
                    <a:bodyPr/>
                    <a:lstStyle/>
                    <a:p>
                      <a:pPr algn="ctr" fontAlgn="ctr"/>
                      <a:r>
                        <a:rPr lang="en-CA" sz="1400" b="1" u="none" strike="noStrike" dirty="0">
                          <a:solidFill>
                            <a:schemeClr val="tx1"/>
                          </a:solidFill>
                          <a:effectLst/>
                        </a:rPr>
                        <a:t>$150M</a:t>
                      </a:r>
                      <a:endParaRPr lang="en-CA" sz="1400" b="1" i="0" u="none" strike="noStrike" dirty="0">
                        <a:solidFill>
                          <a:schemeClr val="tx1"/>
                        </a:solidFill>
                        <a:effectLst/>
                        <a:latin typeface="Arial" panose="020B0604020202020204" pitchFamily="34" charset="0"/>
                      </a:endParaRPr>
                    </a:p>
                  </a:txBody>
                  <a:tcPr marL="7959" marR="7959" marT="7959" marB="0" anchor="ctr"/>
                </a:tc>
                <a:tc>
                  <a:txBody>
                    <a:bodyPr/>
                    <a:lstStyle/>
                    <a:p>
                      <a:pPr algn="ctr" fontAlgn="ctr"/>
                      <a:r>
                        <a:rPr lang="en-CA" sz="1200" b="1" u="none" strike="noStrike" dirty="0">
                          <a:solidFill>
                            <a:schemeClr val="tx1"/>
                          </a:solidFill>
                          <a:effectLst/>
                        </a:rPr>
                        <a:t>Robo-advisory</a:t>
                      </a:r>
                      <a:endParaRPr lang="en-CA" sz="1200" b="1" i="0" u="none" strike="noStrike" dirty="0">
                        <a:solidFill>
                          <a:schemeClr val="tx1"/>
                        </a:solidFill>
                        <a:effectLst/>
                        <a:latin typeface="Arial" panose="020B0604020202020204" pitchFamily="34" charset="0"/>
                      </a:endParaRPr>
                    </a:p>
                  </a:txBody>
                  <a:tcPr marL="7959" marR="7959" marT="7959" marB="0" anchor="ctr"/>
                </a:tc>
                <a:extLst>
                  <a:ext uri="{0D108BD9-81ED-4DB2-BD59-A6C34878D82A}">
                    <a16:rowId xmlns:a16="http://schemas.microsoft.com/office/drawing/2014/main" val="2153112040"/>
                  </a:ext>
                </a:extLst>
              </a:tr>
              <a:tr h="310535">
                <a:tc>
                  <a:txBody>
                    <a:bodyPr/>
                    <a:lstStyle/>
                    <a:p>
                      <a:pPr algn="ctr" fontAlgn="ctr"/>
                      <a:r>
                        <a:rPr lang="en-CA" sz="1100" b="1" u="none" strike="noStrike">
                          <a:solidFill>
                            <a:schemeClr val="tx1"/>
                          </a:solidFill>
                          <a:effectLst/>
                        </a:rPr>
                        <a:t>5</a:t>
                      </a:r>
                      <a:endParaRPr lang="en-CA" sz="1100" b="1" i="0" u="none" strike="noStrike">
                        <a:solidFill>
                          <a:schemeClr val="tx1"/>
                        </a:solidFill>
                        <a:effectLst/>
                        <a:latin typeface="Arial" panose="020B0604020202020204" pitchFamily="34" charset="0"/>
                      </a:endParaRPr>
                    </a:p>
                  </a:txBody>
                  <a:tcPr marL="7959" marR="7959" marT="7959" marB="0" anchor="ctr"/>
                </a:tc>
                <a:tc>
                  <a:txBody>
                    <a:bodyPr/>
                    <a:lstStyle/>
                    <a:p>
                      <a:pPr algn="ctr" fontAlgn="ctr"/>
                      <a:r>
                        <a:rPr lang="en-CA" sz="1400" b="1" u="none" strike="noStrike" dirty="0">
                          <a:solidFill>
                            <a:schemeClr val="tx1"/>
                          </a:solidFill>
                          <a:effectLst/>
                        </a:rPr>
                        <a:t>09-Jun-17</a:t>
                      </a:r>
                      <a:endParaRPr lang="en-CA" sz="1400" b="1" i="0" u="none" strike="noStrike" dirty="0">
                        <a:solidFill>
                          <a:schemeClr val="tx1"/>
                        </a:solidFill>
                        <a:effectLst/>
                        <a:latin typeface="Arial" panose="020B0604020202020204" pitchFamily="34" charset="0"/>
                      </a:endParaRPr>
                    </a:p>
                  </a:txBody>
                  <a:tcPr marL="7959" marR="7959" marT="7959" marB="0" anchor="ctr"/>
                </a:tc>
                <a:tc>
                  <a:txBody>
                    <a:bodyPr/>
                    <a:lstStyle/>
                    <a:p>
                      <a:pPr algn="ctr" fontAlgn="ctr"/>
                      <a:r>
                        <a:rPr lang="en-CA" sz="1500" b="1" u="none" strike="noStrike" dirty="0">
                          <a:solidFill>
                            <a:schemeClr val="tx1"/>
                          </a:solidFill>
                          <a:effectLst/>
                        </a:rPr>
                        <a:t>Cachematrix</a:t>
                      </a:r>
                      <a:endParaRPr lang="en-CA" sz="1500" b="1" i="0" u="none" strike="noStrike" dirty="0">
                        <a:solidFill>
                          <a:schemeClr val="tx1"/>
                        </a:solidFill>
                        <a:effectLst/>
                        <a:latin typeface="Calibri" panose="020F0502020204030204" pitchFamily="34" charset="0"/>
                      </a:endParaRPr>
                    </a:p>
                  </a:txBody>
                  <a:tcPr marL="7959" marR="7959" marT="7959" marB="0" anchor="ctr"/>
                </a:tc>
                <a:tc>
                  <a:txBody>
                    <a:bodyPr/>
                    <a:lstStyle/>
                    <a:p>
                      <a:pPr algn="ctr" fontAlgn="ctr"/>
                      <a:r>
                        <a:rPr lang="en-CA" sz="1500" b="1" u="none" strike="noStrike" dirty="0">
                          <a:solidFill>
                            <a:schemeClr val="tx1"/>
                          </a:solidFill>
                          <a:effectLst/>
                        </a:rPr>
                        <a:t>US</a:t>
                      </a:r>
                      <a:endParaRPr lang="en-CA" sz="1500" b="1" i="0" u="none" strike="noStrike" dirty="0">
                        <a:solidFill>
                          <a:schemeClr val="tx1"/>
                        </a:solidFill>
                        <a:effectLst/>
                        <a:latin typeface="Calibri" panose="020F0502020204030204" pitchFamily="34" charset="0"/>
                      </a:endParaRPr>
                    </a:p>
                  </a:txBody>
                  <a:tcPr marL="7959" marR="7959" marT="7959"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CA" sz="1400" b="1" u="none" strike="noStrike" dirty="0">
                          <a:solidFill>
                            <a:schemeClr val="tx1"/>
                          </a:solidFill>
                          <a:effectLst/>
                        </a:rPr>
                        <a:t>$200M</a:t>
                      </a:r>
                      <a:endParaRPr lang="en-CA" sz="1400" b="1" i="0" u="none" strike="noStrike" dirty="0">
                        <a:solidFill>
                          <a:schemeClr val="tx1"/>
                        </a:solidFill>
                        <a:effectLst/>
                        <a:latin typeface="Arial" panose="020B0604020202020204" pitchFamily="34" charset="0"/>
                      </a:endParaRPr>
                    </a:p>
                  </a:txBody>
                  <a:tcPr marL="7959" marR="7959" marT="7959" marB="0" anchor="ctr"/>
                </a:tc>
                <a:tc>
                  <a:txBody>
                    <a:bodyPr/>
                    <a:lstStyle/>
                    <a:p>
                      <a:pPr algn="ctr" fontAlgn="ctr"/>
                      <a:r>
                        <a:rPr lang="en-CA" sz="1200" b="1" u="none" strike="noStrike" dirty="0">
                          <a:solidFill>
                            <a:schemeClr val="tx1"/>
                          </a:solidFill>
                          <a:effectLst/>
                        </a:rPr>
                        <a:t>Liquidity management</a:t>
                      </a:r>
                      <a:endParaRPr lang="en-CA" sz="1200" b="1" i="0" u="none" strike="noStrike" dirty="0">
                        <a:solidFill>
                          <a:schemeClr val="tx1"/>
                        </a:solidFill>
                        <a:effectLst/>
                        <a:latin typeface="Arial" panose="020B0604020202020204" pitchFamily="34" charset="0"/>
                      </a:endParaRPr>
                    </a:p>
                  </a:txBody>
                  <a:tcPr marL="7959" marR="7959" marT="7959" marB="0" anchor="ctr"/>
                </a:tc>
                <a:extLst>
                  <a:ext uri="{0D108BD9-81ED-4DB2-BD59-A6C34878D82A}">
                    <a16:rowId xmlns:a16="http://schemas.microsoft.com/office/drawing/2014/main" val="3600623801"/>
                  </a:ext>
                </a:extLst>
              </a:tr>
              <a:tr h="310535">
                <a:tc>
                  <a:txBody>
                    <a:bodyPr/>
                    <a:lstStyle/>
                    <a:p>
                      <a:pPr algn="ctr" fontAlgn="ctr"/>
                      <a:r>
                        <a:rPr lang="en-CA" sz="1100" b="1" u="none" strike="noStrike">
                          <a:solidFill>
                            <a:schemeClr val="tx1"/>
                          </a:solidFill>
                          <a:effectLst/>
                        </a:rPr>
                        <a:t>6</a:t>
                      </a:r>
                      <a:endParaRPr lang="en-CA" sz="1100" b="1" i="0" u="none" strike="noStrike">
                        <a:solidFill>
                          <a:schemeClr val="tx1"/>
                        </a:solidFill>
                        <a:effectLst/>
                        <a:latin typeface="Arial" panose="020B0604020202020204" pitchFamily="34" charset="0"/>
                      </a:endParaRPr>
                    </a:p>
                  </a:txBody>
                  <a:tcPr marL="7959" marR="7959" marT="7959" marB="0" anchor="ctr"/>
                </a:tc>
                <a:tc>
                  <a:txBody>
                    <a:bodyPr/>
                    <a:lstStyle/>
                    <a:p>
                      <a:pPr algn="ctr" fontAlgn="ctr"/>
                      <a:r>
                        <a:rPr lang="en-CA" sz="1400" b="1" u="none" strike="noStrike" dirty="0">
                          <a:solidFill>
                            <a:schemeClr val="tx1"/>
                          </a:solidFill>
                          <a:effectLst/>
                        </a:rPr>
                        <a:t>08-Jan-18</a:t>
                      </a:r>
                      <a:endParaRPr lang="en-CA" sz="1400" b="1" i="0" u="none" strike="noStrike" dirty="0">
                        <a:solidFill>
                          <a:schemeClr val="tx1"/>
                        </a:solidFill>
                        <a:effectLst/>
                        <a:latin typeface="Arial" panose="020B0604020202020204" pitchFamily="34" charset="0"/>
                      </a:endParaRPr>
                    </a:p>
                  </a:txBody>
                  <a:tcPr marL="7959" marR="7959" marT="7959" marB="0" anchor="ctr"/>
                </a:tc>
                <a:tc>
                  <a:txBody>
                    <a:bodyPr/>
                    <a:lstStyle/>
                    <a:p>
                      <a:pPr algn="ctr" fontAlgn="ctr"/>
                      <a:r>
                        <a:rPr lang="en-CA" sz="1500" b="1" u="none" strike="noStrike" dirty="0" err="1">
                          <a:solidFill>
                            <a:schemeClr val="tx1"/>
                          </a:solidFill>
                          <a:effectLst/>
                        </a:rPr>
                        <a:t>Tennenbaum</a:t>
                      </a:r>
                      <a:r>
                        <a:rPr lang="en-CA" sz="1500" b="1" u="none" strike="noStrike" dirty="0">
                          <a:solidFill>
                            <a:schemeClr val="tx1"/>
                          </a:solidFill>
                          <a:effectLst/>
                        </a:rPr>
                        <a:t> Capital Partners</a:t>
                      </a:r>
                      <a:endParaRPr lang="en-CA" sz="1500" b="1" i="0" u="none" strike="noStrike" dirty="0">
                        <a:solidFill>
                          <a:schemeClr val="tx1"/>
                        </a:solidFill>
                        <a:effectLst/>
                        <a:latin typeface="Calibri" panose="020F0502020204030204" pitchFamily="34" charset="0"/>
                      </a:endParaRPr>
                    </a:p>
                  </a:txBody>
                  <a:tcPr marL="7959" marR="7959" marT="7959" marB="0" anchor="ctr"/>
                </a:tc>
                <a:tc>
                  <a:txBody>
                    <a:bodyPr/>
                    <a:lstStyle/>
                    <a:p>
                      <a:pPr algn="ctr" fontAlgn="ctr"/>
                      <a:r>
                        <a:rPr lang="en-CA" sz="1500" b="1" u="none" strike="noStrike" dirty="0">
                          <a:solidFill>
                            <a:schemeClr val="tx1"/>
                          </a:solidFill>
                          <a:effectLst/>
                        </a:rPr>
                        <a:t>US</a:t>
                      </a:r>
                      <a:endParaRPr lang="en-CA" sz="1500" b="1" i="0" u="none" strike="noStrike" dirty="0">
                        <a:solidFill>
                          <a:schemeClr val="tx1"/>
                        </a:solidFill>
                        <a:effectLst/>
                        <a:latin typeface="Calibri" panose="020F0502020204030204" pitchFamily="34" charset="0"/>
                      </a:endParaRPr>
                    </a:p>
                  </a:txBody>
                  <a:tcPr marL="7959" marR="7959" marT="7959" marB="0" anchor="ctr"/>
                </a:tc>
                <a:tc>
                  <a:txBody>
                    <a:bodyPr/>
                    <a:lstStyle/>
                    <a:p>
                      <a:pPr algn="ctr" fontAlgn="ctr"/>
                      <a:r>
                        <a:rPr lang="en-CA" sz="1400" b="1" u="none" strike="noStrike" dirty="0">
                          <a:solidFill>
                            <a:schemeClr val="tx1"/>
                          </a:solidFill>
                          <a:effectLst/>
                        </a:rPr>
                        <a:t>$9M</a:t>
                      </a:r>
                      <a:endParaRPr lang="en-CA" sz="1400" b="1" i="0" u="none" strike="noStrike" dirty="0">
                        <a:solidFill>
                          <a:schemeClr val="tx1"/>
                        </a:solidFill>
                        <a:effectLst/>
                        <a:latin typeface="Arial" panose="020B0604020202020204" pitchFamily="34" charset="0"/>
                      </a:endParaRPr>
                    </a:p>
                  </a:txBody>
                  <a:tcPr marL="7959" marR="7959" marT="7959" marB="0" anchor="ctr"/>
                </a:tc>
                <a:tc>
                  <a:txBody>
                    <a:bodyPr/>
                    <a:lstStyle/>
                    <a:p>
                      <a:pPr algn="ctr" fontAlgn="ctr"/>
                      <a:r>
                        <a:rPr lang="en-CA" sz="1200" b="1" u="none" strike="noStrike" dirty="0">
                          <a:solidFill>
                            <a:schemeClr val="tx1"/>
                          </a:solidFill>
                          <a:effectLst/>
                        </a:rPr>
                        <a:t>Private credit</a:t>
                      </a:r>
                      <a:endParaRPr lang="en-CA" sz="1200" b="1" i="0" u="none" strike="noStrike" dirty="0">
                        <a:solidFill>
                          <a:schemeClr val="tx1"/>
                        </a:solidFill>
                        <a:effectLst/>
                        <a:latin typeface="Arial" panose="020B0604020202020204" pitchFamily="34" charset="0"/>
                      </a:endParaRPr>
                    </a:p>
                  </a:txBody>
                  <a:tcPr marL="7959" marR="7959" marT="7959" marB="0" anchor="ctr"/>
                </a:tc>
                <a:extLst>
                  <a:ext uri="{0D108BD9-81ED-4DB2-BD59-A6C34878D82A}">
                    <a16:rowId xmlns:a16="http://schemas.microsoft.com/office/drawing/2014/main" val="1439118337"/>
                  </a:ext>
                </a:extLst>
              </a:tr>
              <a:tr h="567997">
                <a:tc>
                  <a:txBody>
                    <a:bodyPr/>
                    <a:lstStyle/>
                    <a:p>
                      <a:pPr algn="ctr" fontAlgn="ctr"/>
                      <a:r>
                        <a:rPr lang="en-CA" sz="1100" b="1" u="none" strike="noStrike">
                          <a:solidFill>
                            <a:schemeClr val="tx1"/>
                          </a:solidFill>
                          <a:effectLst/>
                        </a:rPr>
                        <a:t>7</a:t>
                      </a:r>
                      <a:endParaRPr lang="en-CA" sz="1100" b="1" i="0" u="none" strike="noStrike">
                        <a:solidFill>
                          <a:schemeClr val="tx1"/>
                        </a:solidFill>
                        <a:effectLst/>
                        <a:latin typeface="Arial" panose="020B0604020202020204" pitchFamily="34" charset="0"/>
                      </a:endParaRPr>
                    </a:p>
                  </a:txBody>
                  <a:tcPr marL="7959" marR="7959" marT="7959" marB="0" anchor="ctr"/>
                </a:tc>
                <a:tc>
                  <a:txBody>
                    <a:bodyPr/>
                    <a:lstStyle/>
                    <a:p>
                      <a:pPr algn="ctr" fontAlgn="ctr"/>
                      <a:r>
                        <a:rPr lang="en-CA" sz="1400" b="1" u="none" strike="noStrike" dirty="0">
                          <a:solidFill>
                            <a:schemeClr val="tx1"/>
                          </a:solidFill>
                          <a:effectLst/>
                        </a:rPr>
                        <a:t>24-Sep-18</a:t>
                      </a:r>
                      <a:endParaRPr lang="en-CA" sz="1400" b="1" i="0" u="none" strike="noStrike" dirty="0">
                        <a:solidFill>
                          <a:schemeClr val="tx1"/>
                        </a:solidFill>
                        <a:effectLst/>
                        <a:latin typeface="Arial" panose="020B0604020202020204" pitchFamily="34" charset="0"/>
                      </a:endParaRPr>
                    </a:p>
                  </a:txBody>
                  <a:tcPr marL="7959" marR="7959" marT="7959" marB="0" anchor="ctr"/>
                </a:tc>
                <a:tc>
                  <a:txBody>
                    <a:bodyPr/>
                    <a:lstStyle/>
                    <a:p>
                      <a:pPr algn="ctr" fontAlgn="ctr"/>
                      <a:r>
                        <a:rPr lang="en-US" sz="1500" b="1" u="none" strike="noStrike" dirty="0">
                          <a:solidFill>
                            <a:schemeClr val="tx1"/>
                          </a:solidFill>
                          <a:effectLst/>
                        </a:rPr>
                        <a:t>Asset Management Business of </a:t>
                      </a:r>
                      <a:r>
                        <a:rPr lang="en-US" sz="1500" b="1" u="none" strike="noStrike" dirty="0" err="1">
                          <a:solidFill>
                            <a:schemeClr val="tx1"/>
                          </a:solidFill>
                          <a:effectLst/>
                        </a:rPr>
                        <a:t>Citibanamex</a:t>
                      </a:r>
                      <a:endParaRPr lang="en-US" sz="1500" b="1" i="0" u="none" strike="noStrike" dirty="0">
                        <a:solidFill>
                          <a:schemeClr val="tx1"/>
                        </a:solidFill>
                        <a:effectLst/>
                        <a:latin typeface="Calibri" panose="020F0502020204030204" pitchFamily="34" charset="0"/>
                      </a:endParaRPr>
                    </a:p>
                  </a:txBody>
                  <a:tcPr marL="7959" marR="7959" marT="7959" marB="0" anchor="ctr"/>
                </a:tc>
                <a:tc>
                  <a:txBody>
                    <a:bodyPr/>
                    <a:lstStyle/>
                    <a:p>
                      <a:pPr algn="ctr" fontAlgn="ctr"/>
                      <a:r>
                        <a:rPr lang="en-CA" sz="1500" b="1" u="none" strike="noStrike" dirty="0">
                          <a:solidFill>
                            <a:schemeClr val="tx1"/>
                          </a:solidFill>
                          <a:effectLst/>
                        </a:rPr>
                        <a:t>US</a:t>
                      </a:r>
                      <a:endParaRPr lang="en-CA" sz="1500" b="1" i="0" u="none" strike="noStrike" dirty="0">
                        <a:solidFill>
                          <a:schemeClr val="tx1"/>
                        </a:solidFill>
                        <a:effectLst/>
                        <a:latin typeface="Calibri" panose="020F0502020204030204" pitchFamily="34" charset="0"/>
                      </a:endParaRPr>
                    </a:p>
                  </a:txBody>
                  <a:tcPr marL="7959" marR="7959" marT="7959" marB="0" anchor="ctr"/>
                </a:tc>
                <a:tc>
                  <a:txBody>
                    <a:bodyPr/>
                    <a:lstStyle/>
                    <a:p>
                      <a:pPr algn="ctr" fontAlgn="ctr"/>
                      <a:r>
                        <a:rPr lang="en-CA" sz="1400" b="1" u="none" strike="noStrike" dirty="0">
                          <a:solidFill>
                            <a:schemeClr val="tx1"/>
                          </a:solidFill>
                          <a:effectLst/>
                        </a:rPr>
                        <a:t>$350M</a:t>
                      </a:r>
                      <a:endParaRPr lang="en-CA" sz="1400" b="1" i="0" u="none" strike="noStrike" dirty="0">
                        <a:solidFill>
                          <a:schemeClr val="tx1"/>
                        </a:solidFill>
                        <a:effectLst/>
                        <a:latin typeface="Arial" panose="020B0604020202020204" pitchFamily="34" charset="0"/>
                      </a:endParaRPr>
                    </a:p>
                  </a:txBody>
                  <a:tcPr marL="7959" marR="7959" marT="7959" marB="0" anchor="ctr"/>
                </a:tc>
                <a:tc>
                  <a:txBody>
                    <a:bodyPr/>
                    <a:lstStyle/>
                    <a:p>
                      <a:pPr algn="ctr" fontAlgn="ctr"/>
                      <a:r>
                        <a:rPr lang="en-US" sz="1200" b="1" u="none" strike="noStrike" dirty="0">
                          <a:solidFill>
                            <a:schemeClr val="tx1"/>
                          </a:solidFill>
                          <a:effectLst/>
                        </a:rPr>
                        <a:t>Fixed income, equity, and multi-asset funds holding</a:t>
                      </a:r>
                      <a:endParaRPr lang="en-US" sz="1200" b="1" i="0" u="none" strike="noStrike" dirty="0">
                        <a:solidFill>
                          <a:schemeClr val="tx1"/>
                        </a:solidFill>
                        <a:effectLst/>
                        <a:latin typeface="Arial" panose="020B0604020202020204" pitchFamily="34" charset="0"/>
                      </a:endParaRPr>
                    </a:p>
                  </a:txBody>
                  <a:tcPr marL="7959" marR="7959" marT="7959" marB="0" anchor="ctr"/>
                </a:tc>
                <a:extLst>
                  <a:ext uri="{0D108BD9-81ED-4DB2-BD59-A6C34878D82A}">
                    <a16:rowId xmlns:a16="http://schemas.microsoft.com/office/drawing/2014/main" val="479346200"/>
                  </a:ext>
                </a:extLst>
              </a:tr>
              <a:tr h="310535">
                <a:tc>
                  <a:txBody>
                    <a:bodyPr/>
                    <a:lstStyle/>
                    <a:p>
                      <a:pPr algn="ctr" fontAlgn="ctr"/>
                      <a:r>
                        <a:rPr lang="en-CA" sz="1100" b="1" u="none" strike="noStrike">
                          <a:solidFill>
                            <a:schemeClr val="tx1"/>
                          </a:solidFill>
                          <a:effectLst/>
                        </a:rPr>
                        <a:t>8</a:t>
                      </a:r>
                      <a:endParaRPr lang="en-CA" sz="1100" b="1" i="0" u="none" strike="noStrike">
                        <a:solidFill>
                          <a:schemeClr val="tx1"/>
                        </a:solidFill>
                        <a:effectLst/>
                        <a:latin typeface="Arial" panose="020B0604020202020204" pitchFamily="34" charset="0"/>
                      </a:endParaRPr>
                    </a:p>
                  </a:txBody>
                  <a:tcPr marL="7959" marR="7959" marT="7959" marB="0" anchor="ctr"/>
                </a:tc>
                <a:tc>
                  <a:txBody>
                    <a:bodyPr/>
                    <a:lstStyle/>
                    <a:p>
                      <a:pPr algn="ctr" fontAlgn="ctr"/>
                      <a:r>
                        <a:rPr lang="en-CA" sz="1400" b="1" u="none" strike="noStrike" dirty="0">
                          <a:solidFill>
                            <a:schemeClr val="tx1"/>
                          </a:solidFill>
                          <a:effectLst/>
                        </a:rPr>
                        <a:t>05-Oct-19</a:t>
                      </a:r>
                      <a:endParaRPr lang="en-CA" sz="1400" b="1" i="0" u="none" strike="noStrike" dirty="0">
                        <a:solidFill>
                          <a:schemeClr val="tx1"/>
                        </a:solidFill>
                        <a:effectLst/>
                        <a:latin typeface="Arial" panose="020B0604020202020204" pitchFamily="34" charset="0"/>
                      </a:endParaRPr>
                    </a:p>
                  </a:txBody>
                  <a:tcPr marL="7959" marR="7959" marT="7959" marB="0" anchor="ctr"/>
                </a:tc>
                <a:tc>
                  <a:txBody>
                    <a:bodyPr/>
                    <a:lstStyle/>
                    <a:p>
                      <a:pPr algn="ctr" fontAlgn="ctr"/>
                      <a:r>
                        <a:rPr lang="en-CA" sz="1600" b="1" u="none" strike="noStrike" dirty="0" err="1">
                          <a:solidFill>
                            <a:schemeClr val="tx1"/>
                          </a:solidFill>
                          <a:effectLst/>
                        </a:rPr>
                        <a:t>eFront</a:t>
                      </a:r>
                      <a:r>
                        <a:rPr lang="en-CA" sz="1600" b="1" u="none" strike="noStrike" dirty="0">
                          <a:solidFill>
                            <a:schemeClr val="tx1"/>
                          </a:solidFill>
                          <a:effectLst/>
                        </a:rPr>
                        <a:t> Alternative Investment Solutions</a:t>
                      </a:r>
                      <a:endParaRPr lang="en-CA" sz="1600" b="1" i="0" u="none" strike="noStrike" dirty="0">
                        <a:solidFill>
                          <a:schemeClr val="tx1"/>
                        </a:solidFill>
                        <a:effectLst/>
                        <a:latin typeface="Arial" panose="020B0604020202020204" pitchFamily="34" charset="0"/>
                      </a:endParaRPr>
                    </a:p>
                  </a:txBody>
                  <a:tcPr marL="7959" marR="7959" marT="7959" marB="0" anchor="ctr"/>
                </a:tc>
                <a:tc>
                  <a:txBody>
                    <a:bodyPr/>
                    <a:lstStyle/>
                    <a:p>
                      <a:pPr algn="ctr" fontAlgn="ctr"/>
                      <a:r>
                        <a:rPr lang="en-CA" sz="1500" b="1" u="none" strike="noStrike">
                          <a:solidFill>
                            <a:schemeClr val="tx1"/>
                          </a:solidFill>
                          <a:effectLst/>
                        </a:rPr>
                        <a:t>US</a:t>
                      </a:r>
                      <a:endParaRPr lang="en-CA" sz="1500" b="1" i="0" u="none" strike="noStrike">
                        <a:solidFill>
                          <a:schemeClr val="tx1"/>
                        </a:solidFill>
                        <a:effectLst/>
                        <a:latin typeface="Calibri" panose="020F0502020204030204" pitchFamily="34" charset="0"/>
                      </a:endParaRPr>
                    </a:p>
                  </a:txBody>
                  <a:tcPr marL="7959" marR="7959" marT="7959" marB="0" anchor="ctr"/>
                </a:tc>
                <a:tc>
                  <a:txBody>
                    <a:bodyPr/>
                    <a:lstStyle/>
                    <a:p>
                      <a:pPr algn="ctr" fontAlgn="ctr"/>
                      <a:r>
                        <a:rPr lang="en-CA" sz="1400" b="1" u="none" strike="noStrike" dirty="0">
                          <a:solidFill>
                            <a:schemeClr val="tx1"/>
                          </a:solidFill>
                          <a:effectLst/>
                        </a:rPr>
                        <a:t>$1.3B</a:t>
                      </a:r>
                      <a:endParaRPr lang="en-CA" sz="1400" b="1" i="0" u="none" strike="noStrike" dirty="0">
                        <a:solidFill>
                          <a:schemeClr val="tx1"/>
                        </a:solidFill>
                        <a:effectLst/>
                        <a:latin typeface="Arial" panose="020B0604020202020204" pitchFamily="34" charset="0"/>
                      </a:endParaRPr>
                    </a:p>
                  </a:txBody>
                  <a:tcPr marL="7959" marR="7959" marT="7959" marB="0" anchor="ctr"/>
                </a:tc>
                <a:tc>
                  <a:txBody>
                    <a:bodyPr/>
                    <a:lstStyle/>
                    <a:p>
                      <a:pPr algn="ctr" fontAlgn="ctr"/>
                      <a:r>
                        <a:rPr lang="en-CA" sz="1200" b="1" u="none" strike="noStrike" dirty="0">
                          <a:solidFill>
                            <a:schemeClr val="tx1"/>
                          </a:solidFill>
                          <a:effectLst/>
                        </a:rPr>
                        <a:t>Alternative investment management solutions</a:t>
                      </a:r>
                      <a:endParaRPr lang="en-CA" sz="1200" b="1" i="0" u="none" strike="noStrike" dirty="0">
                        <a:solidFill>
                          <a:schemeClr val="tx1"/>
                        </a:solidFill>
                        <a:effectLst/>
                        <a:latin typeface="Arial" panose="020B0604020202020204" pitchFamily="34" charset="0"/>
                      </a:endParaRPr>
                    </a:p>
                  </a:txBody>
                  <a:tcPr marL="7959" marR="7959" marT="7959" marB="0" anchor="ctr"/>
                </a:tc>
                <a:extLst>
                  <a:ext uri="{0D108BD9-81ED-4DB2-BD59-A6C34878D82A}">
                    <a16:rowId xmlns:a16="http://schemas.microsoft.com/office/drawing/2014/main" val="2344406834"/>
                  </a:ext>
                </a:extLst>
              </a:tr>
            </a:tbl>
          </a:graphicData>
        </a:graphic>
      </p:graphicFrame>
    </p:spTree>
    <p:extLst>
      <p:ext uri="{BB962C8B-B14F-4D97-AF65-F5344CB8AC3E}">
        <p14:creationId xmlns:p14="http://schemas.microsoft.com/office/powerpoint/2010/main" val="1705047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DF769-1871-024D-EF12-2138D7E99DD9}"/>
              </a:ext>
            </a:extLst>
          </p:cNvPr>
          <p:cNvSpPr>
            <a:spLocks noGrp="1"/>
          </p:cNvSpPr>
          <p:nvPr>
            <p:ph type="title"/>
          </p:nvPr>
        </p:nvSpPr>
        <p:spPr/>
        <p:txBody>
          <a:bodyPr>
            <a:normAutofit/>
          </a:bodyPr>
          <a:lstStyle/>
          <a:p>
            <a:r>
              <a:rPr lang="en-US" sz="4000" dirty="0">
                <a:latin typeface="Verdana" panose="020B0604030504040204" pitchFamily="34" charset="0"/>
                <a:ea typeface="Verdana" panose="020B0604030504040204" pitchFamily="34" charset="0"/>
              </a:rPr>
              <a:t>Industrial Competitors</a:t>
            </a:r>
            <a:endParaRPr lang="en-CA" sz="4000"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02BC19CB-BD97-30F0-3A04-12500615D346}"/>
              </a:ext>
            </a:extLst>
          </p:cNvPr>
          <p:cNvSpPr>
            <a:spLocks noGrp="1"/>
          </p:cNvSpPr>
          <p:nvPr>
            <p:ph idx="1"/>
          </p:nvPr>
        </p:nvSpPr>
        <p:spPr/>
        <p:txBody>
          <a:bodyPr/>
          <a:lstStyle/>
          <a:p>
            <a:r>
              <a:rPr lang="en-US" dirty="0"/>
              <a:t>Several other investment management companies, such as Vanguard Group, State Street Global Advisors, Fidelity Investments, Capital Group, and T. Rowe Price, compete with BlackRock. </a:t>
            </a:r>
          </a:p>
          <a:p>
            <a:r>
              <a:rPr lang="en-US" dirty="0"/>
              <a:t>These businesses compete on pricing, performance, and customer service while providing a variety of financial products and services. </a:t>
            </a:r>
          </a:p>
          <a:p>
            <a:r>
              <a:rPr lang="en-US" dirty="0"/>
              <a:t>BlackRock, however, has a competitive advantage over many of its rivals due to the size, knowledge, and worldwide reach of the company.</a:t>
            </a:r>
          </a:p>
        </p:txBody>
      </p:sp>
    </p:spTree>
    <p:extLst>
      <p:ext uri="{BB962C8B-B14F-4D97-AF65-F5344CB8AC3E}">
        <p14:creationId xmlns:p14="http://schemas.microsoft.com/office/powerpoint/2010/main" val="1819430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DF769-1871-024D-EF12-2138D7E99DD9}"/>
              </a:ext>
            </a:extLst>
          </p:cNvPr>
          <p:cNvSpPr>
            <a:spLocks noGrp="1"/>
          </p:cNvSpPr>
          <p:nvPr>
            <p:ph type="title"/>
          </p:nvPr>
        </p:nvSpPr>
        <p:spPr>
          <a:xfrm>
            <a:off x="1295402" y="737036"/>
            <a:ext cx="9601196" cy="1054058"/>
          </a:xfrm>
        </p:spPr>
        <p:txBody>
          <a:bodyPr>
            <a:normAutofit/>
          </a:bodyPr>
          <a:lstStyle/>
          <a:p>
            <a:r>
              <a:rPr lang="en-US" dirty="0">
                <a:latin typeface="Verdana" panose="020B0604030504040204" pitchFamily="34" charset="0"/>
                <a:ea typeface="Verdana" panose="020B0604030504040204" pitchFamily="34" charset="0"/>
              </a:rPr>
              <a:t>Market Share</a:t>
            </a:r>
            <a:endParaRPr lang="en-CA"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02BC19CB-BD97-30F0-3A04-12500615D346}"/>
              </a:ext>
            </a:extLst>
          </p:cNvPr>
          <p:cNvSpPr>
            <a:spLocks noGrp="1"/>
          </p:cNvSpPr>
          <p:nvPr>
            <p:ph idx="1"/>
          </p:nvPr>
        </p:nvSpPr>
        <p:spPr/>
        <p:txBody>
          <a:bodyPr>
            <a:normAutofit fontScale="92500"/>
          </a:bodyPr>
          <a:lstStyle/>
          <a:p>
            <a:r>
              <a:rPr lang="en-US" dirty="0"/>
              <a:t>As of December 2021, BlackRock has a market share of around 27.4% of the world's ETFs, according to statistics.</a:t>
            </a:r>
          </a:p>
          <a:p>
            <a:r>
              <a:rPr lang="en-US" dirty="0"/>
              <a:t>With a market share of 18.8%, Vanguard was the second-largest ETF supplier, and State Street Global Advisors was third with a share of 15.8%.</a:t>
            </a:r>
          </a:p>
          <a:p>
            <a:r>
              <a:rPr lang="en-US" dirty="0"/>
              <a:t>According to data from Morningstar, BlackRock has a market share of around 6.7% for actively managed mutual funds in the US as of December 2021. </a:t>
            </a:r>
          </a:p>
          <a:p>
            <a:r>
              <a:rPr lang="en-US" dirty="0"/>
              <a:t>With a 22.9% market share, Vanguard held the top spot in this market, followed by Fidelity Investments with a 15.6% share.</a:t>
            </a:r>
          </a:p>
        </p:txBody>
      </p:sp>
      <p:sp>
        <p:nvSpPr>
          <p:cNvPr id="4" name="TextBox 3">
            <a:extLst>
              <a:ext uri="{FF2B5EF4-FFF2-40B4-BE49-F238E27FC236}">
                <a16:creationId xmlns:a16="http://schemas.microsoft.com/office/drawing/2014/main" id="{7DF44AAB-897A-03B7-0994-3839864AC300}"/>
              </a:ext>
            </a:extLst>
          </p:cNvPr>
          <p:cNvSpPr txBox="1"/>
          <p:nvPr/>
        </p:nvSpPr>
        <p:spPr>
          <a:xfrm>
            <a:off x="1410877" y="1791094"/>
            <a:ext cx="9370243" cy="430887"/>
          </a:xfrm>
          <a:prstGeom prst="rect">
            <a:avLst/>
          </a:prstGeom>
          <a:noFill/>
        </p:spPr>
        <p:txBody>
          <a:bodyPr wrap="square" rtlCol="0">
            <a:spAutoFit/>
          </a:bodyPr>
          <a:lstStyle/>
          <a:p>
            <a:pPr algn="ctr"/>
            <a:r>
              <a:rPr lang="en-US" sz="2200" b="0" i="0" dirty="0">
                <a:effectLst/>
                <a:latin typeface="Times New Roman" panose="02020603050405020304" pitchFamily="18" charset="0"/>
                <a:cs typeface="Times New Roman" panose="02020603050405020304" pitchFamily="18" charset="0"/>
              </a:rPr>
              <a:t>A Leader in the ETF Market, but Challenges Remain</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369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8">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0" name="Picture 9">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3" name="Picture 12">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26" name="Straight Connector 14">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27" name="Rectangle 16">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8" name="Rectangle 18">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A9B352E-2AAA-7905-DF7A-E7333615F7E8}"/>
              </a:ext>
            </a:extLst>
          </p:cNvPr>
          <p:cNvSpPr>
            <a:spLocks noGrp="1"/>
          </p:cNvSpPr>
          <p:nvPr>
            <p:ph type="title"/>
          </p:nvPr>
        </p:nvSpPr>
        <p:spPr>
          <a:xfrm>
            <a:off x="826852" y="872061"/>
            <a:ext cx="3073940" cy="3436688"/>
          </a:xfrm>
        </p:spPr>
        <p:txBody>
          <a:bodyPr vert="horz" lIns="91440" tIns="45720" rIns="91440" bIns="45720" rtlCol="0" anchor="b">
            <a:normAutofit/>
          </a:bodyPr>
          <a:lstStyle/>
          <a:p>
            <a:r>
              <a:rPr lang="en-US" dirty="0">
                <a:solidFill>
                  <a:srgbClr val="262626"/>
                </a:solidFill>
              </a:rPr>
              <a:t>Market Share</a:t>
            </a:r>
          </a:p>
        </p:txBody>
      </p:sp>
      <p:sp useBgFill="1">
        <p:nvSpPr>
          <p:cNvPr id="23" name="Rectangle 22">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90F76E04-C8B3-ABCD-22D6-251BFEDBACFC}"/>
                  </a:ext>
                </a:extLst>
              </p14:cNvPr>
              <p14:cNvContentPartPr/>
              <p14:nvPr/>
            </p14:nvContentPartPr>
            <p14:xfrm>
              <a:off x="3051235" y="3081193"/>
              <a:ext cx="360" cy="360"/>
            </p14:xfrm>
          </p:contentPart>
        </mc:Choice>
        <mc:Fallback xmlns="">
          <p:pic>
            <p:nvPicPr>
              <p:cNvPr id="8" name="Ink 7">
                <a:extLst>
                  <a:ext uri="{FF2B5EF4-FFF2-40B4-BE49-F238E27FC236}">
                    <a16:creationId xmlns:a16="http://schemas.microsoft.com/office/drawing/2014/main" id="{90F76E04-C8B3-ABCD-22D6-251BFEDBACFC}"/>
                  </a:ext>
                </a:extLst>
              </p:cNvPr>
              <p:cNvPicPr/>
              <p:nvPr/>
            </p:nvPicPr>
            <p:blipFill>
              <a:blip r:embed="rId6"/>
              <a:stretch>
                <a:fillRect/>
              </a:stretch>
            </p:blipFill>
            <p:spPr>
              <a:xfrm>
                <a:off x="2988235" y="301819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6D392C20-4B54-EAE6-7702-DC5133B81953}"/>
                  </a:ext>
                </a:extLst>
              </p14:cNvPr>
              <p14:cNvContentPartPr/>
              <p14:nvPr/>
            </p14:nvContentPartPr>
            <p14:xfrm>
              <a:off x="10913275" y="1630033"/>
              <a:ext cx="360" cy="360"/>
            </p14:xfrm>
          </p:contentPart>
        </mc:Choice>
        <mc:Fallback xmlns="">
          <p:pic>
            <p:nvPicPr>
              <p:cNvPr id="16" name="Ink 15">
                <a:extLst>
                  <a:ext uri="{FF2B5EF4-FFF2-40B4-BE49-F238E27FC236}">
                    <a16:creationId xmlns:a16="http://schemas.microsoft.com/office/drawing/2014/main" id="{6D392C20-4B54-EAE6-7702-DC5133B81953}"/>
                  </a:ext>
                </a:extLst>
              </p:cNvPr>
              <p:cNvPicPr/>
              <p:nvPr/>
            </p:nvPicPr>
            <p:blipFill>
              <a:blip r:embed="rId6"/>
              <a:stretch>
                <a:fillRect/>
              </a:stretch>
            </p:blipFill>
            <p:spPr>
              <a:xfrm>
                <a:off x="10850275" y="156739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 name="Ink 17">
                <a:extLst>
                  <a:ext uri="{FF2B5EF4-FFF2-40B4-BE49-F238E27FC236}">
                    <a16:creationId xmlns:a16="http://schemas.microsoft.com/office/drawing/2014/main" id="{98FB4D75-A691-450C-EA82-8277ACE2EC80}"/>
                  </a:ext>
                </a:extLst>
              </p14:cNvPr>
              <p14:cNvContentPartPr/>
              <p14:nvPr/>
            </p14:nvContentPartPr>
            <p14:xfrm>
              <a:off x="11638675" y="2325553"/>
              <a:ext cx="360" cy="360"/>
            </p14:xfrm>
          </p:contentPart>
        </mc:Choice>
        <mc:Fallback xmlns="">
          <p:pic>
            <p:nvPicPr>
              <p:cNvPr id="18" name="Ink 17">
                <a:extLst>
                  <a:ext uri="{FF2B5EF4-FFF2-40B4-BE49-F238E27FC236}">
                    <a16:creationId xmlns:a16="http://schemas.microsoft.com/office/drawing/2014/main" id="{98FB4D75-A691-450C-EA82-8277ACE2EC80}"/>
                  </a:ext>
                </a:extLst>
              </p:cNvPr>
              <p:cNvPicPr/>
              <p:nvPr/>
            </p:nvPicPr>
            <p:blipFill>
              <a:blip r:embed="rId6"/>
              <a:stretch>
                <a:fillRect/>
              </a:stretch>
            </p:blipFill>
            <p:spPr>
              <a:xfrm>
                <a:off x="11575675" y="226255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4" name="Ink 23">
                <a:extLst>
                  <a:ext uri="{FF2B5EF4-FFF2-40B4-BE49-F238E27FC236}">
                    <a16:creationId xmlns:a16="http://schemas.microsoft.com/office/drawing/2014/main" id="{F565A3AA-37CF-7C4B-63A5-8AB461C70791}"/>
                  </a:ext>
                </a:extLst>
              </p14:cNvPr>
              <p14:cNvContentPartPr/>
              <p14:nvPr/>
            </p14:nvContentPartPr>
            <p14:xfrm>
              <a:off x="10831198" y="1847691"/>
              <a:ext cx="360" cy="360"/>
            </p14:xfrm>
          </p:contentPart>
        </mc:Choice>
        <mc:Fallback xmlns="">
          <p:pic>
            <p:nvPicPr>
              <p:cNvPr id="24" name="Ink 23">
                <a:extLst>
                  <a:ext uri="{FF2B5EF4-FFF2-40B4-BE49-F238E27FC236}">
                    <a16:creationId xmlns:a16="http://schemas.microsoft.com/office/drawing/2014/main" id="{F565A3AA-37CF-7C4B-63A5-8AB461C70791}"/>
                  </a:ext>
                </a:extLst>
              </p:cNvPr>
              <p:cNvPicPr/>
              <p:nvPr/>
            </p:nvPicPr>
            <p:blipFill>
              <a:blip r:embed="rId6"/>
              <a:stretch>
                <a:fillRect/>
              </a:stretch>
            </p:blipFill>
            <p:spPr>
              <a:xfrm>
                <a:off x="10768198" y="1784691"/>
                <a:ext cx="126000" cy="126000"/>
              </a:xfrm>
              <a:prstGeom prst="rect">
                <a:avLst/>
              </a:prstGeom>
            </p:spPr>
          </p:pic>
        </mc:Fallback>
      </mc:AlternateContent>
      <p:pic>
        <p:nvPicPr>
          <p:cNvPr id="31" name="Picture 30" descr="Diagram&#10;&#10;Description automatically generated">
            <a:extLst>
              <a:ext uri="{FF2B5EF4-FFF2-40B4-BE49-F238E27FC236}">
                <a16:creationId xmlns:a16="http://schemas.microsoft.com/office/drawing/2014/main" id="{D17C616A-BF68-29E4-C2F4-202B62C6FFA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109018" y="137734"/>
            <a:ext cx="5264596" cy="6580745"/>
          </a:xfrm>
          <a:prstGeom prst="rect">
            <a:avLst/>
          </a:prstGeom>
        </p:spPr>
      </p:pic>
    </p:spTree>
    <p:extLst>
      <p:ext uri="{BB962C8B-B14F-4D97-AF65-F5344CB8AC3E}">
        <p14:creationId xmlns:p14="http://schemas.microsoft.com/office/powerpoint/2010/main" val="429323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8E55E-8DA3-D58E-6DA3-EF092F54E116}"/>
              </a:ext>
            </a:extLst>
          </p:cNvPr>
          <p:cNvSpPr>
            <a:spLocks noGrp="1"/>
          </p:cNvSpPr>
          <p:nvPr>
            <p:ph type="title"/>
          </p:nvPr>
        </p:nvSpPr>
        <p:spPr>
          <a:xfrm>
            <a:off x="1295402" y="664891"/>
            <a:ext cx="9601196" cy="1667761"/>
          </a:xfrm>
        </p:spPr>
        <p:txBody>
          <a:bodyPr>
            <a:normAutofit/>
          </a:bodyPr>
          <a:lstStyle/>
          <a:p>
            <a:r>
              <a:rPr lang="en-US" dirty="0">
                <a:latin typeface="Verdana" panose="020B0604030504040204" pitchFamily="34" charset="0"/>
                <a:ea typeface="Verdana" panose="020B0604030504040204" pitchFamily="34" charset="0"/>
              </a:rPr>
              <a:t>Ratio Analysis</a:t>
            </a:r>
            <a:endParaRPr lang="en-CA" dirty="0">
              <a:latin typeface="Verdana" panose="020B0604030504040204" pitchFamily="34" charset="0"/>
              <a:ea typeface="Verdana" panose="020B0604030504040204" pitchFamily="34" charset="0"/>
            </a:endParaRPr>
          </a:p>
        </p:txBody>
      </p:sp>
      <p:graphicFrame>
        <p:nvGraphicFramePr>
          <p:cNvPr id="9" name="Chart 8">
            <a:extLst>
              <a:ext uri="{FF2B5EF4-FFF2-40B4-BE49-F238E27FC236}">
                <a16:creationId xmlns:a16="http://schemas.microsoft.com/office/drawing/2014/main" id="{022D1ECD-F906-45CE-AA17-0C978C86D7C6}"/>
              </a:ext>
            </a:extLst>
          </p:cNvPr>
          <p:cNvGraphicFramePr>
            <a:graphicFrameLocks/>
          </p:cNvGraphicFramePr>
          <p:nvPr>
            <p:extLst>
              <p:ext uri="{D42A27DB-BD31-4B8C-83A1-F6EECF244321}">
                <p14:modId xmlns:p14="http://schemas.microsoft.com/office/powerpoint/2010/main" val="2613029292"/>
              </p:ext>
            </p:extLst>
          </p:nvPr>
        </p:nvGraphicFramePr>
        <p:xfrm>
          <a:off x="757355" y="2433384"/>
          <a:ext cx="5422621" cy="37597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666C5595-2D25-4EDF-8416-EBC05A4F6D6C}"/>
              </a:ext>
            </a:extLst>
          </p:cNvPr>
          <p:cNvGraphicFramePr>
            <a:graphicFrameLocks/>
          </p:cNvGraphicFramePr>
          <p:nvPr>
            <p:extLst>
              <p:ext uri="{D42A27DB-BD31-4B8C-83A1-F6EECF244321}">
                <p14:modId xmlns:p14="http://schemas.microsoft.com/office/powerpoint/2010/main" val="1391239497"/>
              </p:ext>
            </p:extLst>
          </p:nvPr>
        </p:nvGraphicFramePr>
        <p:xfrm>
          <a:off x="6179976" y="2508030"/>
          <a:ext cx="5254669" cy="368507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4CE2441C-B56A-4B69-9722-0FE6B2A76A05}"/>
              </a:ext>
            </a:extLst>
          </p:cNvPr>
          <p:cNvGraphicFramePr>
            <a:graphicFrameLocks/>
          </p:cNvGraphicFramePr>
          <p:nvPr>
            <p:extLst>
              <p:ext uri="{D42A27DB-BD31-4B8C-83A1-F6EECF244321}">
                <p14:modId xmlns:p14="http://schemas.microsoft.com/office/powerpoint/2010/main" val="1001798858"/>
              </p:ext>
            </p:extLst>
          </p:nvPr>
        </p:nvGraphicFramePr>
        <p:xfrm>
          <a:off x="5048608" y="6535912"/>
          <a:ext cx="8346716" cy="190450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201979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8E55E-8DA3-D58E-6DA3-EF092F54E116}"/>
              </a:ext>
            </a:extLst>
          </p:cNvPr>
          <p:cNvSpPr>
            <a:spLocks noGrp="1"/>
          </p:cNvSpPr>
          <p:nvPr>
            <p:ph type="title"/>
          </p:nvPr>
        </p:nvSpPr>
        <p:spPr>
          <a:xfrm>
            <a:off x="1295402" y="664891"/>
            <a:ext cx="9601196" cy="1667761"/>
          </a:xfrm>
        </p:spPr>
        <p:txBody>
          <a:bodyPr>
            <a:normAutofit/>
          </a:bodyPr>
          <a:lstStyle/>
          <a:p>
            <a:r>
              <a:rPr lang="en-US" dirty="0">
                <a:latin typeface="Verdana" panose="020B0604030504040204" pitchFamily="34" charset="0"/>
                <a:ea typeface="Verdana" panose="020B0604030504040204" pitchFamily="34" charset="0"/>
              </a:rPr>
              <a:t>Ratio Analysis</a:t>
            </a:r>
            <a:endParaRPr lang="en-CA" dirty="0">
              <a:latin typeface="Verdana" panose="020B0604030504040204" pitchFamily="34" charset="0"/>
              <a:ea typeface="Verdana" panose="020B0604030504040204" pitchFamily="34" charset="0"/>
            </a:endParaRPr>
          </a:p>
        </p:txBody>
      </p:sp>
      <p:graphicFrame>
        <p:nvGraphicFramePr>
          <p:cNvPr id="13" name="Chart 12">
            <a:extLst>
              <a:ext uri="{FF2B5EF4-FFF2-40B4-BE49-F238E27FC236}">
                <a16:creationId xmlns:a16="http://schemas.microsoft.com/office/drawing/2014/main" id="{4CE2441C-B56A-4B69-9722-0FE6B2A76A05}"/>
              </a:ext>
            </a:extLst>
          </p:cNvPr>
          <p:cNvGraphicFramePr>
            <a:graphicFrameLocks/>
          </p:cNvGraphicFramePr>
          <p:nvPr/>
        </p:nvGraphicFramePr>
        <p:xfrm>
          <a:off x="5048608" y="6535912"/>
          <a:ext cx="8346716" cy="190450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926EABD6-E927-4200-BB04-C209BA2DFD5A}"/>
              </a:ext>
            </a:extLst>
          </p:cNvPr>
          <p:cNvGraphicFramePr>
            <a:graphicFrameLocks/>
          </p:cNvGraphicFramePr>
          <p:nvPr>
            <p:extLst>
              <p:ext uri="{D42A27DB-BD31-4B8C-83A1-F6EECF244321}">
                <p14:modId xmlns:p14="http://schemas.microsoft.com/office/powerpoint/2010/main" val="1400111673"/>
              </p:ext>
            </p:extLst>
          </p:nvPr>
        </p:nvGraphicFramePr>
        <p:xfrm>
          <a:off x="836645" y="2471556"/>
          <a:ext cx="3753206" cy="36213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35BF32E9-565A-44CD-81D6-4B944095CE94}"/>
              </a:ext>
            </a:extLst>
          </p:cNvPr>
          <p:cNvGraphicFramePr>
            <a:graphicFrameLocks/>
          </p:cNvGraphicFramePr>
          <p:nvPr>
            <p:extLst>
              <p:ext uri="{D42A27DB-BD31-4B8C-83A1-F6EECF244321}">
                <p14:modId xmlns:p14="http://schemas.microsoft.com/office/powerpoint/2010/main" val="3852776775"/>
              </p:ext>
            </p:extLst>
          </p:nvPr>
        </p:nvGraphicFramePr>
        <p:xfrm>
          <a:off x="4561351" y="2502475"/>
          <a:ext cx="3580774" cy="359041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4CE2441C-B56A-4B69-9722-0FE6B2A76A05}"/>
              </a:ext>
            </a:extLst>
          </p:cNvPr>
          <p:cNvGraphicFramePr>
            <a:graphicFrameLocks/>
          </p:cNvGraphicFramePr>
          <p:nvPr>
            <p:extLst>
              <p:ext uri="{D42A27DB-BD31-4B8C-83A1-F6EECF244321}">
                <p14:modId xmlns:p14="http://schemas.microsoft.com/office/powerpoint/2010/main" val="1423478680"/>
              </p:ext>
            </p:extLst>
          </p:nvPr>
        </p:nvGraphicFramePr>
        <p:xfrm>
          <a:off x="8142125" y="2502475"/>
          <a:ext cx="3213230" cy="359041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670831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30" name="Picture 29">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1" name="Rectangle 30">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32" name="Picture 31">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33" name="Picture 32">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35" name="Straight Connector 34">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E5184BC-753D-7EF1-B309-3EED12EADB1A}"/>
              </a:ext>
            </a:extLst>
          </p:cNvPr>
          <p:cNvSpPr>
            <a:spLocks noGrp="1"/>
          </p:cNvSpPr>
          <p:nvPr>
            <p:ph type="title"/>
          </p:nvPr>
        </p:nvSpPr>
        <p:spPr>
          <a:xfrm>
            <a:off x="826852" y="872061"/>
            <a:ext cx="3073940" cy="3436688"/>
          </a:xfrm>
        </p:spPr>
        <p:txBody>
          <a:bodyPr vert="horz" lIns="91440" tIns="45720" rIns="91440" bIns="45720" rtlCol="0" anchor="b">
            <a:normAutofit/>
          </a:bodyPr>
          <a:lstStyle/>
          <a:p>
            <a:r>
              <a:rPr lang="en-US" dirty="0">
                <a:solidFill>
                  <a:srgbClr val="262626"/>
                </a:solidFill>
              </a:rPr>
              <a:t>CAPM Analysis</a:t>
            </a:r>
          </a:p>
        </p:txBody>
      </p:sp>
      <p:sp useBgFill="1">
        <p:nvSpPr>
          <p:cNvPr id="43" name="Rectangle 42">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0C70CDF-E541-30F2-21E3-47052E45D62D}"/>
              </a:ext>
            </a:extLst>
          </p:cNvPr>
          <p:cNvPicPr>
            <a:picLocks noChangeAspect="1"/>
          </p:cNvPicPr>
          <p:nvPr/>
        </p:nvPicPr>
        <p:blipFill>
          <a:blip r:embed="rId5"/>
          <a:stretch>
            <a:fillRect/>
          </a:stretch>
        </p:blipFill>
        <p:spPr>
          <a:xfrm>
            <a:off x="5435910" y="1535469"/>
            <a:ext cx="6098041" cy="3736015"/>
          </a:xfrm>
          <a:prstGeom prst="rect">
            <a:avLst/>
          </a:prstGeom>
        </p:spPr>
      </p:pic>
      <p:sp>
        <p:nvSpPr>
          <p:cNvPr id="34" name="TextBox 33">
            <a:extLst>
              <a:ext uri="{FF2B5EF4-FFF2-40B4-BE49-F238E27FC236}">
                <a16:creationId xmlns:a16="http://schemas.microsoft.com/office/drawing/2014/main" id="{6DCAD511-0779-5841-2B9A-CCFF8A87777B}"/>
              </a:ext>
            </a:extLst>
          </p:cNvPr>
          <p:cNvSpPr txBox="1"/>
          <p:nvPr/>
        </p:nvSpPr>
        <p:spPr>
          <a:xfrm>
            <a:off x="608012" y="4541229"/>
            <a:ext cx="3532605" cy="1268489"/>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Garamond" panose="02020404030301010803" pitchFamily="18" charset="0"/>
                <a:ea typeface="Garamond" panose="02020404030301010803" pitchFamily="18" charset="0"/>
                <a:cs typeface="Times New Roman" panose="02020603050405020304" pitchFamily="18" charset="0"/>
              </a:rPr>
              <a:t>Here, the calculation of CAPM (Capital Asset Pricing Model) with a risk-free ratio of 3.48% as of April 01, 2023, is 11.43%.</a:t>
            </a:r>
          </a:p>
        </p:txBody>
      </p:sp>
      <p:sp>
        <p:nvSpPr>
          <p:cNvPr id="3" name="TextBox 2">
            <a:extLst>
              <a:ext uri="{FF2B5EF4-FFF2-40B4-BE49-F238E27FC236}">
                <a16:creationId xmlns:a16="http://schemas.microsoft.com/office/drawing/2014/main" id="{706E8A8B-4D64-17C0-DEDD-A1DFD35EC0AB}"/>
              </a:ext>
            </a:extLst>
          </p:cNvPr>
          <p:cNvSpPr txBox="1"/>
          <p:nvPr/>
        </p:nvSpPr>
        <p:spPr>
          <a:xfrm>
            <a:off x="5743819" y="5404798"/>
            <a:ext cx="2831013" cy="1477328"/>
          </a:xfrm>
          <a:prstGeom prst="rect">
            <a:avLst/>
          </a:prstGeom>
          <a:noFill/>
        </p:spPr>
        <p:txBody>
          <a:bodyPr wrap="square" rtlCol="0">
            <a:spAutoFit/>
          </a:bodyPr>
          <a:lstStyle/>
          <a:p>
            <a:r>
              <a:rPr lang="en-CA" dirty="0"/>
              <a:t>Beta value depends on S &amp; P 500 and </a:t>
            </a:r>
            <a:r>
              <a:rPr lang="en-CA" dirty="0" err="1"/>
              <a:t>blackrock</a:t>
            </a:r>
            <a:r>
              <a:rPr lang="en-CA" dirty="0"/>
              <a:t>. More volatile. CAPM to get the actual return &gt; market return s &amp;p</a:t>
            </a:r>
          </a:p>
        </p:txBody>
      </p:sp>
    </p:spTree>
    <p:extLst>
      <p:ext uri="{BB962C8B-B14F-4D97-AF65-F5344CB8AC3E}">
        <p14:creationId xmlns:p14="http://schemas.microsoft.com/office/powerpoint/2010/main" val="1217999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7E61F402-3445-458A-9A2B-D28FD2883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0">
            <a:extLst>
              <a:ext uri="{FF2B5EF4-FFF2-40B4-BE49-F238E27FC236}">
                <a16:creationId xmlns:a16="http://schemas.microsoft.com/office/drawing/2014/main" id="{A673C096-95AE-4644-B76C-1DF1B667D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77A91835-418B-4867-87D7-1376A57F3F7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65B511A1-E0EC-49FE-8068-9DA29CD0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4A61BC5F-ADA4-4DBA-9C6B-E17E0B82EC5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1CE6F7D2-ACED-47D2-BEFD-FB26F75374A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A7429722-A1E9-7412-05F3-7B589899A380}"/>
              </a:ext>
            </a:extLst>
          </p:cNvPr>
          <p:cNvSpPr>
            <a:spLocks noGrp="1"/>
          </p:cNvSpPr>
          <p:nvPr>
            <p:ph type="title"/>
          </p:nvPr>
        </p:nvSpPr>
        <p:spPr>
          <a:xfrm>
            <a:off x="1295402" y="982132"/>
            <a:ext cx="3660056" cy="1325373"/>
          </a:xfrm>
        </p:spPr>
        <p:txBody>
          <a:bodyPr anchor="b">
            <a:normAutofit/>
          </a:bodyPr>
          <a:lstStyle/>
          <a:p>
            <a:r>
              <a:rPr lang="en-US" sz="2800" dirty="0">
                <a:solidFill>
                  <a:srgbClr val="262626"/>
                </a:solidFill>
                <a:latin typeface="Times New Roman" panose="02020603050405020304" pitchFamily="18" charset="0"/>
                <a:ea typeface="Verdana" panose="020B0604030504040204" pitchFamily="34" charset="0"/>
                <a:cs typeface="Times New Roman" panose="02020603050405020304" pitchFamily="18" charset="0"/>
              </a:rPr>
              <a:t>Table of Contents</a:t>
            </a:r>
            <a:endParaRPr lang="en-CA" sz="2800" dirty="0">
              <a:solidFill>
                <a:srgbClr val="262626"/>
              </a:solidFill>
              <a:latin typeface="Times New Roman" panose="02020603050405020304" pitchFamily="18" charset="0"/>
              <a:ea typeface="Verdana" panose="020B0604030504040204" pitchFamily="34" charset="0"/>
              <a:cs typeface="Times New Roman" panose="02020603050405020304" pitchFamily="18" charset="0"/>
            </a:endParaRPr>
          </a:p>
        </p:txBody>
      </p:sp>
      <p:cxnSp>
        <p:nvCxnSpPr>
          <p:cNvPr id="21" name="Straight Connector 16">
            <a:extLst>
              <a:ext uri="{FF2B5EF4-FFF2-40B4-BE49-F238E27FC236}">
                <a16:creationId xmlns:a16="http://schemas.microsoft.com/office/drawing/2014/main" id="{2BE880E9-2B86-4CDB-B5B7-308745CDD1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133CE256-C02A-432F-5020-E0222CE8AFB4}"/>
              </a:ext>
            </a:extLst>
          </p:cNvPr>
          <p:cNvSpPr>
            <a:spLocks noGrp="1"/>
          </p:cNvSpPr>
          <p:nvPr>
            <p:ph idx="1"/>
          </p:nvPr>
        </p:nvSpPr>
        <p:spPr>
          <a:xfrm>
            <a:off x="1295401" y="2493774"/>
            <a:ext cx="3660057" cy="3382094"/>
          </a:xfrm>
        </p:spPr>
        <p:txBody>
          <a:bodyPr>
            <a:normAutofit/>
          </a:bodyPr>
          <a:lstStyle/>
          <a:p>
            <a:r>
              <a:rPr lang="en-US" dirty="0">
                <a:solidFill>
                  <a:srgbClr val="262626"/>
                </a:solidFill>
                <a:latin typeface="Times New Roman" panose="02020603050405020304" pitchFamily="18" charset="0"/>
                <a:ea typeface="Verdana" panose="020B0604030504040204" pitchFamily="34" charset="0"/>
                <a:cs typeface="Times New Roman" panose="02020603050405020304" pitchFamily="18" charset="0"/>
              </a:rPr>
              <a:t>Company Introduction</a:t>
            </a:r>
          </a:p>
          <a:p>
            <a:r>
              <a:rPr lang="en-US" dirty="0">
                <a:solidFill>
                  <a:srgbClr val="262626"/>
                </a:solidFill>
                <a:latin typeface="Times New Roman" panose="02020603050405020304" pitchFamily="18" charset="0"/>
                <a:ea typeface="Verdana" panose="020B0604030504040204" pitchFamily="34" charset="0"/>
                <a:cs typeface="Times New Roman" panose="02020603050405020304" pitchFamily="18" charset="0"/>
              </a:rPr>
              <a:t>Ratio and Valuate Analysis </a:t>
            </a:r>
          </a:p>
          <a:p>
            <a:r>
              <a:rPr lang="en-US" dirty="0">
                <a:solidFill>
                  <a:srgbClr val="262626"/>
                </a:solidFill>
                <a:latin typeface="Times New Roman" panose="02020603050405020304" pitchFamily="18" charset="0"/>
                <a:ea typeface="Verdana" panose="020B0604030504040204" pitchFamily="34" charset="0"/>
                <a:cs typeface="Times New Roman" panose="02020603050405020304" pitchFamily="18" charset="0"/>
              </a:rPr>
              <a:t>Technical Analysis</a:t>
            </a:r>
          </a:p>
          <a:p>
            <a:r>
              <a:rPr lang="en-US" dirty="0">
                <a:solidFill>
                  <a:srgbClr val="262626"/>
                </a:solidFill>
                <a:latin typeface="Times New Roman" panose="02020603050405020304" pitchFamily="18" charset="0"/>
                <a:ea typeface="Verdana" panose="020B0604030504040204" pitchFamily="34" charset="0"/>
                <a:cs typeface="Times New Roman" panose="02020603050405020304" pitchFamily="18" charset="0"/>
              </a:rPr>
              <a:t>Recommendations</a:t>
            </a:r>
          </a:p>
          <a:p>
            <a:r>
              <a:rPr lang="en-US" dirty="0">
                <a:solidFill>
                  <a:srgbClr val="262626"/>
                </a:solidFill>
                <a:latin typeface="Times New Roman" panose="02020603050405020304" pitchFamily="18" charset="0"/>
                <a:ea typeface="Verdana" panose="020B0604030504040204" pitchFamily="34" charset="0"/>
                <a:cs typeface="Times New Roman" panose="02020603050405020304" pitchFamily="18" charset="0"/>
              </a:rPr>
              <a:t>References</a:t>
            </a:r>
          </a:p>
        </p:txBody>
      </p:sp>
      <p:pic>
        <p:nvPicPr>
          <p:cNvPr id="4" name="Picture 3">
            <a:extLst>
              <a:ext uri="{FF2B5EF4-FFF2-40B4-BE49-F238E27FC236}">
                <a16:creationId xmlns:a16="http://schemas.microsoft.com/office/drawing/2014/main" id="{3BAFA29A-1B67-B3BB-FC69-2D7A0358FE49}"/>
              </a:ext>
            </a:extLst>
          </p:cNvPr>
          <p:cNvPicPr>
            <a:picLocks noChangeAspect="1"/>
          </p:cNvPicPr>
          <p:nvPr/>
        </p:nvPicPr>
        <p:blipFill>
          <a:blip r:embed="rId5"/>
          <a:stretch>
            <a:fillRect/>
          </a:stretch>
        </p:blipFill>
        <p:spPr>
          <a:xfrm>
            <a:off x="5418668" y="1872871"/>
            <a:ext cx="5469466" cy="3112255"/>
          </a:xfrm>
          <a:prstGeom prst="rect">
            <a:avLst/>
          </a:prstGeom>
          <a:ln w="57150" cmpd="thickThin">
            <a:solidFill>
              <a:srgbClr val="7F7F7F"/>
            </a:solidFill>
            <a:miter lim="800000"/>
          </a:ln>
        </p:spPr>
      </p:pic>
    </p:spTree>
    <p:extLst>
      <p:ext uri="{BB962C8B-B14F-4D97-AF65-F5344CB8AC3E}">
        <p14:creationId xmlns:p14="http://schemas.microsoft.com/office/powerpoint/2010/main" val="4173960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31" name="Picture 30">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2" name="Rectangle 31">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33" name="Picture 32">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34" name="Picture 33">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36" name="Straight Connector 35">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38" name="Rectangle 37">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292947C-E4A7-A41A-141E-98D45FE0F0F5}"/>
              </a:ext>
            </a:extLst>
          </p:cNvPr>
          <p:cNvSpPr>
            <a:spLocks noGrp="1"/>
          </p:cNvSpPr>
          <p:nvPr>
            <p:ph type="title"/>
          </p:nvPr>
        </p:nvSpPr>
        <p:spPr>
          <a:xfrm>
            <a:off x="826852" y="872061"/>
            <a:ext cx="3073940" cy="2888196"/>
          </a:xfrm>
        </p:spPr>
        <p:txBody>
          <a:bodyPr vert="horz" lIns="91440" tIns="45720" rIns="91440" bIns="45720" rtlCol="0" anchor="b">
            <a:normAutofit/>
          </a:bodyPr>
          <a:lstStyle/>
          <a:p>
            <a:r>
              <a:rPr lang="en-US" dirty="0">
                <a:solidFill>
                  <a:srgbClr val="262626"/>
                </a:solidFill>
              </a:rPr>
              <a:t>Weighted Average Cost of Capital</a:t>
            </a:r>
            <a:br>
              <a:rPr lang="en-US" dirty="0">
                <a:solidFill>
                  <a:srgbClr val="262626"/>
                </a:solidFill>
              </a:rPr>
            </a:br>
            <a:r>
              <a:rPr lang="en-US" dirty="0">
                <a:solidFill>
                  <a:srgbClr val="262626"/>
                </a:solidFill>
              </a:rPr>
              <a:t>(WACC)</a:t>
            </a:r>
          </a:p>
        </p:txBody>
      </p:sp>
      <p:sp useBgFill="1">
        <p:nvSpPr>
          <p:cNvPr id="44" name="Rectangle 43">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9D23260-9228-C49A-C7E4-7D58C79C9F8D}"/>
              </a:ext>
            </a:extLst>
          </p:cNvPr>
          <p:cNvPicPr>
            <a:picLocks noChangeAspect="1"/>
          </p:cNvPicPr>
          <p:nvPr/>
        </p:nvPicPr>
        <p:blipFill>
          <a:blip r:embed="rId5"/>
          <a:stretch>
            <a:fillRect/>
          </a:stretch>
        </p:blipFill>
        <p:spPr>
          <a:xfrm>
            <a:off x="4942425" y="399317"/>
            <a:ext cx="7087649" cy="4223807"/>
          </a:xfrm>
          <a:prstGeom prst="rect">
            <a:avLst/>
          </a:prstGeom>
        </p:spPr>
      </p:pic>
      <p:sp>
        <p:nvSpPr>
          <p:cNvPr id="35" name="TextBox 34">
            <a:extLst>
              <a:ext uri="{FF2B5EF4-FFF2-40B4-BE49-F238E27FC236}">
                <a16:creationId xmlns:a16="http://schemas.microsoft.com/office/drawing/2014/main" id="{C4E96627-8C0F-D2EE-2D67-8DF663838237}"/>
              </a:ext>
            </a:extLst>
          </p:cNvPr>
          <p:cNvSpPr txBox="1"/>
          <p:nvPr/>
        </p:nvSpPr>
        <p:spPr>
          <a:xfrm>
            <a:off x="624946" y="5469941"/>
            <a:ext cx="3552006" cy="646331"/>
          </a:xfrm>
          <a:prstGeom prst="rect">
            <a:avLst/>
          </a:prstGeom>
          <a:noFill/>
        </p:spPr>
        <p:txBody>
          <a:bodyPr wrap="square">
            <a:spAutoFit/>
          </a:bodyPr>
          <a:lstStyle/>
          <a:p>
            <a:r>
              <a:rPr lang="en-US" sz="1800" dirty="0">
                <a:effectLst/>
                <a:latin typeface="Garamond" panose="02020404030301010803" pitchFamily="18" charset="0"/>
                <a:ea typeface="Garamond" panose="02020404030301010803" pitchFamily="18" charset="0"/>
                <a:cs typeface="Times New Roman" panose="02020603050405020304" pitchFamily="18" charset="0"/>
              </a:rPr>
              <a:t>This is the Weighted Average Cost of Capital for the year 2019 to 2022.</a:t>
            </a:r>
            <a:endParaRPr lang="en-US" dirty="0"/>
          </a:p>
        </p:txBody>
      </p:sp>
    </p:spTree>
    <p:extLst>
      <p:ext uri="{BB962C8B-B14F-4D97-AF65-F5344CB8AC3E}">
        <p14:creationId xmlns:p14="http://schemas.microsoft.com/office/powerpoint/2010/main" val="2270094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50" name="Picture 49">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1" name="Rectangle 50">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52" name="Picture 51">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53" name="Picture 52">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55" name="Straight Connector 54">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292947C-E4A7-A41A-141E-98D45FE0F0F5}"/>
              </a:ext>
            </a:extLst>
          </p:cNvPr>
          <p:cNvSpPr>
            <a:spLocks noGrp="1"/>
          </p:cNvSpPr>
          <p:nvPr>
            <p:ph type="title"/>
          </p:nvPr>
        </p:nvSpPr>
        <p:spPr>
          <a:xfrm>
            <a:off x="826852" y="872061"/>
            <a:ext cx="3073940" cy="2888196"/>
          </a:xfrm>
        </p:spPr>
        <p:txBody>
          <a:bodyPr vert="horz" lIns="91440" tIns="45720" rIns="91440" bIns="45720" rtlCol="0" anchor="b">
            <a:normAutofit/>
          </a:bodyPr>
          <a:lstStyle/>
          <a:p>
            <a:r>
              <a:rPr lang="en-US" dirty="0">
                <a:solidFill>
                  <a:srgbClr val="262626"/>
                </a:solidFill>
              </a:rPr>
              <a:t>Monte Carlo Simulation</a:t>
            </a:r>
          </a:p>
        </p:txBody>
      </p:sp>
      <p:sp useBgFill="1">
        <p:nvSpPr>
          <p:cNvPr id="63" name="Rectangle 62">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026516D-DE42-8811-8280-C8C2246140A4}"/>
              </a:ext>
            </a:extLst>
          </p:cNvPr>
          <p:cNvPicPr>
            <a:picLocks noChangeAspect="1"/>
          </p:cNvPicPr>
          <p:nvPr/>
        </p:nvPicPr>
        <p:blipFill>
          <a:blip r:embed="rId5"/>
          <a:stretch>
            <a:fillRect/>
          </a:stretch>
        </p:blipFill>
        <p:spPr>
          <a:xfrm>
            <a:off x="4886325" y="947427"/>
            <a:ext cx="7138971" cy="4872347"/>
          </a:xfrm>
          <a:prstGeom prst="rect">
            <a:avLst/>
          </a:prstGeom>
        </p:spPr>
      </p:pic>
      <p:sp>
        <p:nvSpPr>
          <p:cNvPr id="45" name="TextBox 44">
            <a:extLst>
              <a:ext uri="{FF2B5EF4-FFF2-40B4-BE49-F238E27FC236}">
                <a16:creationId xmlns:a16="http://schemas.microsoft.com/office/drawing/2014/main" id="{B10629FF-B3E8-CB33-0FB3-1A08F6E96F43}"/>
              </a:ext>
            </a:extLst>
          </p:cNvPr>
          <p:cNvSpPr txBox="1"/>
          <p:nvPr/>
        </p:nvSpPr>
        <p:spPr>
          <a:xfrm>
            <a:off x="620582" y="4542664"/>
            <a:ext cx="3539436" cy="1200329"/>
          </a:xfrm>
          <a:prstGeom prst="rect">
            <a:avLst/>
          </a:prstGeom>
          <a:noFill/>
        </p:spPr>
        <p:txBody>
          <a:bodyPr wrap="square">
            <a:spAutoFit/>
          </a:bodyPr>
          <a:lstStyle/>
          <a:p>
            <a:r>
              <a:rPr lang="en-US" sz="1800" dirty="0">
                <a:effectLst/>
                <a:latin typeface="Garamond" panose="02020404030301010803" pitchFamily="18" charset="0"/>
                <a:ea typeface="Garamond" panose="02020404030301010803" pitchFamily="18" charset="0"/>
                <a:cs typeface="Times New Roman" panose="02020603050405020304" pitchFamily="18" charset="0"/>
              </a:rPr>
              <a:t>The Monte-Carlo simulation represents the normal distribution (a bell-shaped curve) in which almost all the data points fit perfectly.</a:t>
            </a:r>
            <a:endParaRPr lang="en-US" dirty="0"/>
          </a:p>
        </p:txBody>
      </p:sp>
    </p:spTree>
    <p:extLst>
      <p:ext uri="{BB962C8B-B14F-4D97-AF65-F5344CB8AC3E}">
        <p14:creationId xmlns:p14="http://schemas.microsoft.com/office/powerpoint/2010/main" val="1826667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2" name="Group 131">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33" name="Picture 132">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4" name="Rectangle 133">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35" name="Picture 134">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36" name="Picture 135">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38" name="Straight Connector 137">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40" name="Rectangle 139">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292947C-E4A7-A41A-141E-98D45FE0F0F5}"/>
              </a:ext>
            </a:extLst>
          </p:cNvPr>
          <p:cNvSpPr>
            <a:spLocks noGrp="1"/>
          </p:cNvSpPr>
          <p:nvPr>
            <p:ph type="title"/>
          </p:nvPr>
        </p:nvSpPr>
        <p:spPr>
          <a:xfrm>
            <a:off x="826852" y="872061"/>
            <a:ext cx="3073940" cy="3436688"/>
          </a:xfrm>
        </p:spPr>
        <p:txBody>
          <a:bodyPr vert="horz" lIns="91440" tIns="45720" rIns="91440" bIns="45720" rtlCol="0" anchor="b">
            <a:normAutofit/>
          </a:bodyPr>
          <a:lstStyle/>
          <a:p>
            <a:r>
              <a:rPr lang="en-US">
                <a:solidFill>
                  <a:srgbClr val="262626"/>
                </a:solidFill>
              </a:rPr>
              <a:t>Monte Carlo Simulation</a:t>
            </a:r>
          </a:p>
        </p:txBody>
      </p:sp>
      <p:sp useBgFill="1">
        <p:nvSpPr>
          <p:cNvPr id="146" name="Rectangle 145">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10;&#10;Description automatically generated">
            <a:extLst>
              <a:ext uri="{FF2B5EF4-FFF2-40B4-BE49-F238E27FC236}">
                <a16:creationId xmlns:a16="http://schemas.microsoft.com/office/drawing/2014/main" id="{73AFA02F-848B-35A8-794B-B8F26F4629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5596" y="1285875"/>
            <a:ext cx="7103054" cy="4562475"/>
          </a:xfrm>
          <a:prstGeom prst="rect">
            <a:avLst/>
          </a:prstGeom>
        </p:spPr>
      </p:pic>
    </p:spTree>
    <p:extLst>
      <p:ext uri="{BB962C8B-B14F-4D97-AF65-F5344CB8AC3E}">
        <p14:creationId xmlns:p14="http://schemas.microsoft.com/office/powerpoint/2010/main" val="278720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8" name="Group 67">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69" name="Picture 68">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0" name="Rectangle 69">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71" name="Picture 70">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72" name="Picture 71">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74" name="Straight Connector 73">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76" name="Rectangle 75">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292947C-E4A7-A41A-141E-98D45FE0F0F5}"/>
              </a:ext>
            </a:extLst>
          </p:cNvPr>
          <p:cNvSpPr>
            <a:spLocks noGrp="1"/>
          </p:cNvSpPr>
          <p:nvPr>
            <p:ph type="title"/>
          </p:nvPr>
        </p:nvSpPr>
        <p:spPr>
          <a:xfrm>
            <a:off x="860776" y="1731357"/>
            <a:ext cx="3073940" cy="2648280"/>
          </a:xfrm>
        </p:spPr>
        <p:txBody>
          <a:bodyPr vert="horz" lIns="91440" tIns="45720" rIns="91440" bIns="45720" rtlCol="0" anchor="b">
            <a:normAutofit/>
          </a:bodyPr>
          <a:lstStyle/>
          <a:p>
            <a:r>
              <a:rPr lang="en-US" dirty="0">
                <a:solidFill>
                  <a:srgbClr val="262626"/>
                </a:solidFill>
              </a:rPr>
              <a:t>Brownian Method Simulation</a:t>
            </a:r>
          </a:p>
        </p:txBody>
      </p:sp>
      <p:sp useBgFill="1">
        <p:nvSpPr>
          <p:cNvPr id="82" name="Rectangle 81">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70040E3-3485-7416-B940-B8A049F7EE53}"/>
              </a:ext>
            </a:extLst>
          </p:cNvPr>
          <p:cNvPicPr>
            <a:picLocks noChangeAspect="1"/>
          </p:cNvPicPr>
          <p:nvPr/>
        </p:nvPicPr>
        <p:blipFill>
          <a:blip r:embed="rId5"/>
          <a:stretch>
            <a:fillRect/>
          </a:stretch>
        </p:blipFill>
        <p:spPr>
          <a:xfrm>
            <a:off x="5435910" y="1132268"/>
            <a:ext cx="6098041" cy="4542417"/>
          </a:xfrm>
          <a:prstGeom prst="rect">
            <a:avLst/>
          </a:prstGeom>
        </p:spPr>
      </p:pic>
      <p:sp>
        <p:nvSpPr>
          <p:cNvPr id="6" name="TextBox 5">
            <a:extLst>
              <a:ext uri="{FF2B5EF4-FFF2-40B4-BE49-F238E27FC236}">
                <a16:creationId xmlns:a16="http://schemas.microsoft.com/office/drawing/2014/main" id="{06B0EA8C-6FAA-A090-C312-9B421D18F7E2}"/>
              </a:ext>
            </a:extLst>
          </p:cNvPr>
          <p:cNvSpPr txBox="1"/>
          <p:nvPr/>
        </p:nvSpPr>
        <p:spPr>
          <a:xfrm>
            <a:off x="617712" y="4902057"/>
            <a:ext cx="3532605" cy="1477328"/>
          </a:xfrm>
          <a:prstGeom prst="rect">
            <a:avLst/>
          </a:prstGeom>
          <a:noFill/>
        </p:spPr>
        <p:txBody>
          <a:bodyPr wrap="square" rtlCol="0">
            <a:spAutoFit/>
          </a:bodyPr>
          <a:lstStyle/>
          <a:p>
            <a:r>
              <a:rPr lang="en-US" sz="1800" dirty="0">
                <a:effectLst/>
                <a:latin typeface="Garamond" panose="02020404030301010803" pitchFamily="18" charset="0"/>
                <a:ea typeface="Garamond" panose="02020404030301010803" pitchFamily="18" charset="0"/>
                <a:cs typeface="Times New Roman" panose="02020603050405020304" pitchFamily="18" charset="0"/>
              </a:rPr>
              <a:t>The Brownian method is for calculating the next day’s stock price which on comparison was accurate to the next day’s real price.</a:t>
            </a:r>
          </a:p>
          <a:p>
            <a:endParaRPr lang="en-US" dirty="0"/>
          </a:p>
        </p:txBody>
      </p:sp>
    </p:spTree>
    <p:extLst>
      <p:ext uri="{BB962C8B-B14F-4D97-AF65-F5344CB8AC3E}">
        <p14:creationId xmlns:p14="http://schemas.microsoft.com/office/powerpoint/2010/main" val="3105794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3106" name="Group 3105">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3107" name="Picture 3106">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108" name="Rectangle 3107">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3109" name="Picture 3108">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3110" name="Picture 3109">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3112" name="Straight Connector 3111">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3114" name="Rectangle 3113">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3116" name="Group 3115">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3117" name="Picture 3116">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118" name="Rectangle 3117">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119" name="Picture 3118">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120" name="Picture 3119">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A292947C-E4A7-A41A-141E-98D45FE0F0F5}"/>
              </a:ext>
            </a:extLst>
          </p:cNvPr>
          <p:cNvSpPr>
            <a:spLocks noGrp="1"/>
          </p:cNvSpPr>
          <p:nvPr>
            <p:ph type="title"/>
          </p:nvPr>
        </p:nvSpPr>
        <p:spPr>
          <a:xfrm>
            <a:off x="997528" y="657680"/>
            <a:ext cx="10455194" cy="635729"/>
          </a:xfrm>
        </p:spPr>
        <p:txBody>
          <a:bodyPr vert="horz" lIns="91440" tIns="45720" rIns="91440" bIns="45720" rtlCol="0" anchor="b">
            <a:normAutofit fontScale="90000"/>
          </a:bodyPr>
          <a:lstStyle/>
          <a:p>
            <a:r>
              <a:rPr lang="en-US" sz="4800" dirty="0">
                <a:solidFill>
                  <a:srgbClr val="262626"/>
                </a:solidFill>
              </a:rPr>
              <a:t>Trend Analysis</a:t>
            </a:r>
          </a:p>
        </p:txBody>
      </p:sp>
      <p:sp>
        <p:nvSpPr>
          <p:cNvPr id="17" name="TextBox 16">
            <a:extLst>
              <a:ext uri="{FF2B5EF4-FFF2-40B4-BE49-F238E27FC236}">
                <a16:creationId xmlns:a16="http://schemas.microsoft.com/office/drawing/2014/main" id="{87212FC2-2A9A-4261-10D5-A2EF5087BE9D}"/>
              </a:ext>
            </a:extLst>
          </p:cNvPr>
          <p:cNvSpPr txBox="1"/>
          <p:nvPr/>
        </p:nvSpPr>
        <p:spPr>
          <a:xfrm>
            <a:off x="3044113" y="3244334"/>
            <a:ext cx="6125546" cy="369332"/>
          </a:xfrm>
          <a:prstGeom prst="rect">
            <a:avLst/>
          </a:prstGeom>
          <a:noFill/>
        </p:spPr>
        <p:txBody>
          <a:bodyPr wrap="square">
            <a:spAutoFit/>
          </a:bodyPr>
          <a:lstStyle/>
          <a:p>
            <a:endParaRPr lang="en-US" dirty="0"/>
          </a:p>
        </p:txBody>
      </p:sp>
      <p:pic>
        <p:nvPicPr>
          <p:cNvPr id="5" name="Picture 4">
            <a:extLst>
              <a:ext uri="{FF2B5EF4-FFF2-40B4-BE49-F238E27FC236}">
                <a16:creationId xmlns:a16="http://schemas.microsoft.com/office/drawing/2014/main" id="{53B3E2E7-7983-C776-02D1-5A5D1850935F}"/>
              </a:ext>
            </a:extLst>
          </p:cNvPr>
          <p:cNvPicPr>
            <a:picLocks noChangeAspect="1"/>
          </p:cNvPicPr>
          <p:nvPr/>
        </p:nvPicPr>
        <p:blipFill>
          <a:blip r:embed="rId7"/>
          <a:stretch>
            <a:fillRect/>
          </a:stretch>
        </p:blipFill>
        <p:spPr>
          <a:xfrm>
            <a:off x="853702" y="1216881"/>
            <a:ext cx="10455194" cy="4159451"/>
          </a:xfrm>
          <a:prstGeom prst="rect">
            <a:avLst/>
          </a:prstGeom>
        </p:spPr>
      </p:pic>
      <p:sp>
        <p:nvSpPr>
          <p:cNvPr id="20" name="TextBox 19">
            <a:extLst>
              <a:ext uri="{FF2B5EF4-FFF2-40B4-BE49-F238E27FC236}">
                <a16:creationId xmlns:a16="http://schemas.microsoft.com/office/drawing/2014/main" id="{BE9CD815-267B-D6A5-7FB2-CFEA1CE4A1B7}"/>
              </a:ext>
            </a:extLst>
          </p:cNvPr>
          <p:cNvSpPr txBox="1"/>
          <p:nvPr/>
        </p:nvSpPr>
        <p:spPr>
          <a:xfrm>
            <a:off x="777240" y="5551757"/>
            <a:ext cx="10531656" cy="379399"/>
          </a:xfrm>
          <a:prstGeom prst="rect">
            <a:avLst/>
          </a:prstGeom>
          <a:noFill/>
        </p:spPr>
        <p:txBody>
          <a:bodyPr wrap="square" rtlCol="0">
            <a:spAutoFit/>
          </a:bodyPr>
          <a:lstStyle/>
          <a:p>
            <a:pPr marL="0" marR="0">
              <a:lnSpc>
                <a:spcPct val="107000"/>
              </a:lnSpc>
              <a:spcBef>
                <a:spcPts val="0"/>
              </a:spcBef>
              <a:spcAft>
                <a:spcPts val="0"/>
              </a:spcAft>
            </a:pPr>
            <a:r>
              <a:rPr lang="en-US" sz="1800" dirty="0">
                <a:effectLst/>
                <a:latin typeface="Garamond" panose="02020404030301010803" pitchFamily="18" charset="0"/>
                <a:ea typeface="Garamond" panose="02020404030301010803" pitchFamily="18" charset="0"/>
                <a:cs typeface="Times New Roman" panose="02020603050405020304" pitchFamily="18" charset="0"/>
              </a:rPr>
              <a:t>Here the Trend Analysis is being created with 20-SMA and 50-SMA indicators.</a:t>
            </a:r>
          </a:p>
        </p:txBody>
      </p:sp>
    </p:spTree>
    <p:extLst>
      <p:ext uri="{BB962C8B-B14F-4D97-AF65-F5344CB8AC3E}">
        <p14:creationId xmlns:p14="http://schemas.microsoft.com/office/powerpoint/2010/main" val="2164474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3106" name="Group 3105">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3107" name="Picture 3106">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108" name="Rectangle 3107">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3109" name="Picture 3108">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3110" name="Picture 3109">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3112" name="Straight Connector 3111">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3114" name="Rectangle 3113">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3116" name="Group 3115">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3117" name="Picture 3116">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118" name="Rectangle 3117">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119" name="Picture 3118">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120" name="Picture 3119">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A292947C-E4A7-A41A-141E-98D45FE0F0F5}"/>
              </a:ext>
            </a:extLst>
          </p:cNvPr>
          <p:cNvSpPr>
            <a:spLocks noGrp="1"/>
          </p:cNvSpPr>
          <p:nvPr>
            <p:ph type="title"/>
          </p:nvPr>
        </p:nvSpPr>
        <p:spPr>
          <a:xfrm>
            <a:off x="997528" y="657680"/>
            <a:ext cx="10455194" cy="635729"/>
          </a:xfrm>
        </p:spPr>
        <p:txBody>
          <a:bodyPr vert="horz" lIns="91440" tIns="45720" rIns="91440" bIns="45720" rtlCol="0" anchor="b">
            <a:normAutofit fontScale="90000"/>
          </a:bodyPr>
          <a:lstStyle/>
          <a:p>
            <a:r>
              <a:rPr lang="en-US" sz="4800" dirty="0">
                <a:solidFill>
                  <a:srgbClr val="262626"/>
                </a:solidFill>
              </a:rPr>
              <a:t>Time Series</a:t>
            </a:r>
          </a:p>
        </p:txBody>
      </p:sp>
      <p:pic>
        <p:nvPicPr>
          <p:cNvPr id="3074" name="Picture 2">
            <a:extLst>
              <a:ext uri="{FF2B5EF4-FFF2-40B4-BE49-F238E27FC236}">
                <a16:creationId xmlns:a16="http://schemas.microsoft.com/office/drawing/2014/main" id="{A6C5F0E6-C911-9FED-DA95-A4B91DF2E727}"/>
              </a:ext>
              <a:ext uri="{C183D7F6-B498-43B3-948B-1728B52AA6E4}">
                <adec:decorative xmlns:adec="http://schemas.microsoft.com/office/drawing/2017/decorative" val="1"/>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887405" y="1435585"/>
            <a:ext cx="10455194" cy="4041484"/>
          </a:xfrm>
          <a:prstGeom prst="rect">
            <a:avLst/>
          </a:prstGeom>
          <a:noFill/>
          <a:ln w="57150" cmpd="thickThin">
            <a:solidFill>
              <a:srgbClr val="7F7F7F"/>
            </a:solidFill>
            <a:miter lim="800000"/>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8402A92-D08D-7CD2-B739-D55CB23D0AF1}"/>
              </a:ext>
            </a:extLst>
          </p:cNvPr>
          <p:cNvSpPr txBox="1"/>
          <p:nvPr/>
        </p:nvSpPr>
        <p:spPr>
          <a:xfrm>
            <a:off x="777240" y="5614457"/>
            <a:ext cx="10986982" cy="923330"/>
          </a:xfrm>
          <a:prstGeom prst="rect">
            <a:avLst/>
          </a:prstGeom>
          <a:noFill/>
        </p:spPr>
        <p:txBody>
          <a:bodyPr wrap="none" rtlCol="0">
            <a:spAutoFit/>
          </a:bodyPr>
          <a:lstStyle/>
          <a:p>
            <a:r>
              <a:rPr lang="en-US" sz="1800" dirty="0">
                <a:effectLst/>
                <a:latin typeface="Garamond" panose="02020404030301010803" pitchFamily="18" charset="0"/>
                <a:ea typeface="Garamond" panose="02020404030301010803" pitchFamily="18" charset="0"/>
                <a:cs typeface="Times New Roman" panose="02020603050405020304" pitchFamily="18" charset="0"/>
              </a:rPr>
              <a:t>The Time Series method is used to generate the buy and sell signal based on the trend changing over time to book profit </a:t>
            </a:r>
          </a:p>
          <a:p>
            <a:r>
              <a:rPr lang="en-US" sz="1800" dirty="0">
                <a:effectLst/>
                <a:latin typeface="Garamond" panose="02020404030301010803" pitchFamily="18" charset="0"/>
                <a:ea typeface="Garamond" panose="02020404030301010803" pitchFamily="18" charset="0"/>
                <a:cs typeface="Times New Roman" panose="02020603050405020304" pitchFamily="18" charset="0"/>
              </a:rPr>
              <a:t>and re-enter during the dip.</a:t>
            </a:r>
          </a:p>
          <a:p>
            <a:endParaRPr lang="en-US" dirty="0"/>
          </a:p>
        </p:txBody>
      </p:sp>
    </p:spTree>
    <p:extLst>
      <p:ext uri="{BB962C8B-B14F-4D97-AF65-F5344CB8AC3E}">
        <p14:creationId xmlns:p14="http://schemas.microsoft.com/office/powerpoint/2010/main" val="1020527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22" name="Group 4121">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4123" name="Picture 4122">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124" name="Rectangle 4123">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4125" name="Picture 4124">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4126" name="Picture 4125">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4128" name="Straight Connector 4127">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4130" name="Rectangle 4129">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4132" name="Rectangle 4131">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4" name="Rectangle 4133">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679D528-AC7A-6D02-ACA3-02D95BBF8841}"/>
              </a:ext>
            </a:extLst>
          </p:cNvPr>
          <p:cNvSpPr>
            <a:spLocks noGrp="1"/>
          </p:cNvSpPr>
          <p:nvPr>
            <p:ph type="title"/>
          </p:nvPr>
        </p:nvSpPr>
        <p:spPr>
          <a:xfrm>
            <a:off x="826852" y="872061"/>
            <a:ext cx="3073940" cy="3436688"/>
          </a:xfrm>
        </p:spPr>
        <p:txBody>
          <a:bodyPr vert="horz" lIns="91440" tIns="45720" rIns="91440" bIns="45720" rtlCol="0" anchor="b">
            <a:normAutofit/>
          </a:bodyPr>
          <a:lstStyle/>
          <a:p>
            <a:r>
              <a:rPr lang="en-US">
                <a:solidFill>
                  <a:srgbClr val="262626"/>
                </a:solidFill>
              </a:rPr>
              <a:t>Facebook Prophet</a:t>
            </a:r>
          </a:p>
        </p:txBody>
      </p:sp>
      <p:sp useBgFill="1">
        <p:nvSpPr>
          <p:cNvPr id="4136" name="Rectangle 4135">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990EC9EB-1231-C51B-61C4-AA404440BBA4}"/>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795492" y="872061"/>
            <a:ext cx="7319606" cy="4728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813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46" name="Group 5145">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5147" name="Picture 5146">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148" name="Rectangle 5147">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5149" name="Picture 5148">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5150" name="Picture 5149">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5152" name="Straight Connector 5151">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5154" name="Rectangle 5153">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5156" name="Rectangle 5155">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8" name="Rectangle 5157">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679D528-AC7A-6D02-ACA3-02D95BBF8841}"/>
              </a:ext>
            </a:extLst>
          </p:cNvPr>
          <p:cNvSpPr>
            <a:spLocks noGrp="1"/>
          </p:cNvSpPr>
          <p:nvPr>
            <p:ph type="title"/>
          </p:nvPr>
        </p:nvSpPr>
        <p:spPr>
          <a:xfrm>
            <a:off x="826852" y="872061"/>
            <a:ext cx="3073940" cy="2463803"/>
          </a:xfrm>
        </p:spPr>
        <p:txBody>
          <a:bodyPr vert="horz" lIns="91440" tIns="45720" rIns="91440" bIns="45720" rtlCol="0" anchor="b">
            <a:normAutofit/>
          </a:bodyPr>
          <a:lstStyle/>
          <a:p>
            <a:r>
              <a:rPr lang="en-US" dirty="0">
                <a:solidFill>
                  <a:srgbClr val="262626"/>
                </a:solidFill>
              </a:rPr>
              <a:t>Facebook Prophet</a:t>
            </a:r>
          </a:p>
        </p:txBody>
      </p:sp>
      <p:sp useBgFill="1">
        <p:nvSpPr>
          <p:cNvPr id="5160" name="Rectangle 5159">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398AB498-5E88-2BBB-F141-99925C04D792}"/>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705025" y="609602"/>
            <a:ext cx="5559810" cy="558774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F705EDE-B485-E92E-284B-45B9D0755CF4}"/>
              </a:ext>
            </a:extLst>
          </p:cNvPr>
          <p:cNvSpPr txBox="1"/>
          <p:nvPr/>
        </p:nvSpPr>
        <p:spPr>
          <a:xfrm>
            <a:off x="643387" y="3414764"/>
            <a:ext cx="3443421" cy="2405146"/>
          </a:xfrm>
          <a:prstGeom prst="rect">
            <a:avLst/>
          </a:prstGeom>
          <a:noFill/>
        </p:spPr>
        <p:txBody>
          <a:bodyPr wrap="square" rtlCol="0">
            <a:spAutoFit/>
          </a:bodyPr>
          <a:lstStyle/>
          <a:p>
            <a:pPr marL="285750" marR="0" indent="-285750">
              <a:lnSpc>
                <a:spcPct val="107000"/>
              </a:lnSpc>
              <a:spcBef>
                <a:spcPts val="0"/>
              </a:spcBef>
              <a:spcAft>
                <a:spcPts val="0"/>
              </a:spcAft>
              <a:buFont typeface="Arial" panose="020B0604020202020204" pitchFamily="34" charset="0"/>
              <a:buChar char="•"/>
            </a:pPr>
            <a:r>
              <a:rPr lang="en-US" sz="1800" dirty="0">
                <a:effectLst/>
                <a:latin typeface="Garamond" panose="02020404030301010803" pitchFamily="18" charset="0"/>
                <a:ea typeface="Garamond" panose="02020404030301010803" pitchFamily="18" charset="0"/>
                <a:cs typeface="Times New Roman" panose="02020603050405020304" pitchFamily="18" charset="0"/>
              </a:rPr>
              <a:t>This method is used to forecast the time-series method.</a:t>
            </a:r>
          </a:p>
          <a:p>
            <a:pPr marL="285750" marR="0" indent="-285750">
              <a:lnSpc>
                <a:spcPct val="107000"/>
              </a:lnSpc>
              <a:spcBef>
                <a:spcPts val="0"/>
              </a:spcBef>
              <a:spcAft>
                <a:spcPts val="0"/>
              </a:spcAft>
              <a:buFont typeface="Arial" panose="020B0604020202020204" pitchFamily="34" charset="0"/>
              <a:buChar char="•"/>
            </a:pPr>
            <a:r>
              <a:rPr lang="en-US" dirty="0">
                <a:latin typeface="Garamond" panose="02020404030301010803" pitchFamily="18" charset="0"/>
                <a:ea typeface="Garamond" panose="02020404030301010803" pitchFamily="18" charset="0"/>
                <a:cs typeface="Times New Roman" panose="02020603050405020304" pitchFamily="18" charset="0"/>
              </a:rPr>
              <a:t>B</a:t>
            </a:r>
            <a:r>
              <a:rPr lang="en-US" sz="1800" dirty="0">
                <a:effectLst/>
                <a:latin typeface="Garamond" panose="02020404030301010803" pitchFamily="18" charset="0"/>
                <a:ea typeface="Garamond" panose="02020404030301010803" pitchFamily="18" charset="0"/>
                <a:cs typeface="Times New Roman" panose="02020603050405020304" pitchFamily="18" charset="0"/>
              </a:rPr>
              <a:t>ased on the Bayesian approach it includes trend, seasonality, and holiday effects.</a:t>
            </a:r>
          </a:p>
          <a:p>
            <a:pPr marL="285750" indent="-285750">
              <a:buFont typeface="Arial" panose="020B0604020202020204" pitchFamily="34" charset="0"/>
              <a:buChar char="•"/>
            </a:pPr>
            <a:r>
              <a:rPr lang="en-US" sz="1800" dirty="0">
                <a:effectLst/>
                <a:latin typeface="Garamond" panose="02020404030301010803" pitchFamily="18" charset="0"/>
                <a:ea typeface="Garamond" panose="02020404030301010803" pitchFamily="18" charset="0"/>
                <a:cs typeface="Times New Roman" panose="02020603050405020304" pitchFamily="18" charset="0"/>
              </a:rPr>
              <a:t>It is also used to predict the yearly, monthly, and weekly as well.</a:t>
            </a:r>
            <a:endParaRPr lang="en-US" dirty="0"/>
          </a:p>
        </p:txBody>
      </p:sp>
    </p:spTree>
    <p:extLst>
      <p:ext uri="{BB962C8B-B14F-4D97-AF65-F5344CB8AC3E}">
        <p14:creationId xmlns:p14="http://schemas.microsoft.com/office/powerpoint/2010/main" val="3485744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B1C-46F6-F1C5-604D-C10578361B51}"/>
              </a:ext>
            </a:extLst>
          </p:cNvPr>
          <p:cNvSpPr>
            <a:spLocks noGrp="1"/>
          </p:cNvSpPr>
          <p:nvPr>
            <p:ph type="title"/>
          </p:nvPr>
        </p:nvSpPr>
        <p:spPr/>
        <p:txBody>
          <a:bodyPr>
            <a:normAutofit/>
          </a:bodyPr>
          <a:lstStyle/>
          <a:p>
            <a:r>
              <a:rPr lang="en-US" sz="4000" dirty="0">
                <a:latin typeface="Verdana" panose="020B0604030504040204" pitchFamily="34" charset="0"/>
                <a:ea typeface="Verdana" panose="020B0604030504040204" pitchFamily="34" charset="0"/>
              </a:rPr>
              <a:t>Recommendations &amp; Conclusion</a:t>
            </a:r>
            <a:endParaRPr lang="en-CA" sz="4000"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229480C9-218F-26B2-847E-49BF285B6BF8}"/>
              </a:ext>
            </a:extLst>
          </p:cNvPr>
          <p:cNvSpPr>
            <a:spLocks noGrp="1"/>
          </p:cNvSpPr>
          <p:nvPr>
            <p:ph idx="1"/>
          </p:nvPr>
        </p:nvSpPr>
        <p:spPr/>
        <p:txBody>
          <a:bodyPr/>
          <a:lstStyle/>
          <a:p>
            <a:r>
              <a:rPr lang="en-US" dirty="0"/>
              <a:t>Leading investment management company BlackRock has a lengthy track record of providing value to its clients.</a:t>
            </a:r>
          </a:p>
          <a:p>
            <a:r>
              <a:rPr lang="en-US" dirty="0"/>
              <a:t>The business has been able to keep its position as a market leader because of its diversification into other asset classes, as well as its emphasis on risk management and advisory services.</a:t>
            </a:r>
          </a:p>
          <a:p>
            <a:r>
              <a:rPr lang="en-US" dirty="0"/>
              <a:t>BlackRock will need to keep innovating and adapting to shifting market conditions in order to stay ahead of its competitors, albeit industry rivalry is still fierce.</a:t>
            </a:r>
            <a:endParaRPr lang="en-CA" dirty="0"/>
          </a:p>
        </p:txBody>
      </p:sp>
    </p:spTree>
    <p:extLst>
      <p:ext uri="{BB962C8B-B14F-4D97-AF65-F5344CB8AC3E}">
        <p14:creationId xmlns:p14="http://schemas.microsoft.com/office/powerpoint/2010/main" val="3557206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21B4C-05FA-142B-0AA8-DB88E1BD44A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9603283-E4EF-CAE2-6330-C9BDC5B0F2B8}"/>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chemeClr val="tx1"/>
                </a:solidFill>
                <a:effectLst/>
                <a:latin typeface="Söhne"/>
              </a:rPr>
              <a:t>Here are some sources for further reading on BlackRock and the investment management industry:</a:t>
            </a:r>
          </a:p>
          <a:p>
            <a:pPr algn="l">
              <a:buFont typeface="Arial" panose="020B0604020202020204" pitchFamily="34" charset="0"/>
              <a:buChar char="•"/>
            </a:pPr>
            <a:r>
              <a:rPr lang="en-US" b="0" i="0" dirty="0">
                <a:solidFill>
                  <a:schemeClr val="tx1"/>
                </a:solidFill>
                <a:effectLst/>
                <a:latin typeface="Söhne"/>
              </a:rPr>
              <a:t>BlackRock website: </a:t>
            </a:r>
            <a:r>
              <a:rPr lang="en-US" b="0" i="0" u="sng" dirty="0">
                <a:solidFill>
                  <a:schemeClr val="accent4">
                    <a:lumMod val="60000"/>
                    <a:lumOff val="40000"/>
                  </a:schemeClr>
                </a:solidFill>
                <a:effectLst/>
                <a:latin typeface="Söhne"/>
                <a:hlinkClick r:id="rId2">
                  <a:extLst>
                    <a:ext uri="{A12FA001-AC4F-418D-AE19-62706E023703}">
                      <ahyp:hlinkClr xmlns:ahyp="http://schemas.microsoft.com/office/drawing/2018/hyperlinkcolor" val="tx"/>
                    </a:ext>
                  </a:extLst>
                </a:hlinkClick>
              </a:rPr>
              <a:t>https://www.blackrock.com/</a:t>
            </a:r>
            <a:endParaRPr lang="en-US" b="0" i="0" dirty="0">
              <a:solidFill>
                <a:schemeClr val="accent4">
                  <a:lumMod val="60000"/>
                  <a:lumOff val="40000"/>
                </a:schemeClr>
              </a:solidFill>
              <a:effectLst/>
              <a:latin typeface="Söhne"/>
            </a:endParaRPr>
          </a:p>
          <a:p>
            <a:pPr algn="l">
              <a:buFont typeface="Arial" panose="020B0604020202020204" pitchFamily="34" charset="0"/>
              <a:buChar char="•"/>
            </a:pPr>
            <a:r>
              <a:rPr lang="en-US" b="0" i="0" dirty="0">
                <a:solidFill>
                  <a:schemeClr val="tx1"/>
                </a:solidFill>
                <a:effectLst/>
                <a:latin typeface="Söhne"/>
              </a:rPr>
              <a:t>Morningstar: </a:t>
            </a:r>
            <a:r>
              <a:rPr lang="en-US" b="0" i="0" u="sng" dirty="0">
                <a:solidFill>
                  <a:schemeClr val="accent4">
                    <a:lumMod val="60000"/>
                    <a:lumOff val="40000"/>
                  </a:schemeClr>
                </a:solidFill>
                <a:effectLst/>
                <a:latin typeface="Söhne"/>
                <a:hlinkClick r:id="rId3">
                  <a:extLst>
                    <a:ext uri="{A12FA001-AC4F-418D-AE19-62706E023703}">
                      <ahyp:hlinkClr xmlns:ahyp="http://schemas.microsoft.com/office/drawing/2018/hyperlinkcolor" val="tx"/>
                    </a:ext>
                  </a:extLst>
                </a:hlinkClick>
              </a:rPr>
              <a:t>https://www.morningstar.com/</a:t>
            </a:r>
            <a:endParaRPr lang="en-US" b="0" i="0" dirty="0">
              <a:solidFill>
                <a:schemeClr val="accent4">
                  <a:lumMod val="60000"/>
                  <a:lumOff val="40000"/>
                </a:schemeClr>
              </a:solidFill>
              <a:effectLst/>
              <a:latin typeface="Söhne"/>
            </a:endParaRPr>
          </a:p>
          <a:p>
            <a:pPr algn="l">
              <a:buFont typeface="Arial" panose="020B0604020202020204" pitchFamily="34" charset="0"/>
              <a:buChar char="•"/>
            </a:pPr>
            <a:r>
              <a:rPr lang="en-US" b="0" i="0" dirty="0">
                <a:solidFill>
                  <a:schemeClr val="tx1"/>
                </a:solidFill>
                <a:effectLst/>
                <a:latin typeface="Söhne"/>
              </a:rPr>
              <a:t>Financial Times: </a:t>
            </a:r>
            <a:r>
              <a:rPr lang="en-US" b="0" i="0" u="sng" dirty="0">
                <a:solidFill>
                  <a:schemeClr val="accent4">
                    <a:lumMod val="60000"/>
                    <a:lumOff val="40000"/>
                  </a:schemeClr>
                </a:solidFill>
                <a:effectLst/>
                <a:latin typeface="Söhne"/>
                <a:hlinkClick r:id="rId4">
                  <a:extLst>
                    <a:ext uri="{A12FA001-AC4F-418D-AE19-62706E023703}">
                      <ahyp:hlinkClr xmlns:ahyp="http://schemas.microsoft.com/office/drawing/2018/hyperlinkcolor" val="tx"/>
                    </a:ext>
                  </a:extLst>
                </a:hlinkClick>
              </a:rPr>
              <a:t>https://www.ft.com/</a:t>
            </a:r>
            <a:endParaRPr lang="en-US" b="0" i="0" dirty="0">
              <a:solidFill>
                <a:schemeClr val="accent4">
                  <a:lumMod val="60000"/>
                  <a:lumOff val="40000"/>
                </a:schemeClr>
              </a:solidFill>
              <a:effectLst/>
              <a:latin typeface="Söhne"/>
            </a:endParaRPr>
          </a:p>
          <a:p>
            <a:pPr algn="l">
              <a:buFont typeface="Arial" panose="020B0604020202020204" pitchFamily="34" charset="0"/>
              <a:buChar char="•"/>
            </a:pPr>
            <a:r>
              <a:rPr lang="en-US" b="0" i="0" dirty="0">
                <a:solidFill>
                  <a:schemeClr val="tx1"/>
                </a:solidFill>
                <a:effectLst/>
                <a:latin typeface="Söhne"/>
              </a:rPr>
              <a:t>Wall Street Journal: </a:t>
            </a:r>
            <a:r>
              <a:rPr lang="en-US" b="0" i="0" u="sng" dirty="0">
                <a:solidFill>
                  <a:schemeClr val="accent4">
                    <a:lumMod val="60000"/>
                    <a:lumOff val="40000"/>
                  </a:schemeClr>
                </a:solidFill>
                <a:effectLst/>
                <a:latin typeface="Söhne"/>
                <a:hlinkClick r:id="rId5">
                  <a:extLst>
                    <a:ext uri="{A12FA001-AC4F-418D-AE19-62706E023703}">
                      <ahyp:hlinkClr xmlns:ahyp="http://schemas.microsoft.com/office/drawing/2018/hyperlinkcolor" val="tx"/>
                    </a:ext>
                  </a:extLst>
                </a:hlinkClick>
              </a:rPr>
              <a:t>https://www.wsj.com/</a:t>
            </a:r>
            <a:endParaRPr lang="en-US" b="0" i="0" u="sng" dirty="0">
              <a:solidFill>
                <a:schemeClr val="accent4">
                  <a:lumMod val="60000"/>
                  <a:lumOff val="40000"/>
                </a:schemeClr>
              </a:solidFill>
              <a:effectLst/>
              <a:latin typeface="Söhne"/>
            </a:endParaRPr>
          </a:p>
          <a:p>
            <a:pPr algn="l">
              <a:buFont typeface="Arial" panose="020B0604020202020204" pitchFamily="34" charset="0"/>
              <a:buChar char="•"/>
            </a:pPr>
            <a:r>
              <a:rPr lang="en-US" dirty="0">
                <a:solidFill>
                  <a:schemeClr val="tx1"/>
                </a:solidFill>
                <a:latin typeface="Söhne"/>
              </a:rPr>
              <a:t>Yahoo Finance: </a:t>
            </a:r>
            <a:r>
              <a:rPr lang="en-US" u="sng" dirty="0">
                <a:solidFill>
                  <a:schemeClr val="accent4">
                    <a:lumMod val="60000"/>
                    <a:lumOff val="40000"/>
                  </a:schemeClr>
                </a:solidFill>
                <a:latin typeface="Söhne"/>
              </a:rPr>
              <a:t>https://ca.finance.yahoo.com/quote/BLK?p=BLK</a:t>
            </a:r>
            <a:endParaRPr lang="en-US" b="0" i="0" u="sng" dirty="0">
              <a:solidFill>
                <a:schemeClr val="accent4">
                  <a:lumMod val="60000"/>
                  <a:lumOff val="40000"/>
                </a:schemeClr>
              </a:solidFill>
              <a:effectLst/>
              <a:latin typeface="Söhne"/>
            </a:endParaRPr>
          </a:p>
          <a:p>
            <a:pPr marL="0" indent="0">
              <a:buNone/>
            </a:pPr>
            <a:endParaRPr lang="en-US" dirty="0">
              <a:solidFill>
                <a:schemeClr val="tx1"/>
              </a:solidFill>
            </a:endParaRPr>
          </a:p>
        </p:txBody>
      </p:sp>
    </p:spTree>
    <p:extLst>
      <p:ext uri="{BB962C8B-B14F-4D97-AF65-F5344CB8AC3E}">
        <p14:creationId xmlns:p14="http://schemas.microsoft.com/office/powerpoint/2010/main" val="2001362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C0DA4-33E9-8E3C-F498-77980C26B59F}"/>
              </a:ext>
            </a:extLst>
          </p:cNvPr>
          <p:cNvSpPr>
            <a:spLocks noGrp="1"/>
          </p:cNvSpPr>
          <p:nvPr>
            <p:ph type="title"/>
          </p:nvPr>
        </p:nvSpPr>
        <p:spPr/>
        <p:txBody>
          <a:bodyPr>
            <a:normAutofit/>
          </a:bodyPr>
          <a:lstStyle/>
          <a:p>
            <a:r>
              <a:rPr lang="en-US" dirty="0">
                <a:latin typeface="Times New Roman" panose="02020603050405020304" pitchFamily="18" charset="0"/>
                <a:ea typeface="Verdana" panose="020B0604030504040204" pitchFamily="34" charset="0"/>
                <a:cs typeface="Times New Roman" panose="02020603050405020304" pitchFamily="18" charset="0"/>
              </a:rPr>
              <a:t>Team Introduction</a:t>
            </a:r>
            <a:endParaRPr lang="en-CA"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EF39EB-75AF-A588-3348-9791FED1CD21}"/>
              </a:ext>
            </a:extLst>
          </p:cNvPr>
          <p:cNvSpPr>
            <a:spLocks noGrp="1"/>
          </p:cNvSpPr>
          <p:nvPr>
            <p:ph idx="1"/>
          </p:nvPr>
        </p:nvSpPr>
        <p:spPr/>
        <p:txBody>
          <a:bodyPr>
            <a:normAutofit/>
          </a:bodyPr>
          <a:lstStyle/>
          <a:p>
            <a:r>
              <a:rPr lang="en-US" dirty="0" err="1">
                <a:latin typeface="Times New Roman" panose="02020603050405020304" pitchFamily="18" charset="0"/>
                <a:ea typeface="Verdana" panose="020B0604030504040204" pitchFamily="34" charset="0"/>
                <a:cs typeface="Times New Roman" panose="02020603050405020304" pitchFamily="18" charset="0"/>
              </a:rPr>
              <a:t>Urali</a:t>
            </a:r>
            <a:r>
              <a:rPr lang="en-US" dirty="0">
                <a:latin typeface="Times New Roman" panose="02020603050405020304" pitchFamily="18" charset="0"/>
                <a:ea typeface="Verdana" panose="020B0604030504040204" pitchFamily="34" charset="0"/>
                <a:cs typeface="Times New Roman" panose="02020603050405020304" pitchFamily="18" charset="0"/>
              </a:rPr>
              <a:t> </a:t>
            </a:r>
            <a:r>
              <a:rPr lang="en-US" dirty="0" err="1">
                <a:latin typeface="Times New Roman" panose="02020603050405020304" pitchFamily="18" charset="0"/>
                <a:ea typeface="Verdana" panose="020B0604030504040204" pitchFamily="34" charset="0"/>
                <a:cs typeface="Times New Roman" panose="02020603050405020304" pitchFamily="18" charset="0"/>
              </a:rPr>
              <a:t>Virajsinh</a:t>
            </a:r>
            <a:r>
              <a:rPr lang="en-US" dirty="0">
                <a:latin typeface="Times New Roman" panose="02020603050405020304" pitchFamily="18" charset="0"/>
                <a:ea typeface="Verdana" panose="020B0604030504040204" pitchFamily="34" charset="0"/>
                <a:cs typeface="Times New Roman" panose="02020603050405020304" pitchFamily="18" charset="0"/>
              </a:rPr>
              <a:t> Rana</a:t>
            </a:r>
          </a:p>
          <a:p>
            <a:r>
              <a:rPr lang="en-US" dirty="0">
                <a:latin typeface="Times New Roman" panose="02020603050405020304" pitchFamily="18" charset="0"/>
                <a:ea typeface="Verdana" panose="020B0604030504040204" pitchFamily="34" charset="0"/>
                <a:cs typeface="Times New Roman" panose="02020603050405020304" pitchFamily="18" charset="0"/>
              </a:rPr>
              <a:t>Devkumar Patel</a:t>
            </a:r>
          </a:p>
          <a:p>
            <a:r>
              <a:rPr lang="en-US" dirty="0" err="1">
                <a:latin typeface="Times New Roman" panose="02020603050405020304" pitchFamily="18" charset="0"/>
                <a:ea typeface="Verdana" panose="020B0604030504040204" pitchFamily="34" charset="0"/>
                <a:cs typeface="Times New Roman" panose="02020603050405020304" pitchFamily="18" charset="0"/>
              </a:rPr>
              <a:t>Vatsalkumar</a:t>
            </a:r>
            <a:r>
              <a:rPr lang="en-US" dirty="0">
                <a:latin typeface="Times New Roman" panose="02020603050405020304" pitchFamily="18" charset="0"/>
                <a:ea typeface="Verdana" panose="020B0604030504040204" pitchFamily="34" charset="0"/>
                <a:cs typeface="Times New Roman" panose="02020603050405020304" pitchFamily="18" charset="0"/>
              </a:rPr>
              <a:t> Patel</a:t>
            </a:r>
          </a:p>
          <a:p>
            <a:r>
              <a:rPr lang="en-US" dirty="0">
                <a:latin typeface="Times New Roman" panose="02020603050405020304" pitchFamily="18" charset="0"/>
                <a:ea typeface="Verdana" panose="020B0604030504040204" pitchFamily="34" charset="0"/>
                <a:cs typeface="Times New Roman" panose="02020603050405020304" pitchFamily="18" charset="0"/>
              </a:rPr>
              <a:t>Pramit Parikh</a:t>
            </a:r>
          </a:p>
          <a:p>
            <a:r>
              <a:rPr lang="en-US" dirty="0">
                <a:latin typeface="Times New Roman" panose="02020603050405020304" pitchFamily="18" charset="0"/>
                <a:ea typeface="Verdana" panose="020B0604030504040204" pitchFamily="34" charset="0"/>
                <a:cs typeface="Times New Roman" panose="02020603050405020304" pitchFamily="18" charset="0"/>
              </a:rPr>
              <a:t>Rajan Patel</a:t>
            </a:r>
            <a:endParaRPr lang="en-CA"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780045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6151" name="Group 6150">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6152" name="Picture 6151">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153" name="Rectangle 6152">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6154" name="Picture 6153">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6155" name="Picture 6154">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6157" name="Straight Connector 6156">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6159" name="Rectangle 6158">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6161" name="Group 6160">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6162" name="Picture 6161">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163" name="Rectangle 6162">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6164" name="Picture 6163">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6165" name="Picture 6164">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pic>
        <p:nvPicPr>
          <p:cNvPr id="6146" name="Picture 2" descr="THANK YOU FOR LISTENING US Poster | Shiro | Keep Calm-o-Matic">
            <a:extLst>
              <a:ext uri="{FF2B5EF4-FFF2-40B4-BE49-F238E27FC236}">
                <a16:creationId xmlns:a16="http://schemas.microsoft.com/office/drawing/2014/main" id="{28B199D9-ECFB-2283-D622-A83C3635938E}"/>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4267191" y="982132"/>
            <a:ext cx="4188876" cy="489373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2201446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FB5D1BB-0703-437B-BD1E-1D07F8A27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3886586B-3F0F-4593-B272-AE75AD0F092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020DEB59-BF94-41B5-8F16-8B10442EE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9A3BEF6F-FC03-43B1-8D1B-8DA3A360DB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0F49BA32-A501-4C79-9A72-92587AB9EE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7" name="Straight Connector 16">
            <a:extLst>
              <a:ext uri="{FF2B5EF4-FFF2-40B4-BE49-F238E27FC236}">
                <a16:creationId xmlns:a16="http://schemas.microsoft.com/office/drawing/2014/main" id="{883F92AF-2403-4558-B1D7-72130A1E4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2" name="Picture 21">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3" name="Rectangle 22">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4" name="Picture 23">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5" name="Picture 24">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F95026D1-3D12-B7A9-322A-97BC4F121BD9}"/>
              </a:ext>
            </a:extLst>
          </p:cNvPr>
          <p:cNvSpPr>
            <a:spLocks noGrp="1"/>
          </p:cNvSpPr>
          <p:nvPr>
            <p:ph type="title"/>
          </p:nvPr>
        </p:nvSpPr>
        <p:spPr>
          <a:xfrm>
            <a:off x="7535825" y="982132"/>
            <a:ext cx="3360772" cy="1303867"/>
          </a:xfrm>
        </p:spPr>
        <p:txBody>
          <a:bodyPr vert="horz" lIns="91440" tIns="45720" rIns="91440" bIns="45720" rtlCol="0" anchor="ctr">
            <a:normAutofit/>
          </a:bodyPr>
          <a:lstStyle/>
          <a:p>
            <a:pPr>
              <a:lnSpc>
                <a:spcPct val="90000"/>
              </a:lnSpc>
            </a:pPr>
            <a:r>
              <a:rPr lang="en-US" sz="4100" dirty="0"/>
              <a:t>Company’s Introduction</a:t>
            </a:r>
          </a:p>
        </p:txBody>
      </p:sp>
      <p:sp>
        <p:nvSpPr>
          <p:cNvPr id="27" name="Rectangle 26">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ign outside of a building&#10;&#10;Description automatically generated with low confidence">
            <a:extLst>
              <a:ext uri="{FF2B5EF4-FFF2-40B4-BE49-F238E27FC236}">
                <a16:creationId xmlns:a16="http://schemas.microsoft.com/office/drawing/2014/main" id="{43EC8C8E-B202-4376-7D5D-1F6DC3178EA0}"/>
              </a:ext>
            </a:extLst>
          </p:cNvPr>
          <p:cNvPicPr>
            <a:picLocks noGrp="1" noChangeAspect="1"/>
          </p:cNvPicPr>
          <p:nvPr>
            <p:ph sz="half" idx="2"/>
          </p:nvPr>
        </p:nvPicPr>
        <p:blipFill rotWithShape="1">
          <a:blip r:embed="rId5">
            <a:extLst>
              <a:ext uri="{28A0092B-C50C-407E-A947-70E740481C1C}">
                <a14:useLocalDpi xmlns:a14="http://schemas.microsoft.com/office/drawing/2010/main" val="0"/>
              </a:ext>
            </a:extLst>
          </a:blip>
          <a:srcRect r="8965" b="-1"/>
          <a:stretch/>
        </p:blipFill>
        <p:spPr>
          <a:xfrm>
            <a:off x="1412683" y="1410208"/>
            <a:ext cx="5278777" cy="3858780"/>
          </a:xfrm>
          <a:prstGeom prst="rect">
            <a:avLst/>
          </a:prstGeom>
        </p:spPr>
      </p:pic>
      <p:cxnSp>
        <p:nvCxnSpPr>
          <p:cNvPr id="29" name="Straight Connector 28">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789BF774-2C09-F773-D0A5-0BFAD69D6CE5}"/>
              </a:ext>
            </a:extLst>
          </p:cNvPr>
          <p:cNvSpPr>
            <a:spLocks noGrp="1"/>
          </p:cNvSpPr>
          <p:nvPr>
            <p:ph sz="half" idx="1"/>
          </p:nvPr>
        </p:nvSpPr>
        <p:spPr>
          <a:xfrm>
            <a:off x="7366469" y="2556932"/>
            <a:ext cx="3973976" cy="3318933"/>
          </a:xfrm>
        </p:spPr>
        <p:txBody>
          <a:bodyPr vert="horz" lIns="91440" tIns="45720" rIns="91440" bIns="45720" rtlCol="0" anchor="t">
            <a:noAutofit/>
          </a:bodyPr>
          <a:lstStyle/>
          <a:p>
            <a:pPr algn="just">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Welcome to the presentation on BlackRock.</a:t>
            </a:r>
          </a:p>
          <a:p>
            <a:pPr algn="just">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BlackRock: Leading the Way in Investment Management</a:t>
            </a:r>
          </a:p>
          <a:p>
            <a:pPr algn="just">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BlackRock is a leading investment management firm with a global presence.</a:t>
            </a:r>
          </a:p>
          <a:p>
            <a:pPr algn="just">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This presentation will cover the company's history, products and services offered, mergers and acquisitions, industrial competitors, and approximate market share of the company and competitors.</a:t>
            </a:r>
          </a:p>
        </p:txBody>
      </p:sp>
    </p:spTree>
    <p:extLst>
      <p:ext uri="{BB962C8B-B14F-4D97-AF65-F5344CB8AC3E}">
        <p14:creationId xmlns:p14="http://schemas.microsoft.com/office/powerpoint/2010/main" val="2775863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5146" name="Group 5145">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5147" name="Picture 5146">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148" name="Rectangle 5147">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5149" name="Picture 5148">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5150" name="Picture 5149">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5152" name="Straight Connector 5151">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5154" name="Rectangle 5153">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5156" name="Group 5155">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5157" name="Picture 5156">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158" name="Rectangle 5157">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5159" name="Picture 5158">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5160" name="Picture 5159">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3679D528-AC7A-6D02-ACA3-02D95BBF8841}"/>
              </a:ext>
            </a:extLst>
          </p:cNvPr>
          <p:cNvSpPr>
            <a:spLocks noGrp="1"/>
          </p:cNvSpPr>
          <p:nvPr>
            <p:ph type="title"/>
          </p:nvPr>
        </p:nvSpPr>
        <p:spPr>
          <a:xfrm>
            <a:off x="997528" y="718607"/>
            <a:ext cx="10455194" cy="1094316"/>
          </a:xfrm>
        </p:spPr>
        <p:txBody>
          <a:bodyPr vert="horz" lIns="91440" tIns="45720" rIns="91440" bIns="45720" rtlCol="0" anchor="b">
            <a:normAutofit/>
          </a:bodyPr>
          <a:lstStyle/>
          <a:p>
            <a:r>
              <a:rPr lang="en-US" sz="4800" dirty="0">
                <a:solidFill>
                  <a:srgbClr val="262626"/>
                </a:solidFill>
              </a:rPr>
              <a:t>Company Information</a:t>
            </a:r>
          </a:p>
        </p:txBody>
      </p:sp>
      <p:pic>
        <p:nvPicPr>
          <p:cNvPr id="4" name="Picture 3">
            <a:extLst>
              <a:ext uri="{FF2B5EF4-FFF2-40B4-BE49-F238E27FC236}">
                <a16:creationId xmlns:a16="http://schemas.microsoft.com/office/drawing/2014/main" id="{A112E409-54D7-E518-EDEE-12A29FEA72C1}"/>
              </a:ext>
            </a:extLst>
          </p:cNvPr>
          <p:cNvPicPr>
            <a:picLocks noChangeAspect="1"/>
          </p:cNvPicPr>
          <p:nvPr/>
        </p:nvPicPr>
        <p:blipFill>
          <a:blip r:embed="rId7"/>
          <a:stretch>
            <a:fillRect/>
          </a:stretch>
        </p:blipFill>
        <p:spPr>
          <a:xfrm>
            <a:off x="5418668" y="2110933"/>
            <a:ext cx="5877982" cy="3206135"/>
          </a:xfrm>
          <a:prstGeom prst="rect">
            <a:avLst/>
          </a:prstGeom>
          <a:ln w="57150" cmpd="thickThin">
            <a:solidFill>
              <a:srgbClr val="7F7F7F"/>
            </a:solidFill>
            <a:miter lim="800000"/>
          </a:ln>
        </p:spPr>
      </p:pic>
      <p:sp>
        <p:nvSpPr>
          <p:cNvPr id="6" name="TextBox 5">
            <a:extLst>
              <a:ext uri="{FF2B5EF4-FFF2-40B4-BE49-F238E27FC236}">
                <a16:creationId xmlns:a16="http://schemas.microsoft.com/office/drawing/2014/main" id="{583DDDE7-2A50-F276-FE5F-C102AC077AA2}"/>
              </a:ext>
            </a:extLst>
          </p:cNvPr>
          <p:cNvSpPr txBox="1"/>
          <p:nvPr/>
        </p:nvSpPr>
        <p:spPr>
          <a:xfrm>
            <a:off x="777240" y="2110933"/>
            <a:ext cx="4410119" cy="3416320"/>
          </a:xfrm>
          <a:prstGeom prst="rect">
            <a:avLst/>
          </a:prstGeom>
          <a:noFill/>
        </p:spPr>
        <p:txBody>
          <a:bodyPr wrap="square" rtlCol="0">
            <a:spAutoFit/>
          </a:bodyPr>
          <a:lstStyle/>
          <a:p>
            <a:pPr marL="285750" indent="-285750" algn="just">
              <a:buFont typeface="Arial" panose="020B0604020202020204" pitchFamily="34" charset="0"/>
              <a:buChar char="•"/>
            </a:pPr>
            <a:r>
              <a:rPr lang="en-US" dirty="0"/>
              <a:t>BlackRock is a </a:t>
            </a:r>
            <a:r>
              <a:rPr lang="en-US" b="1" dirty="0"/>
              <a:t>Financial GIANT</a:t>
            </a:r>
            <a:r>
              <a:rPr lang="en-US" dirty="0"/>
              <a:t>, with the largest investor on planet earth with over $10 Trillion in assets.</a:t>
            </a:r>
          </a:p>
          <a:p>
            <a:pPr marL="285750" indent="-285750" algn="just">
              <a:buFont typeface="Arial" panose="020B0604020202020204" pitchFamily="34" charset="0"/>
              <a:buChar char="•"/>
            </a:pPr>
            <a:r>
              <a:rPr lang="en-US" dirty="0"/>
              <a:t>BlackRock manages assets equal to 1/10</a:t>
            </a:r>
            <a:r>
              <a:rPr lang="en-US" baseline="30000" dirty="0"/>
              <a:t>th</a:t>
            </a:r>
            <a:r>
              <a:rPr lang="en-US" dirty="0"/>
              <a:t> of Global Economic Activity</a:t>
            </a:r>
          </a:p>
          <a:p>
            <a:pPr marL="285750" indent="-285750" algn="just">
              <a:buFont typeface="Arial" panose="020B0604020202020204" pitchFamily="34" charset="0"/>
              <a:buChar char="•"/>
            </a:pPr>
            <a:r>
              <a:rPr lang="en-US" dirty="0"/>
              <a:t>After its IPO in 1999 its stock has increased by 9698%.</a:t>
            </a:r>
          </a:p>
          <a:p>
            <a:pPr marL="285750" indent="-285750" algn="just">
              <a:buFont typeface="Arial" panose="020B0604020202020204" pitchFamily="34" charset="0"/>
              <a:buChar char="•"/>
            </a:pPr>
            <a:r>
              <a:rPr lang="en-US" dirty="0"/>
              <a:t>It owns 5% or more in most S&amp;P500 companies.</a:t>
            </a:r>
          </a:p>
          <a:p>
            <a:pPr marL="285750" indent="-285750" algn="just">
              <a:buFont typeface="Arial" panose="020B0604020202020204" pitchFamily="34" charset="0"/>
              <a:buChar char="•"/>
            </a:pPr>
            <a:r>
              <a:rPr lang="en-US" dirty="0"/>
              <a:t>Nearly 60% is of Assets Under Management(AUM) is for Institutional Investors.</a:t>
            </a:r>
          </a:p>
        </p:txBody>
      </p:sp>
    </p:spTree>
    <p:extLst>
      <p:ext uri="{BB962C8B-B14F-4D97-AF65-F5344CB8AC3E}">
        <p14:creationId xmlns:p14="http://schemas.microsoft.com/office/powerpoint/2010/main" val="2233462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9D528-AC7A-6D02-ACA3-02D95BBF8841}"/>
              </a:ext>
            </a:extLst>
          </p:cNvPr>
          <p:cNvSpPr>
            <a:spLocks noGrp="1"/>
          </p:cNvSpPr>
          <p:nvPr>
            <p:ph type="title"/>
          </p:nvPr>
        </p:nvSpPr>
        <p:spPr/>
        <p:txBody>
          <a:bodyPr vert="horz" lIns="91440" tIns="45720" rIns="91440" bIns="45720" rtlCol="0" anchor="b">
            <a:normAutofit/>
          </a:bodyPr>
          <a:lstStyle/>
          <a:p>
            <a:r>
              <a:rPr lang="en-US" sz="4800">
                <a:solidFill>
                  <a:srgbClr val="262626"/>
                </a:solidFill>
              </a:rPr>
              <a:t>Company Information</a:t>
            </a:r>
            <a:endParaRPr lang="en-US" sz="4800" dirty="0">
              <a:solidFill>
                <a:srgbClr val="262626"/>
              </a:solidFill>
            </a:endParaRPr>
          </a:p>
        </p:txBody>
      </p:sp>
      <p:sp>
        <p:nvSpPr>
          <p:cNvPr id="3" name="Content Placeholder 2">
            <a:extLst>
              <a:ext uri="{FF2B5EF4-FFF2-40B4-BE49-F238E27FC236}">
                <a16:creationId xmlns:a16="http://schemas.microsoft.com/office/drawing/2014/main" id="{1CD8A306-8811-C1AF-E277-3B2030A0F36D}"/>
              </a:ext>
            </a:extLst>
          </p:cNvPr>
          <p:cNvSpPr>
            <a:spLocks noGrp="1"/>
          </p:cNvSpPr>
          <p:nvPr>
            <p:ph idx="1"/>
          </p:nvPr>
        </p:nvSpPr>
        <p:spPr>
          <a:xfrm>
            <a:off x="1295401" y="2556932"/>
            <a:ext cx="9601196" cy="3629264"/>
          </a:xfrm>
        </p:spPr>
        <p:txBody>
          <a:bodyPr>
            <a:normAutofit fontScale="92500"/>
          </a:bodyPr>
          <a:lstStyle/>
          <a:p>
            <a:r>
              <a:rPr lang="en-US" dirty="0"/>
              <a:t>BlackRock’s secret weapon is an advanced trading algorithm called </a:t>
            </a:r>
            <a:r>
              <a:rPr lang="en-US" b="1" dirty="0"/>
              <a:t>ALADDIN (Asset, Liabilities, Debt, and Derivative Investment Network).</a:t>
            </a:r>
          </a:p>
          <a:p>
            <a:r>
              <a:rPr lang="en-US" dirty="0"/>
              <a:t>Aladdin is a risk-evaluation and risk-management system including 5000 computers that work 24x7, managed and monitored by a group of engineers, mathematicians, and developers.</a:t>
            </a:r>
          </a:p>
          <a:p>
            <a:r>
              <a:rPr lang="en-US" dirty="0"/>
              <a:t>During the 2008 global financial crisis, Aladdin was called upon by every major bank, as well as the head of the Fed Reserve and US Treasury.</a:t>
            </a:r>
          </a:p>
          <a:p>
            <a:r>
              <a:rPr lang="en-US" dirty="0"/>
              <a:t>Aladdin played a key role in the recession by saving the financial market from complete collapse.</a:t>
            </a:r>
          </a:p>
        </p:txBody>
      </p:sp>
    </p:spTree>
    <p:extLst>
      <p:ext uri="{BB962C8B-B14F-4D97-AF65-F5344CB8AC3E}">
        <p14:creationId xmlns:p14="http://schemas.microsoft.com/office/powerpoint/2010/main" val="1445745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4E606-C7D7-8FE1-C963-C1176C109BE4}"/>
              </a:ext>
            </a:extLst>
          </p:cNvPr>
          <p:cNvSpPr>
            <a:spLocks noGrp="1"/>
          </p:cNvSpPr>
          <p:nvPr>
            <p:ph type="title"/>
          </p:nvPr>
        </p:nvSpPr>
        <p:spPr>
          <a:xfrm>
            <a:off x="1295401" y="683553"/>
            <a:ext cx="9601196" cy="986628"/>
          </a:xfrm>
        </p:spPr>
        <p:txBody>
          <a:bodyPr/>
          <a:lstStyle/>
          <a:p>
            <a:r>
              <a:rPr lang="en-US" sz="4400" dirty="0"/>
              <a:t>Company’s History</a:t>
            </a:r>
            <a:endParaRPr lang="en-US" dirty="0"/>
          </a:p>
        </p:txBody>
      </p:sp>
      <p:sp>
        <p:nvSpPr>
          <p:cNvPr id="3" name="Content Placeholder 2">
            <a:extLst>
              <a:ext uri="{FF2B5EF4-FFF2-40B4-BE49-F238E27FC236}">
                <a16:creationId xmlns:a16="http://schemas.microsoft.com/office/drawing/2014/main" id="{6B987273-A978-9909-DEA8-7B5BA912BFB8}"/>
              </a:ext>
            </a:extLst>
          </p:cNvPr>
          <p:cNvSpPr>
            <a:spLocks noGrp="1"/>
          </p:cNvSpPr>
          <p:nvPr>
            <p:ph idx="1"/>
          </p:nvPr>
        </p:nvSpPr>
        <p:spPr/>
        <p:txBody>
          <a:bodyPr>
            <a:normAutofit/>
          </a:bodyPr>
          <a:lstStyle/>
          <a:p>
            <a:pPr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In 1988, BlackRock, a fixed-income asset management, was established in New York City.</a:t>
            </a:r>
          </a:p>
          <a:p>
            <a:pPr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The business has grown into additional asset classes over time, including stocks and alternative assets.</a:t>
            </a:r>
          </a:p>
          <a:p>
            <a:pPr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PNC Financial Services Group purchased shares in BlackRock in 1999, and the business went public on the New York Stock Exchange in 2006. (NYSE) </a:t>
            </a:r>
            <a:r>
              <a:rPr lang="en-US" sz="1600" b="0" i="0" dirty="0">
                <a:solidFill>
                  <a:srgbClr val="000000"/>
                </a:solidFill>
                <a:effectLst/>
                <a:latin typeface="FortBook"/>
              </a:rPr>
              <a:t>for $14 a share</a:t>
            </a:r>
            <a:r>
              <a:rPr lang="en-US" sz="1600" b="0" i="0" dirty="0">
                <a:solidFill>
                  <a:schemeClr val="tx1"/>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By the end of that year, the firm had $165 billion in assets under management due to its strengthening relationships with global institutions.</a:t>
            </a:r>
          </a:p>
          <a:p>
            <a:pPr>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Recognizing the opportunity to bring transparency, scale and innovation to risk management for the broader industry, BlackRock begins to sell its proprietary technology, </a:t>
            </a:r>
            <a:r>
              <a:rPr lang="en-US" sz="1600" b="0" i="0" u="sng" dirty="0">
                <a:solidFill>
                  <a:schemeClr val="tx1"/>
                </a:solidFill>
                <a:effectLst/>
                <a:latin typeface="Times New Roman" panose="02020603050405020304" pitchFamily="18" charset="0"/>
                <a:cs typeface="Times New Roman" panose="02020603050405020304" pitchFamily="18" charset="0"/>
                <a:hlinkClick r:id="rId2" tooltip="Learn how Aladdin help your organization.">
                  <a:extLst>
                    <a:ext uri="{A12FA001-AC4F-418D-AE19-62706E023703}">
                      <ahyp:hlinkClr xmlns:ahyp="http://schemas.microsoft.com/office/drawing/2018/hyperlinkcolor" val="tx"/>
                    </a:ext>
                  </a:extLst>
                </a:hlinkClick>
              </a:rPr>
              <a:t>Aladdin</a:t>
            </a:r>
            <a:r>
              <a:rPr lang="en-US" sz="1600" b="0" i="0" dirty="0">
                <a:solidFill>
                  <a:schemeClr val="tx1"/>
                </a:solidFill>
                <a:effectLst/>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BlackRock founds </a:t>
            </a:r>
            <a:r>
              <a:rPr lang="en-US" sz="1600" b="0" i="0" u="sng" dirty="0">
                <a:solidFill>
                  <a:schemeClr val="tx1"/>
                </a:solidFill>
                <a:effectLst/>
                <a:latin typeface="Times New Roman" panose="02020603050405020304" pitchFamily="18" charset="0"/>
                <a:cs typeface="Times New Roman" panose="02020603050405020304" pitchFamily="18" charset="0"/>
                <a:hlinkClick r:id="rId3" tooltip="Expertise and solutions for complex challenges.">
                  <a:extLst>
                    <a:ext uri="{A12FA001-AC4F-418D-AE19-62706E023703}">
                      <ahyp:hlinkClr xmlns:ahyp="http://schemas.microsoft.com/office/drawing/2018/hyperlinkcolor" val="tx"/>
                    </a:ext>
                  </a:extLst>
                </a:hlinkClick>
              </a:rPr>
              <a:t>BlackRock Solutions</a:t>
            </a:r>
            <a:r>
              <a:rPr lang="en-US" sz="1600" b="0" i="0" dirty="0">
                <a:solidFill>
                  <a:schemeClr val="tx1"/>
                </a:solidFill>
                <a:effectLst/>
                <a:latin typeface="Times New Roman" panose="02020603050405020304" pitchFamily="18" charset="0"/>
                <a:cs typeface="Times New Roman" panose="02020603050405020304" pitchFamily="18" charset="0"/>
              </a:rPr>
              <a:t>, with Aladdin as the basis for the business. This marked the beginning of BlackRock’s role as a technology provider.</a:t>
            </a:r>
          </a:p>
          <a:p>
            <a:pPr algn="l">
              <a:buFont typeface="Arial" panose="020B0604020202020204" pitchFamily="34" charset="0"/>
              <a:buChar char="•"/>
            </a:pPr>
            <a:endParaRPr lang="en-US" sz="2000" b="0" i="0" dirty="0">
              <a:solidFill>
                <a:schemeClr val="tx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9389791-B523-5ED8-1EF1-A09D5F0FC6ED}"/>
              </a:ext>
            </a:extLst>
          </p:cNvPr>
          <p:cNvSpPr txBox="1"/>
          <p:nvPr/>
        </p:nvSpPr>
        <p:spPr>
          <a:xfrm>
            <a:off x="1408922" y="1754154"/>
            <a:ext cx="9601196" cy="430887"/>
          </a:xfrm>
          <a:prstGeom prst="rect">
            <a:avLst/>
          </a:prstGeom>
          <a:noFill/>
        </p:spPr>
        <p:txBody>
          <a:bodyPr wrap="square" rtlCol="0">
            <a:spAutoFit/>
          </a:bodyPr>
          <a:lstStyle/>
          <a:p>
            <a:pPr algn="ctr"/>
            <a:r>
              <a:rPr lang="en-US" sz="2200" b="0" i="0" dirty="0">
                <a:effectLst/>
                <a:latin typeface="Söhne"/>
              </a:rPr>
              <a:t>From Fixed-Income Asset Manager to Global Investment Management Firm</a:t>
            </a:r>
            <a:endParaRPr lang="en-US" sz="2200" dirty="0"/>
          </a:p>
        </p:txBody>
      </p:sp>
    </p:spTree>
    <p:extLst>
      <p:ext uri="{BB962C8B-B14F-4D97-AF65-F5344CB8AC3E}">
        <p14:creationId xmlns:p14="http://schemas.microsoft.com/office/powerpoint/2010/main" val="2029535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4E606-C7D7-8FE1-C963-C1176C109BE4}"/>
              </a:ext>
            </a:extLst>
          </p:cNvPr>
          <p:cNvSpPr>
            <a:spLocks noGrp="1"/>
          </p:cNvSpPr>
          <p:nvPr>
            <p:ph type="title"/>
          </p:nvPr>
        </p:nvSpPr>
        <p:spPr>
          <a:xfrm>
            <a:off x="1295401" y="683553"/>
            <a:ext cx="9601196" cy="986628"/>
          </a:xfrm>
        </p:spPr>
        <p:txBody>
          <a:bodyPr/>
          <a:lstStyle/>
          <a:p>
            <a:r>
              <a:rPr lang="en-US" sz="4400" dirty="0"/>
              <a:t>Company’s History</a:t>
            </a:r>
            <a:endParaRPr lang="en-US" dirty="0"/>
          </a:p>
        </p:txBody>
      </p:sp>
      <p:sp>
        <p:nvSpPr>
          <p:cNvPr id="3" name="Content Placeholder 2">
            <a:extLst>
              <a:ext uri="{FF2B5EF4-FFF2-40B4-BE49-F238E27FC236}">
                <a16:creationId xmlns:a16="http://schemas.microsoft.com/office/drawing/2014/main" id="{6B987273-A978-9909-DEA8-7B5BA912BFB8}"/>
              </a:ext>
            </a:extLst>
          </p:cNvPr>
          <p:cNvSpPr>
            <a:spLocks noGrp="1"/>
          </p:cNvSpPr>
          <p:nvPr>
            <p:ph idx="1"/>
          </p:nvPr>
        </p:nvSpPr>
        <p:spPr/>
        <p:txBody>
          <a:bodyPr>
            <a:normAutofit/>
          </a:bodyPr>
          <a:lstStyle/>
          <a:p>
            <a:pPr algn="l">
              <a:buFont typeface="Arial" panose="020B0604020202020204" pitchFamily="34" charset="0"/>
              <a:buChar char="•"/>
            </a:pPr>
            <a:r>
              <a:rPr lang="en-US" sz="1600" b="1" i="0" dirty="0">
                <a:solidFill>
                  <a:schemeClr val="tx1"/>
                </a:solidFill>
                <a:effectLst/>
                <a:latin typeface="Times New Roman" panose="02020603050405020304" pitchFamily="18" charset="0"/>
                <a:cs typeface="Times New Roman" panose="02020603050405020304" pitchFamily="18" charset="0"/>
              </a:rPr>
              <a:t>2006</a:t>
            </a:r>
            <a:r>
              <a:rPr lang="en-US" sz="1600" b="0" i="0" dirty="0">
                <a:solidFill>
                  <a:schemeClr val="tx1"/>
                </a:solidFill>
                <a:effectLst/>
                <a:latin typeface="Times New Roman" panose="02020603050405020304" pitchFamily="18" charset="0"/>
                <a:cs typeface="Times New Roman" panose="02020603050405020304" pitchFamily="18" charset="0"/>
              </a:rPr>
              <a:t> - </a:t>
            </a:r>
            <a:r>
              <a:rPr lang="en-US" sz="1600" b="0" i="0" dirty="0">
                <a:solidFill>
                  <a:srgbClr val="000000"/>
                </a:solidFill>
                <a:effectLst/>
                <a:latin typeface="Times New Roman" panose="02020603050405020304" pitchFamily="18" charset="0"/>
                <a:cs typeface="Times New Roman" panose="02020603050405020304" pitchFamily="18" charset="0"/>
              </a:rPr>
              <a:t>BlackRock acquires Merrill Lynch Investment Management, expanding its retail and international presence.</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b="1" i="0" dirty="0">
                <a:solidFill>
                  <a:schemeClr val="tx1"/>
                </a:solidFill>
                <a:effectLst/>
                <a:latin typeface="Times New Roman" panose="02020603050405020304" pitchFamily="18" charset="0"/>
                <a:cs typeface="Times New Roman" panose="02020603050405020304" pitchFamily="18" charset="0"/>
              </a:rPr>
              <a:t>2008</a:t>
            </a:r>
            <a:r>
              <a:rPr lang="en-US" sz="2000" b="0" i="0" dirty="0">
                <a:solidFill>
                  <a:schemeClr val="tx1"/>
                </a:solidFill>
                <a:effectLst/>
                <a:latin typeface="Times New Roman" panose="02020603050405020304" pitchFamily="18" charset="0"/>
                <a:cs typeface="Times New Roman" panose="02020603050405020304" pitchFamily="18" charset="0"/>
              </a:rPr>
              <a:t> - </a:t>
            </a:r>
            <a:r>
              <a:rPr lang="en-US" sz="1600" b="0" i="0" dirty="0">
                <a:solidFill>
                  <a:srgbClr val="000000"/>
                </a:solidFill>
                <a:effectLst/>
                <a:latin typeface="Times New Roman" panose="02020603050405020304" pitchFamily="18" charset="0"/>
                <a:cs typeface="Times New Roman" panose="02020603050405020304" pitchFamily="18" charset="0"/>
              </a:rPr>
              <a:t>Amidst the financial crisis, the Head of the Federal Reserve Bank of New York asks BlackRock to analyze Bear Stearns' mortgage-backed securities assets and determine their value. BlackRock plays a key advisory role to institutions across the globe seeking to navigate the financial crisis.</a:t>
            </a:r>
          </a:p>
          <a:p>
            <a:pPr>
              <a:buFont typeface="Arial" panose="020B0604020202020204" pitchFamily="34" charset="0"/>
              <a:buChar char="•"/>
            </a:pPr>
            <a:r>
              <a:rPr lang="en-US" sz="1600" b="1" dirty="0">
                <a:solidFill>
                  <a:srgbClr val="000000"/>
                </a:solidFill>
                <a:latin typeface="Times New Roman" panose="02020603050405020304" pitchFamily="18" charset="0"/>
                <a:cs typeface="Times New Roman" panose="02020603050405020304" pitchFamily="18" charset="0"/>
              </a:rPr>
              <a:t>2009 - </a:t>
            </a:r>
            <a:r>
              <a:rPr lang="en-US" sz="1600" b="0" i="0" dirty="0">
                <a:solidFill>
                  <a:srgbClr val="000000"/>
                </a:solidFill>
                <a:effectLst/>
                <a:latin typeface="Times New Roman" panose="02020603050405020304" pitchFamily="18" charset="0"/>
                <a:cs typeface="Times New Roman" panose="02020603050405020304" pitchFamily="18" charset="0"/>
              </a:rPr>
              <a:t>BlackRock acquires Barclay's Global Investors (BGI), becoming the world's largest asset manager, with employees in 24 countries. With this acquisition, BlackRock makes the unprecedented move of bringing alpha and index strategies under one roof to provide a wider breadth of solutions for its clients.</a:t>
            </a:r>
            <a:endParaRPr lang="en-US" sz="1600" b="1" i="0" dirty="0">
              <a:solidFill>
                <a:srgbClr val="000000"/>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b="1" i="0" dirty="0">
                <a:solidFill>
                  <a:schemeClr val="tx1"/>
                </a:solidFill>
                <a:effectLst/>
                <a:latin typeface="Times New Roman" panose="02020603050405020304" pitchFamily="18" charset="0"/>
                <a:cs typeface="Times New Roman" panose="02020603050405020304" pitchFamily="18" charset="0"/>
              </a:rPr>
              <a:t>2018 - </a:t>
            </a:r>
            <a:r>
              <a:rPr lang="en-US" sz="1600" b="0" i="0" dirty="0">
                <a:solidFill>
                  <a:srgbClr val="000000"/>
                </a:solidFill>
                <a:effectLst/>
                <a:latin typeface="Times New Roman" panose="02020603050405020304" pitchFamily="18" charset="0"/>
                <a:cs typeface="Times New Roman" panose="02020603050405020304" pitchFamily="18" charset="0"/>
              </a:rPr>
              <a:t>BlackRock launches its first AI Lab in Palo Alto to accelerate its use of artificial intelligence and associated disciplines – machine learning, data science, natural language processing – to improve outcomes and drive progress for investors, clients and the firm.</a:t>
            </a:r>
            <a:r>
              <a:rPr lang="en-US" sz="1600" b="1" i="0" dirty="0">
                <a:solidFill>
                  <a:schemeClr val="tx1"/>
                </a:solidFill>
                <a:effectLst/>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29389791-B523-5ED8-1EF1-A09D5F0FC6ED}"/>
              </a:ext>
            </a:extLst>
          </p:cNvPr>
          <p:cNvSpPr txBox="1"/>
          <p:nvPr/>
        </p:nvSpPr>
        <p:spPr>
          <a:xfrm>
            <a:off x="1408922" y="1754154"/>
            <a:ext cx="9601196" cy="430887"/>
          </a:xfrm>
          <a:prstGeom prst="rect">
            <a:avLst/>
          </a:prstGeom>
          <a:noFill/>
        </p:spPr>
        <p:txBody>
          <a:bodyPr wrap="square" rtlCol="0">
            <a:spAutoFit/>
          </a:bodyPr>
          <a:lstStyle/>
          <a:p>
            <a:pPr algn="ctr"/>
            <a:r>
              <a:rPr lang="en-US" sz="2200" b="0" i="0" dirty="0">
                <a:effectLst/>
                <a:latin typeface="Söhne"/>
              </a:rPr>
              <a:t>From Fixed-Income Asset Manager to Global Investment Management Firm</a:t>
            </a:r>
            <a:endParaRPr lang="en-US" sz="2200" dirty="0"/>
          </a:p>
        </p:txBody>
      </p:sp>
    </p:spTree>
    <p:extLst>
      <p:ext uri="{BB962C8B-B14F-4D97-AF65-F5344CB8AC3E}">
        <p14:creationId xmlns:p14="http://schemas.microsoft.com/office/powerpoint/2010/main" val="3099624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4E606-C7D7-8FE1-C963-C1176C109BE4}"/>
              </a:ext>
            </a:extLst>
          </p:cNvPr>
          <p:cNvSpPr>
            <a:spLocks noGrp="1"/>
          </p:cNvSpPr>
          <p:nvPr>
            <p:ph type="title"/>
          </p:nvPr>
        </p:nvSpPr>
        <p:spPr>
          <a:xfrm>
            <a:off x="1295401" y="1084769"/>
            <a:ext cx="9601196" cy="986628"/>
          </a:xfrm>
        </p:spPr>
        <p:txBody>
          <a:bodyPr/>
          <a:lstStyle/>
          <a:p>
            <a:r>
              <a:rPr lang="en-US" sz="4400" dirty="0"/>
              <a:t>Company’s </a:t>
            </a:r>
            <a:r>
              <a:rPr lang="en-US" dirty="0"/>
              <a:t>Products and Services</a:t>
            </a:r>
          </a:p>
        </p:txBody>
      </p:sp>
      <p:sp>
        <p:nvSpPr>
          <p:cNvPr id="3" name="Content Placeholder 2">
            <a:extLst>
              <a:ext uri="{FF2B5EF4-FFF2-40B4-BE49-F238E27FC236}">
                <a16:creationId xmlns:a16="http://schemas.microsoft.com/office/drawing/2014/main" id="{6B987273-A978-9909-DEA8-7B5BA912BFB8}"/>
              </a:ext>
            </a:extLst>
          </p:cNvPr>
          <p:cNvSpPr>
            <a:spLocks noGrp="1"/>
          </p:cNvSpPr>
          <p:nvPr>
            <p:ph idx="1"/>
          </p:nvPr>
        </p:nvSpPr>
        <p:spPr/>
        <p:txBody>
          <a:bodyPr>
            <a:normAutofit/>
          </a:bodyPr>
          <a:lstStyle/>
          <a:p>
            <a:pPr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Mutual funds, exchange-traded funds (ETFs), individually managed accounts, and alternative investments are just a few of the investment services and products provided by BlackRock.</a:t>
            </a:r>
          </a:p>
          <a:p>
            <a:pPr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Moreover, BlackRock provides its clients with consulting and risk management services.</a:t>
            </a:r>
          </a:p>
          <a:p>
            <a:pPr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BlackRock offers the size and experience to fulfil the needs of individual investors, institutions, and governments globally. </a:t>
            </a:r>
          </a:p>
          <a:p>
            <a:pPr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BlackRock now manages more than $10 trillion in assets.</a:t>
            </a:r>
          </a:p>
          <a:p>
            <a:pPr algn="l">
              <a:buFont typeface="Arial" panose="020B0604020202020204" pitchFamily="34" charset="0"/>
              <a:buChar char="•"/>
            </a:pPr>
            <a:endParaRPr lang="en-US" sz="1600" b="1"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77263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7632</TotalTime>
  <Words>1572</Words>
  <Application>Microsoft Office PowerPoint</Application>
  <PresentationFormat>Widescreen</PresentationFormat>
  <Paragraphs>163</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FortBook</vt:lpstr>
      <vt:lpstr>Garamond</vt:lpstr>
      <vt:lpstr>Söhne</vt:lpstr>
      <vt:lpstr>Times New Roman</vt:lpstr>
      <vt:lpstr>Verdana</vt:lpstr>
      <vt:lpstr>Organic</vt:lpstr>
      <vt:lpstr>Financial Analytics For Business</vt:lpstr>
      <vt:lpstr>Table of Contents</vt:lpstr>
      <vt:lpstr>Team Introduction</vt:lpstr>
      <vt:lpstr>Company’s Introduction</vt:lpstr>
      <vt:lpstr>Company Information</vt:lpstr>
      <vt:lpstr>Company Information</vt:lpstr>
      <vt:lpstr>Company’s History</vt:lpstr>
      <vt:lpstr>Company’s History</vt:lpstr>
      <vt:lpstr>Company’s Products and Services</vt:lpstr>
      <vt:lpstr>Company’s Products and Services</vt:lpstr>
      <vt:lpstr>Company’s Assets Under Management (AUM)</vt:lpstr>
      <vt:lpstr>Company’s Investments</vt:lpstr>
      <vt:lpstr>BlackRock Mergers and Acquisitions</vt:lpstr>
      <vt:lpstr>Industrial Competitors</vt:lpstr>
      <vt:lpstr>Market Share</vt:lpstr>
      <vt:lpstr>Market Share</vt:lpstr>
      <vt:lpstr>Ratio Analysis</vt:lpstr>
      <vt:lpstr>Ratio Analysis</vt:lpstr>
      <vt:lpstr>CAPM Analysis</vt:lpstr>
      <vt:lpstr>Weighted Average Cost of Capital (WACC)</vt:lpstr>
      <vt:lpstr>Monte Carlo Simulation</vt:lpstr>
      <vt:lpstr>Monte Carlo Simulation</vt:lpstr>
      <vt:lpstr>Brownian Method Simulation</vt:lpstr>
      <vt:lpstr>Trend Analysis</vt:lpstr>
      <vt:lpstr>Time Series</vt:lpstr>
      <vt:lpstr>Facebook Prophet</vt:lpstr>
      <vt:lpstr>Facebook Prophet</vt:lpstr>
      <vt:lpstr>Recommendations &amp; 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Analytics For Business</dc:title>
  <dc:creator>Vatsalkumar</dc:creator>
  <cp:lastModifiedBy>Devkumar Patel</cp:lastModifiedBy>
  <cp:revision>33</cp:revision>
  <dcterms:created xsi:type="dcterms:W3CDTF">2023-04-04T19:12:34Z</dcterms:created>
  <dcterms:modified xsi:type="dcterms:W3CDTF">2023-04-12T04:35:06Z</dcterms:modified>
</cp:coreProperties>
</file>