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3A1A6-61FF-294A-A87D-3B931238B81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766F7-9CDF-D046-8013-4A8420FF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4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82DA-2212-2447-86E0-FED86CD0E3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C3F3-A2AD-4FA4-E510-631266A60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F9361-E181-2D42-72EA-623444072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2E2B-04BE-E9D1-EA89-8B1852D0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FB28-3DEC-896F-7E85-0810E02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701A-45DB-60CB-4772-E98EDB98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780B-2027-18A6-5DF0-4E9F4172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32C52-EDCE-52E4-AA71-09EBBBF29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A51B-344F-B9D3-D3F0-85F82CB4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FB90-CD32-0541-34AB-2BEAF5CB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45AD-F7BE-187B-0BAB-2A590600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7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B20E4-8CFE-211D-6FA1-674414136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418A1-6F49-CCB8-5763-8F6C5B58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D2B2-3DB2-31DA-9458-31095B30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6D42-2A1A-6850-48AC-7FFBF1DB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7604-6BF6-EAFD-56A5-CE4836E6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77F8-C3FC-4201-3614-9690A060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0B3C-7A51-5067-AA94-849BE7AF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1D37-8910-FF60-3F01-701D290E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FC87-D0FD-A35A-E6D9-FF93986D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4811-AC25-F2B7-83C7-86750D94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7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834B-C83C-498C-FBA6-5C9F430D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3BB2-E53E-77A4-7E1C-8E984F6E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DB2D-9561-4023-8937-8656A031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23E2-EA7C-007B-FCBB-5BAA3C2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BB1C-9836-69DF-7656-FF3A0DB9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ABB3-8908-78F9-DCC6-04724FB3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CD69-EBF1-5059-17B5-79974D24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2D02B-ECB7-53FB-FF0E-A8FEAE2E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17E23-5EC5-9440-2C71-CCCF3975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B80C-A8AD-330B-3241-41D457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D830-5999-CF25-4653-40905CCE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0E8D-745F-D8C8-F547-5E02BB3E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78AD3-BF8C-37C2-6151-38DCC2D4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8AF3-1E31-8F8B-A5BF-846568FAE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A952E-1159-824D-B588-701F7432B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C662-BAF5-843C-D90A-67B9163D1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97D76-6F2B-EB7D-B350-C6F9D5FF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E7DC1-6538-6A22-D67D-1FB488CF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CAAA3-AAF2-2676-E9E4-ED3B85A3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C1B8-5D74-B61D-8EBD-C42E7D8B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D0010-2B72-2FDD-C964-2A55E2C2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B42F4-9A48-DBF4-602B-6AC251AC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F8F4-DCC8-6FEF-7142-C0A38D46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A8470-6412-0677-35A0-D383F5B6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55F82-B2CC-A57A-5B19-24A341F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9783-5CF2-FDF3-8BFB-F44E330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5CDC-E567-2C34-EDE9-69E28AAE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9BB9-9695-BC91-ADE5-843475F4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F0E6E-D083-4887-B51A-7327B4D1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C0E12-186A-9CEC-1C09-4E9F2FE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F1CDD-A8C9-3DFE-EDB6-B5C12E53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DDD1F-D270-30E2-7549-631AF26D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8D9-D6BA-E595-EE75-3CC83105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70CE2-85AA-60C9-6B76-75FF63EA2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337F3-1AE5-1FF7-3323-BB908853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2879-215F-59DA-4C56-F98720B3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045C-EFD8-CA4A-07AE-5E354D64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05D84-C176-820B-0951-324C5F0A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4CB3A-FA53-9341-AE2F-97758A8A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10A2-C668-B57E-02F7-FF2F5FC9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F4BC-8213-6B2B-81F8-BB88F0A65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292D-32BA-174B-913E-F1882F0BD6F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C49F-FD53-A4D1-6B23-5D9858B99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36B0-5180-02E5-140D-D38B6B24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52F0-12A1-DB47-A501-FF490A7C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B2431E9-4114-B28B-E892-115686C5EAC4}"/>
              </a:ext>
            </a:extLst>
          </p:cNvPr>
          <p:cNvGrpSpPr/>
          <p:nvPr/>
        </p:nvGrpSpPr>
        <p:grpSpPr>
          <a:xfrm>
            <a:off x="586933" y="519289"/>
            <a:ext cx="6547645" cy="6056489"/>
            <a:chOff x="-56010" y="-184927"/>
            <a:chExt cx="7349785" cy="66886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51AC0E-27C2-9C38-BC30-5904BE454023}"/>
                </a:ext>
              </a:extLst>
            </p:cNvPr>
            <p:cNvGrpSpPr/>
            <p:nvPr/>
          </p:nvGrpSpPr>
          <p:grpSpPr>
            <a:xfrm>
              <a:off x="-56010" y="-184927"/>
              <a:ext cx="7349785" cy="6688667"/>
              <a:chOff x="111546" y="-44658"/>
              <a:chExt cx="7349785" cy="668866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EF757A-3DA4-4509-4D55-BBCB698314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" t="-1215" r="-1325" b="1033"/>
              <a:stretch/>
            </p:blipFill>
            <p:spPr>
              <a:xfrm>
                <a:off x="111546" y="-44658"/>
                <a:ext cx="6765010" cy="6688667"/>
              </a:xfrm>
              <a:prstGeom prst="rect">
                <a:avLst/>
              </a:prstGeom>
            </p:spPr>
          </p:pic>
          <p:sp useBgFill="1"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4B4E31-69B6-66DF-4C69-6C7439A0D055}"/>
                  </a:ext>
                </a:extLst>
              </p:cNvPr>
              <p:cNvSpPr txBox="1"/>
              <p:nvPr/>
            </p:nvSpPr>
            <p:spPr>
              <a:xfrm>
                <a:off x="5164772" y="3036145"/>
                <a:ext cx="1335044" cy="67710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en-US" sz="1650" b="1" baseline="-25000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</a:endParaRPr>
              </a:p>
              <a:p>
                <a:r>
                  <a:rPr lang="en-US" sz="1600" b="1" dirty="0" err="1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rgbClr val="F5F479"/>
                    </a:solidFill>
                    <a:latin typeface="Helvetica" pitchFamily="2" charset="0"/>
                  </a:rPr>
                  <a:t>KdpE</a:t>
                </a:r>
                <a:r>
                  <a:rPr lang="en-US" sz="1600" b="1" baseline="-25000" dirty="0" err="1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rgbClr val="F5F479"/>
                    </a:solidFill>
                    <a:latin typeface="Helvetica" pitchFamily="2" charset="0"/>
                  </a:rPr>
                  <a:t>PDB</a:t>
                </a:r>
                <a:endParaRPr lang="en-US" sz="1600" b="1" baseline="-250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rgbClr val="F5F479"/>
                  </a:solidFill>
                  <a:latin typeface="Helvetica" pitchFamily="2" charset="0"/>
                </a:endParaRPr>
              </a:p>
              <a:p>
                <a:endParaRPr lang="en-US" sz="1650" b="1" baseline="-25000" dirty="0">
                  <a:solidFill>
                    <a:srgbClr val="F5F479"/>
                  </a:solidFill>
                  <a:latin typeface="Helvetica" pitchFamily="2" charset="0"/>
                </a:endParaRPr>
              </a:p>
            </p:txBody>
          </p:sp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639E25BE-86DE-13EB-7FCA-8B526878E7CD}"/>
                  </a:ext>
                </a:extLst>
              </p:cNvPr>
              <p:cNvSpPr/>
              <p:nvPr/>
            </p:nvSpPr>
            <p:spPr>
              <a:xfrm>
                <a:off x="6534943" y="515481"/>
                <a:ext cx="440469" cy="4133714"/>
              </a:xfrm>
              <a:prstGeom prst="rightBrace">
                <a:avLst/>
              </a:prstGeom>
              <a:ln w="38100">
                <a:solidFill>
                  <a:srgbClr val="F5F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5F479"/>
                  </a:solidFill>
                  <a:highlight>
                    <a:srgbClr val="F5F479"/>
                  </a:highlight>
                </a:endParaRP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EA697725-B278-121A-E9F7-E5AC07008E49}"/>
                  </a:ext>
                </a:extLst>
              </p:cNvPr>
              <p:cNvSpPr/>
              <p:nvPr/>
            </p:nvSpPr>
            <p:spPr>
              <a:xfrm>
                <a:off x="5454155" y="5216481"/>
                <a:ext cx="514796" cy="1013254"/>
              </a:xfrm>
              <a:prstGeom prst="rightBrace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F99AD8-EA74-B888-0D29-6B0C9B4A0437}"/>
                  </a:ext>
                </a:extLst>
              </p:cNvPr>
              <p:cNvSpPr txBox="1"/>
              <p:nvPr/>
            </p:nvSpPr>
            <p:spPr>
              <a:xfrm rot="5400000" flipH="1" flipV="1">
                <a:off x="6446073" y="2282130"/>
                <a:ext cx="14457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rgbClr val="F5F479"/>
                    </a:solidFill>
                    <a:latin typeface="Helvetica" pitchFamily="2" charset="0"/>
                  </a:rPr>
                  <a:t>Winged Helix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16991D-82AC-B121-E308-25E59B1491A6}"/>
                  </a:ext>
                </a:extLst>
              </p:cNvPr>
              <p:cNvSpPr txBox="1"/>
              <p:nvPr/>
            </p:nvSpPr>
            <p:spPr>
              <a:xfrm rot="5400000" flipH="1" flipV="1">
                <a:off x="5856404" y="5288243"/>
                <a:ext cx="1132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rPr>
                  <a:t>Helix-Turn -Helix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C9D19A-F140-9526-6F6D-D3697E80B14B}"/>
                  </a:ext>
                </a:extLst>
              </p:cNvPr>
              <p:cNvSpPr txBox="1"/>
              <p:nvPr/>
            </p:nvSpPr>
            <p:spPr>
              <a:xfrm>
                <a:off x="3920511" y="5736584"/>
                <a:ext cx="10287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 err="1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rPr>
                  <a:t>FixJ</a:t>
                </a:r>
                <a:r>
                  <a:rPr lang="en-US" sz="1600" b="1" baseline="-25000" dirty="0" err="1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rPr>
                  <a:t>PDB</a:t>
                </a:r>
                <a:endParaRPr lang="en-US" sz="1600" b="1" baseline="-25000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B84C9A-1126-32BD-05F8-D2363A95A176}"/>
                  </a:ext>
                </a:extLst>
              </p:cNvPr>
              <p:cNvSpPr txBox="1"/>
              <p:nvPr/>
            </p:nvSpPr>
            <p:spPr>
              <a:xfrm>
                <a:off x="5147621" y="1576238"/>
                <a:ext cx="14711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BB3754"/>
                    </a:solidFill>
                    <a:latin typeface="Helvetica" pitchFamily="2" charset="0"/>
                  </a:rPr>
                  <a:t>Bridge Sequences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0178B40-279C-AFA5-F2FC-BD33A3A16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314" y="5325771"/>
                <a:ext cx="358346" cy="4356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022BD66-FAE3-E277-5CC6-F877F6BBAA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5660" y="3461370"/>
                <a:ext cx="1029112" cy="2700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74C724-76EF-A44D-B471-48F97D3FA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6726" y="1784921"/>
                <a:ext cx="182880" cy="182880"/>
              </a:xfrm>
              <a:prstGeom prst="ellipse">
                <a:avLst/>
              </a:prstGeom>
              <a:solidFill>
                <a:srgbClr val="BB375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DB393B-1876-EC28-086C-B6B2D9F603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0028" y="2106639"/>
              <a:ext cx="182880" cy="182880"/>
            </a:xfrm>
            <a:prstGeom prst="rect">
              <a:avLst/>
            </a:prstGeom>
            <a:solidFill>
              <a:srgbClr val="BDC2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490A46-4585-4FF3-8D63-E3EF8C8AD818}"/>
                </a:ext>
              </a:extLst>
            </p:cNvPr>
            <p:cNvSpPr txBox="1"/>
            <p:nvPr/>
          </p:nvSpPr>
          <p:spPr>
            <a:xfrm>
              <a:off x="4941725" y="2042111"/>
              <a:ext cx="13543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BDC2EB"/>
                  </a:solidFill>
                  <a:latin typeface="Helvetica" pitchFamily="2" charset="0"/>
                </a:rPr>
                <a:t>HTH</a:t>
              </a:r>
              <a:r>
                <a:rPr lang="en-US" sz="1600" b="1" baseline="-25000" dirty="0">
                  <a:solidFill>
                    <a:srgbClr val="BDC2EB"/>
                  </a:solidFill>
                  <a:latin typeface="Helvetica" pitchFamily="2" charset="0"/>
                </a:rPr>
                <a:t>4 </a:t>
              </a:r>
              <a:r>
                <a:rPr lang="en-US" sz="1600" b="1" dirty="0">
                  <a:solidFill>
                    <a:srgbClr val="BDC2EB"/>
                  </a:solidFill>
                  <a:latin typeface="Helvetica" pitchFamily="2" charset="0"/>
                </a:rPr>
                <a:t>+ ins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70C310-63A1-23F0-1962-678B2013E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761" y="2455879"/>
              <a:ext cx="182880" cy="182880"/>
            </a:xfrm>
            <a:prstGeom prst="rect">
              <a:avLst/>
            </a:prstGeom>
            <a:solidFill>
              <a:srgbClr val="BFC9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C9B8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14D024-68D1-9DD3-A3E1-CE3BBECB65B3}"/>
                </a:ext>
              </a:extLst>
            </p:cNvPr>
            <p:cNvSpPr txBox="1"/>
            <p:nvPr/>
          </p:nvSpPr>
          <p:spPr>
            <a:xfrm>
              <a:off x="4941205" y="2347905"/>
              <a:ext cx="14711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n>
                    <a:solidFill>
                      <a:schemeClr val="bg1">
                        <a:lumMod val="75000"/>
                      </a:schemeClr>
                    </a:solidFill>
                  </a:ln>
                  <a:solidFill>
                    <a:srgbClr val="BFC9B8"/>
                  </a:solidFill>
                  <a:latin typeface="Helvetica" pitchFamily="2" charset="0"/>
                </a:rPr>
                <a:t>wH + </a:t>
              </a:r>
              <a:r>
                <a:rPr lang="en-US" sz="1600" b="1" dirty="0" err="1">
                  <a:ln>
                    <a:solidFill>
                      <a:srgbClr val="BFC9B8"/>
                    </a:solidFill>
                  </a:ln>
                  <a:solidFill>
                    <a:srgbClr val="BFC9B8"/>
                  </a:solidFill>
                  <a:latin typeface="Helvetica" pitchFamily="2" charset="0"/>
                </a:rPr>
                <a:t>wings</a:t>
              </a:r>
              <a:r>
                <a:rPr lang="en-US" sz="1600" b="1" baseline="-25000" dirty="0" err="1">
                  <a:ln>
                    <a:solidFill>
                      <a:srgbClr val="BFC9B8"/>
                    </a:solidFill>
                  </a:ln>
                  <a:solidFill>
                    <a:srgbClr val="BFC9B8"/>
                  </a:solidFill>
                  <a:latin typeface="Helvetica" pitchFamily="2" charset="0"/>
                </a:rPr>
                <a:t>gapped</a:t>
              </a:r>
              <a:endParaRPr lang="en-US" sz="1600" b="1" baseline="-25000" dirty="0">
                <a:ln>
                  <a:solidFill>
                    <a:srgbClr val="BFC9B8"/>
                  </a:solidFill>
                </a:ln>
                <a:solidFill>
                  <a:srgbClr val="BFC9B8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64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Chakravarty, Devlina (NIH/NLM/NCBI) [E]</dc:creator>
  <cp:lastModifiedBy>Chakravarty, Devlina (NIH/NLM/NCBI) [E]</cp:lastModifiedBy>
  <cp:revision>3</cp:revision>
  <dcterms:created xsi:type="dcterms:W3CDTF">2022-11-30T20:45:32Z</dcterms:created>
  <dcterms:modified xsi:type="dcterms:W3CDTF">2022-11-30T21:01:31Z</dcterms:modified>
</cp:coreProperties>
</file>