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316" r:id="rId5"/>
    <p:sldId id="280" r:id="rId6"/>
    <p:sldId id="302" r:id="rId7"/>
    <p:sldId id="299" r:id="rId8"/>
    <p:sldId id="309" r:id="rId9"/>
    <p:sldId id="310" r:id="rId10"/>
    <p:sldId id="311" r:id="rId11"/>
    <p:sldId id="312" r:id="rId12"/>
    <p:sldId id="313" r:id="rId13"/>
    <p:sldId id="317" r:id="rId14"/>
    <p:sldId id="318" r:id="rId15"/>
    <p:sldId id="314" r:id="rId16"/>
    <p:sldId id="263" r:id="rId17"/>
    <p:sldId id="315" r:id="rId18"/>
    <p:sldId id="276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3738" autoAdjust="0"/>
  </p:normalViewPr>
  <p:slideViewPr>
    <p:cSldViewPr>
      <p:cViewPr varScale="1">
        <p:scale>
          <a:sx n="97" d="100"/>
          <a:sy n="97" d="100"/>
        </p:scale>
        <p:origin x="612" y="84"/>
      </p:cViewPr>
      <p:guideLst>
        <p:guide orient="horz" pos="1806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C261-8445-4A78-BA9C-25B40549C07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B2D0-ADC7-4A00-B7F7-11168F6C8D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9757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案例\212\london-skyline\Ballo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2052" y="480951"/>
            <a:ext cx="571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9525" y="4886325"/>
            <a:ext cx="15207283" cy="257175"/>
            <a:chOff x="762000" y="5634038"/>
            <a:chExt cx="15207283" cy="257175"/>
          </a:xfrm>
        </p:grpSpPr>
        <p:pic>
          <p:nvPicPr>
            <p:cNvPr id="10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3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9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6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4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1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9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4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2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7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5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2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90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4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2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30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77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5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73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20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68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5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3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11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8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06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4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1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49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F:\案例\212\london-skyline\trees_and_lamp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3" y="4277082"/>
            <a:ext cx="9144000" cy="7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案例\212\london-skyline\building-1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42974" y="3748332"/>
            <a:ext cx="714375" cy="13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687821" y="1519871"/>
            <a:ext cx="477647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——FTEReader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79734" y="2636678"/>
            <a:ext cx="1152128" cy="326794"/>
            <a:chOff x="3512027" y="2433250"/>
            <a:chExt cx="2119946" cy="248277"/>
          </a:xfrm>
        </p:grpSpPr>
        <p:grpSp>
          <p:nvGrpSpPr>
            <p:cNvPr id="6" name="组合 5"/>
            <p:cNvGrpSpPr/>
            <p:nvPr/>
          </p:nvGrpSpPr>
          <p:grpSpPr>
            <a:xfrm>
              <a:off x="3512027" y="2461970"/>
              <a:ext cx="2119946" cy="219557"/>
              <a:chOff x="3512027" y="2461970"/>
              <a:chExt cx="2119946" cy="219557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3512027" y="2461970"/>
                <a:ext cx="2119946" cy="219557"/>
              </a:xfrm>
              <a:prstGeom prst="hexagon">
                <a:avLst>
                  <a:gd name="adj" fmla="val 59791"/>
                  <a:gd name="vf" fmla="val 11547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26225" y="2544748"/>
                <a:ext cx="54000" cy="54000"/>
              </a:xfrm>
              <a:prstGeom prst="ellipse">
                <a:avLst/>
              </a:prstGeom>
              <a:solidFill>
                <a:srgbClr val="3A9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88A84"/>
                    </a:solidFill>
                  </a:rPr>
                  <a:t> </a:t>
                </a:r>
                <a:endParaRPr lang="zh-CN" altLang="en-US" dirty="0">
                  <a:solidFill>
                    <a:srgbClr val="388A84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56151" y="2544748"/>
                <a:ext cx="54000" cy="54000"/>
              </a:xfrm>
              <a:prstGeom prst="ellipse">
                <a:avLst/>
              </a:prstGeom>
              <a:solidFill>
                <a:srgbClr val="308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81341" y="2433250"/>
              <a:ext cx="1856353" cy="209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88A84"/>
                  </a:solidFill>
                </a:rPr>
                <a:t>     13</a:t>
              </a:r>
              <a:r>
                <a:rPr lang="zh-CN" altLang="en-US" sz="1200" dirty="0" smtClean="0">
                  <a:solidFill>
                    <a:srgbClr val="388A84"/>
                  </a:solidFill>
                </a:rPr>
                <a:t>小组</a:t>
              </a:r>
              <a:r>
                <a:rPr lang="en-US" altLang="zh-CN" sz="1200" dirty="0" smtClean="0">
                  <a:solidFill>
                    <a:srgbClr val="388A84"/>
                  </a:solidFill>
                </a:rPr>
                <a:t>     </a:t>
              </a:r>
              <a:endParaRPr lang="zh-CN" altLang="en-US" sz="1200" dirty="0">
                <a:solidFill>
                  <a:srgbClr val="388A8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40792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2.2).</a:t>
            </a:r>
            <a:r>
              <a:rPr lang="zh-CN" altLang="en-US" dirty="0" smtClean="0">
                <a:solidFill>
                  <a:schemeClr val="bg1"/>
                </a:solidFill>
              </a:rPr>
              <a:t>阅读界面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提供切换夜间</a:t>
            </a:r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白天模式、切换横屏</a:t>
            </a:r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竖屏模式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调整字体大小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连续翻页加载更多章节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章节记忆功能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04" y="945384"/>
            <a:ext cx="1973168" cy="35078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77" y="945384"/>
            <a:ext cx="1973168" cy="3507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312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40792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2.3).</a:t>
            </a:r>
            <a:r>
              <a:rPr lang="zh-CN" altLang="en-US" dirty="0" smtClean="0">
                <a:solidFill>
                  <a:schemeClr val="bg1"/>
                </a:solidFill>
              </a:rPr>
              <a:t>阅读界面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切换到夜间模式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49" y="635550"/>
            <a:ext cx="2075617" cy="3689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6022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2.4).</a:t>
            </a:r>
            <a:r>
              <a:rPr lang="zh-CN" altLang="en-US" dirty="0" smtClean="0">
                <a:solidFill>
                  <a:schemeClr val="bg1"/>
                </a:solidFill>
              </a:rPr>
              <a:t>阅读</a:t>
            </a:r>
            <a:r>
              <a:rPr lang="zh-CN" altLang="en-US" dirty="0">
                <a:solidFill>
                  <a:schemeClr val="bg1"/>
                </a:solidFill>
              </a:rPr>
              <a:t>界面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切换到横屏模式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56" y="1598086"/>
            <a:ext cx="5095296" cy="2866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6022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2.5).</a:t>
            </a:r>
            <a:r>
              <a:rPr lang="zh-CN" altLang="en-US" dirty="0" smtClean="0">
                <a:solidFill>
                  <a:schemeClr val="bg1"/>
                </a:solidFill>
              </a:rPr>
              <a:t>阅读</a:t>
            </a:r>
            <a:r>
              <a:rPr lang="zh-CN" altLang="en-US" dirty="0">
                <a:solidFill>
                  <a:schemeClr val="bg1"/>
                </a:solidFill>
              </a:rPr>
              <a:t>界面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调整字体大小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58" y="889831"/>
            <a:ext cx="1892159" cy="33638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46" y="889831"/>
            <a:ext cx="1892159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6022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2.6).</a:t>
            </a:r>
            <a:r>
              <a:rPr lang="zh-CN" altLang="en-US" dirty="0" smtClean="0">
                <a:solidFill>
                  <a:schemeClr val="bg1"/>
                </a:solidFill>
              </a:rPr>
              <a:t>阅读</a:t>
            </a:r>
            <a:r>
              <a:rPr lang="zh-CN" altLang="en-US" dirty="0">
                <a:solidFill>
                  <a:schemeClr val="bg1"/>
                </a:solidFill>
              </a:rPr>
              <a:t>界面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章节跳转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04" y="902384"/>
            <a:ext cx="1878037" cy="3338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06" y="902383"/>
            <a:ext cx="1878037" cy="33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6022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2.7).</a:t>
            </a:r>
            <a:r>
              <a:rPr lang="zh-CN" altLang="en-US" dirty="0" smtClean="0">
                <a:solidFill>
                  <a:schemeClr val="bg1"/>
                </a:solidFill>
              </a:rPr>
              <a:t>阅读</a:t>
            </a:r>
            <a:r>
              <a:rPr lang="zh-CN" altLang="en-US" dirty="0">
                <a:solidFill>
                  <a:schemeClr val="bg1"/>
                </a:solidFill>
              </a:rPr>
              <a:t>界面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章节记忆功能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数据库存储书籍当前阅读进度，下次进入时自动跳转</a:t>
            </a:r>
          </a:p>
        </p:txBody>
      </p:sp>
    </p:spTree>
    <p:extLst>
      <p:ext uri="{BB962C8B-B14F-4D97-AF65-F5344CB8AC3E}">
        <p14:creationId xmlns:p14="http://schemas.microsoft.com/office/powerpoint/2010/main" val="87356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292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604075" cy="769441"/>
            <a:chOff x="307852" y="495736"/>
            <a:chExt cx="260407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3582" y="639995"/>
              <a:ext cx="199834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 smtClean="0">
                  <a:solidFill>
                    <a:schemeClr val="bg1"/>
                  </a:solidFill>
                  <a:sym typeface="+mn-ea"/>
                </a:rPr>
                <a:t>  3</a:t>
              </a:r>
              <a:r>
                <a:rPr lang="en-US" sz="1400" dirty="0" smtClean="0">
                  <a:solidFill>
                    <a:schemeClr val="bg1"/>
                  </a:solidFill>
                  <a:sym typeface="+mn-ea"/>
                </a:rPr>
                <a:t>.运用到的技术知识点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6790" y="844550"/>
            <a:ext cx="531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书架和搜索信息数据库</a:t>
            </a:r>
            <a:r>
              <a:rPr lang="zh-CN" altLang="en-US" dirty="0">
                <a:solidFill>
                  <a:schemeClr val="bg1"/>
                </a:solidFill>
              </a:rPr>
              <a:t>的创建管理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网络</a:t>
            </a:r>
            <a:r>
              <a:rPr lang="zh-CN" altLang="en-US" dirty="0">
                <a:solidFill>
                  <a:schemeClr val="bg1"/>
                </a:solidFill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查询书籍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3.RecyclerView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ListView</a:t>
            </a:r>
            <a:r>
              <a:rPr lang="zh-CN" altLang="en-US" dirty="0" smtClean="0">
                <a:solidFill>
                  <a:schemeClr val="bg1"/>
                </a:solidFill>
              </a:rPr>
              <a:t>显示书籍条目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4.RadioGroup</a:t>
            </a:r>
            <a:r>
              <a:rPr lang="zh-CN" altLang="en-US" dirty="0" smtClean="0">
                <a:solidFill>
                  <a:schemeClr val="bg1"/>
                </a:solidFill>
              </a:rPr>
              <a:t>制作导航栏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5.ViewPager+Fragment</a:t>
            </a:r>
            <a:r>
              <a:rPr lang="zh-CN" altLang="en-US" dirty="0" smtClean="0">
                <a:solidFill>
                  <a:schemeClr val="bg1"/>
                </a:solidFill>
              </a:rPr>
              <a:t>实现滑动切换页面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</a:rPr>
              <a:t>广播实现系统电量和时间的获取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7.RecyclerView</a:t>
            </a:r>
            <a:r>
              <a:rPr lang="zh-CN" altLang="en-US" dirty="0" smtClean="0">
                <a:solidFill>
                  <a:schemeClr val="bg1"/>
                </a:solidFill>
              </a:rPr>
              <a:t>的下拉刷新和上拉加载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8.</a:t>
            </a:r>
            <a:r>
              <a:rPr lang="zh-CN" altLang="en-US" dirty="0" smtClean="0">
                <a:solidFill>
                  <a:schemeClr val="bg1"/>
                </a:solidFill>
              </a:rPr>
              <a:t>自定义</a:t>
            </a:r>
            <a:r>
              <a:rPr lang="en-US" altLang="zh-CN" dirty="0" smtClean="0">
                <a:solidFill>
                  <a:schemeClr val="bg1"/>
                </a:solidFill>
              </a:rPr>
              <a:t>Dialog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292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084020" cy="769441"/>
            <a:chOff x="307852" y="495736"/>
            <a:chExt cx="2084020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3582" y="639995"/>
              <a:ext cx="147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sym typeface="+mn-ea"/>
                </a:rPr>
                <a:t>  4.</a:t>
              </a:r>
              <a:r>
                <a:rPr lang="zh-CN" altLang="en-US" sz="1400" dirty="0" smtClean="0">
                  <a:solidFill>
                    <a:schemeClr val="bg1"/>
                  </a:solidFill>
                  <a:sym typeface="+mn-ea"/>
                </a:rPr>
                <a:t>项目基本框架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6499" y="1509232"/>
            <a:ext cx="5054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ontrol-&gt;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数据库管理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Fragment-&gt;</a:t>
            </a:r>
            <a:r>
              <a:rPr lang="zh-CN" altLang="en-US" sz="1600" dirty="0" smtClean="0">
                <a:solidFill>
                  <a:schemeClr val="bg1"/>
                </a:solidFill>
              </a:rPr>
              <a:t>每个帧界面的逻辑实现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myRecyclerview</a:t>
            </a:r>
            <a:r>
              <a:rPr lang="en-US" altLang="zh-CN" dirty="0" smtClean="0">
                <a:solidFill>
                  <a:schemeClr val="bg1"/>
                </a:solidFill>
              </a:rPr>
              <a:t>-&gt;</a:t>
            </a:r>
            <a:r>
              <a:rPr lang="zh-CN" altLang="en-US" sz="1600" dirty="0" smtClean="0">
                <a:solidFill>
                  <a:schemeClr val="bg1"/>
                </a:solidFill>
              </a:rPr>
              <a:t>自定义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recyclerview</a:t>
            </a:r>
            <a:r>
              <a:rPr lang="zh-CN" altLang="en-US" sz="1600" dirty="0" smtClean="0">
                <a:solidFill>
                  <a:schemeClr val="bg1"/>
                </a:solidFill>
              </a:rPr>
              <a:t>相关的类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ob</a:t>
            </a:r>
            <a:r>
              <a:rPr lang="en-US" altLang="zh-CN" dirty="0" err="1" smtClean="0">
                <a:solidFill>
                  <a:schemeClr val="bg1"/>
                </a:solidFill>
              </a:rPr>
              <a:t>j</a:t>
            </a:r>
            <a:r>
              <a:rPr lang="en-US" altLang="zh-CN" dirty="0" smtClean="0">
                <a:solidFill>
                  <a:schemeClr val="bg1"/>
                </a:solidFill>
              </a:rPr>
              <a:t>-&gt;</a:t>
            </a:r>
            <a:r>
              <a:rPr lang="zh-CN" altLang="en-US" sz="1600" dirty="0" smtClean="0">
                <a:solidFill>
                  <a:schemeClr val="bg1"/>
                </a:solidFill>
              </a:rPr>
              <a:t>封装网络访问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</a:rPr>
              <a:t>返回信息的类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</a:rPr>
              <a:t>ervice-&gt;</a:t>
            </a:r>
            <a:r>
              <a:rPr lang="zh-CN" altLang="en-US" sz="1600" dirty="0" smtClean="0">
                <a:solidFill>
                  <a:schemeClr val="bg1"/>
                </a:solidFill>
              </a:rPr>
              <a:t>提供访问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以及各个</a:t>
            </a:r>
            <a:r>
              <a:rPr lang="en-US" altLang="zh-CN" sz="1600" dirty="0" smtClean="0">
                <a:solidFill>
                  <a:schemeClr val="bg1"/>
                </a:solidFill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</a:rPr>
              <a:t>的逻辑实现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5" y="1246562"/>
            <a:ext cx="2381236" cy="26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0" y="1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案例\212\london-skyline\brid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0" y="1255651"/>
            <a:ext cx="2019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097450" y="2119781"/>
            <a:ext cx="4959865" cy="513678"/>
            <a:chOff x="3512027" y="2461970"/>
            <a:chExt cx="2119946" cy="219557"/>
          </a:xfrm>
        </p:grpSpPr>
        <p:sp>
          <p:nvSpPr>
            <p:cNvPr id="53" name="六边形 52"/>
            <p:cNvSpPr/>
            <p:nvPr/>
          </p:nvSpPr>
          <p:spPr>
            <a:xfrm>
              <a:off x="3512027" y="2461970"/>
              <a:ext cx="2119946" cy="219557"/>
            </a:xfrm>
            <a:prstGeom prst="hexagon">
              <a:avLst>
                <a:gd name="adj" fmla="val 59791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26225" y="2544748"/>
              <a:ext cx="54000" cy="54000"/>
            </a:xfrm>
            <a:prstGeom prst="ellipse">
              <a:avLst/>
            </a:prstGeom>
            <a:solidFill>
              <a:srgbClr val="3A9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388A84"/>
                  </a:solidFill>
                </a:rPr>
                <a:t> </a:t>
              </a:r>
              <a:endParaRPr lang="zh-CN" altLang="en-US" dirty="0">
                <a:solidFill>
                  <a:srgbClr val="388A84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56151" y="2544748"/>
              <a:ext cx="54000" cy="54000"/>
            </a:xfrm>
            <a:prstGeom prst="ellipse">
              <a:avLst/>
            </a:prstGeom>
            <a:solidFill>
              <a:srgbClr val="308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29570" y="2069882"/>
            <a:ext cx="309562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388A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600" dirty="0">
              <a:solidFill>
                <a:srgbClr val="388A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F:\案例\212\macbook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772298" y="2235047"/>
            <a:ext cx="2386633" cy="31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案例\212\london-skyline\pinnacle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27584" y="1984476"/>
            <a:ext cx="966366" cy="31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案例\212\london-skyline\small-plant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5400" y="1814981"/>
            <a:ext cx="142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F:\案例\212\london-skyline\pop_up_commut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5272" y="1587341"/>
            <a:ext cx="505594" cy="5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0" y="-1841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案例\212\london-skyline\tower_bridge.png"/>
          <p:cNvPicPr>
            <a:picLocks noChangeAspect="1" noChangeArrowheads="1"/>
          </p:cNvPicPr>
          <p:nvPr/>
        </p:nvPicPr>
        <p:blipFill>
          <a:blip r:embed="rId3" cstate="screen">
            <a:biLevel thresh="50000"/>
          </a:blip>
          <a:srcRect/>
          <a:stretch>
            <a:fillRect/>
          </a:stretch>
        </p:blipFill>
        <p:spPr bwMode="auto">
          <a:xfrm>
            <a:off x="3219088" y="488396"/>
            <a:ext cx="3025549" cy="10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956534" y="1515051"/>
            <a:ext cx="13374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65032" y="3589734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49" name="直接连接符 2048"/>
          <p:cNvCxnSpPr/>
          <p:nvPr/>
        </p:nvCxnSpPr>
        <p:spPr>
          <a:xfrm>
            <a:off x="3956685" y="3790950"/>
            <a:ext cx="2127885" cy="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 descr="F:\案例\212\london-skyline\lig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4450283"/>
            <a:ext cx="123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:\案例\212\london-skyline\loading_bus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91369" y="4255087"/>
            <a:ext cx="1159607" cy="115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F:\案例\212\london-skyline\pinnacle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955979" y="3428094"/>
            <a:ext cx="528786" cy="17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:\案例\212\london-skyline\plan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08329" y="345521"/>
            <a:ext cx="4953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874712" y="2169133"/>
            <a:ext cx="2838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0.</a:t>
            </a:r>
            <a:r>
              <a:rPr lang="zh-CN" altLang="en-US" sz="1600" dirty="0" smtClean="0">
                <a:solidFill>
                  <a:schemeClr val="bg1"/>
                </a:solidFill>
              </a:rPr>
              <a:t>想法来源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zh-CN" altLang="en-US" sz="1600" dirty="0" smtClean="0">
                <a:solidFill>
                  <a:schemeClr val="bg1"/>
                </a:solidFill>
              </a:rPr>
              <a:t>成员分工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2.整体功能介绍及演示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3.运用到的技术知识点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en-US" altLang="zh-CN" sz="1600" dirty="0">
                <a:solidFill>
                  <a:schemeClr val="bg1"/>
                </a:solidFill>
              </a:rPr>
              <a:t>.项目</a:t>
            </a:r>
            <a:r>
              <a:rPr lang="zh-CN" altLang="en-US" sz="1600" dirty="0">
                <a:solidFill>
                  <a:schemeClr val="bg1"/>
                </a:solidFill>
              </a:rPr>
              <a:t>基本框架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 nodePh="1">
                                      <p:stCondLst>
                                        <p:cond delay="100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 nodePh="1">
                                      <p:stCondLst>
                                        <p:cond delay="100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6033" y="-56515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1676795" cy="769441"/>
            <a:chOff x="307852" y="495736"/>
            <a:chExt cx="167679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064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想法来源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5526" y="796571"/>
            <a:ext cx="477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作为多年的小说阅读者，组员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xxc</a:t>
            </a:r>
            <a:r>
              <a:rPr lang="zh-CN" altLang="en-US" sz="1600" dirty="0" smtClean="0">
                <a:solidFill>
                  <a:schemeClr val="bg1"/>
                </a:solidFill>
              </a:rPr>
              <a:t>在用了很多阅读器后也没有找到一个</a:t>
            </a:r>
            <a:r>
              <a:rPr lang="zh-CN" altLang="en-US" sz="1600" dirty="0">
                <a:solidFill>
                  <a:schemeClr val="bg1"/>
                </a:solidFill>
              </a:rPr>
              <a:t>好</a:t>
            </a:r>
            <a:r>
              <a:rPr lang="zh-CN" altLang="en-US" sz="1600" dirty="0" smtClean="0">
                <a:solidFill>
                  <a:schemeClr val="bg1"/>
                </a:solidFill>
              </a:rPr>
              <a:t>用的，要么会在你看得兴起时告诉你下一章收费，要么会在你翻页时弹出一页广告，简直让人抓狂。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借此机会，他提议我们写一个属于自己的小说阅读器</a:t>
            </a:r>
            <a:r>
              <a:rPr lang="en-US" altLang="zh-CN" sz="1600" dirty="0" smtClean="0">
                <a:solidFill>
                  <a:schemeClr val="bg1"/>
                </a:solidFill>
              </a:rPr>
              <a:t>-&gt;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FTEReader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5526" y="243557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FTEReader</a:t>
            </a:r>
            <a:r>
              <a:rPr lang="zh-CN" altLang="en-US" sz="1600" dirty="0" smtClean="0">
                <a:solidFill>
                  <a:schemeClr val="bg1"/>
                </a:solidFill>
              </a:rPr>
              <a:t>的优势：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1.</a:t>
            </a:r>
            <a:r>
              <a:rPr lang="zh-CN" altLang="en-US" sz="1600" dirty="0" smtClean="0">
                <a:solidFill>
                  <a:schemeClr val="bg1"/>
                </a:solidFill>
              </a:rPr>
              <a:t>完全免费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</a:rPr>
              <a:t>可搜索大量在线书籍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3.</a:t>
            </a:r>
            <a:r>
              <a:rPr lang="zh-CN" altLang="en-US" sz="1600" dirty="0" smtClean="0">
                <a:solidFill>
                  <a:schemeClr val="bg1"/>
                </a:solidFill>
              </a:rPr>
              <a:t>无广告移植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4.</a:t>
            </a:r>
            <a:r>
              <a:rPr lang="zh-CN" altLang="en-US" sz="1600" dirty="0" smtClean="0">
                <a:solidFill>
                  <a:schemeClr val="bg1"/>
                </a:solidFill>
              </a:rPr>
              <a:t>热门榜单推荐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</a:rPr>
              <a:t>来源：追书神器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6033" y="-56515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1666815" cy="769441"/>
            <a:chOff x="307852" y="495736"/>
            <a:chExt cx="16668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0547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成员分工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525564699"/>
              </p:ext>
            </p:extLst>
          </p:nvPr>
        </p:nvGraphicFramePr>
        <p:xfrm>
          <a:off x="1059180" y="1375410"/>
          <a:ext cx="7045325" cy="2581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4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华文宋体" panose="02010600040101010101" charset="-122"/>
                          <a:cs typeface="华文宋体" panose="02010600040101010101" charset="-122"/>
                        </a:rPr>
                        <a:t>学号</a:t>
                      </a:r>
                      <a:endParaRPr lang="en-US" altLang="en-US" sz="1200" b="1"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6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华文宋体" panose="02010600040101010101" charset="-122"/>
                          <a:cs typeface="华文宋体" panose="02010600040101010101" charset="-122"/>
                        </a:rPr>
                        <a:t>名字</a:t>
                      </a:r>
                      <a:endParaRPr lang="en-US" altLang="en-US" sz="1200" b="1"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6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华文宋体" panose="02010600040101010101" charset="-122"/>
                          <a:cs typeface="华文宋体" panose="02010600040101010101" charset="-122"/>
                        </a:rPr>
                        <a:t>角色</a:t>
                      </a:r>
                      <a:endParaRPr lang="en-US" altLang="en-US" sz="1200" b="1"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6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华文宋体" panose="02010600040101010101" charset="-122"/>
                          <a:cs typeface="华文宋体" panose="02010600040101010101" charset="-122"/>
                        </a:rPr>
                        <a:t>班级</a:t>
                      </a:r>
                      <a:endParaRPr lang="en-US" altLang="en-US" sz="1200" b="1"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6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latin typeface="华文宋体" panose="02010600040101010101" charset="-122"/>
                          <a:cs typeface="华文宋体" panose="02010600040101010101" charset="-122"/>
                        </a:rPr>
                        <a:t>职责</a:t>
                      </a:r>
                      <a:endParaRPr lang="en-US" altLang="en-US" sz="1200" b="1" dirty="0"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6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华文宋体" panose="02010600040101010101" charset="-122"/>
                          <a:cs typeface="华文宋体" panose="02010600040101010101" charset="-122"/>
                        </a:rPr>
                        <a:t>贡献</a:t>
                      </a:r>
                      <a:endParaRPr lang="en-US" altLang="en-US" sz="1200" b="1"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6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16340014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车鑫恺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组长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周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四</a:t>
                      </a: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班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数据库设计、搜索界面</a:t>
                      </a:r>
                      <a:r>
                        <a:rPr lang="en-US" altLang="zh-CN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UI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及逻辑实现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25%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16340017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陈帆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组员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周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三</a:t>
                      </a: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班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主界面、排行榜、分类界面</a:t>
                      </a:r>
                      <a:r>
                        <a:rPr lang="en-US" altLang="zh-CN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UI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及逻辑实现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25%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16340015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陈彬彬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组员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周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三</a:t>
                      </a: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班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书架、阅读界面</a:t>
                      </a:r>
                      <a:r>
                        <a:rPr lang="en-US" altLang="zh-CN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UI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及逻辑实现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25%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16340016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陈冬禹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组员</a:t>
                      </a:r>
                      <a:endParaRPr lang="en-US" altLang="en-US" sz="1000" b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周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四</a:t>
                      </a:r>
                      <a:r>
                        <a:rPr 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班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访问</a:t>
                      </a:r>
                      <a:r>
                        <a:rPr lang="en-US" altLang="zh-CN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API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接口设计、书籍详情、更多推荐界面</a:t>
                      </a:r>
                      <a:r>
                        <a:rPr lang="en-US" altLang="zh-CN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UI</a:t>
                      </a:r>
                      <a:r>
                        <a:rPr lang="zh-CN" altLang="en-US" sz="1000" b="0" dirty="0" smtClean="0">
                          <a:solidFill>
                            <a:srgbClr val="FFFF00"/>
                          </a:solidFill>
                          <a:latin typeface="华文宋体" panose="02010600040101010101" charset="-122"/>
                          <a:ea typeface="+mn-ea"/>
                          <a:cs typeface="华文宋体" panose="02010600040101010101" charset="-122"/>
                        </a:rPr>
                        <a:t>及逻辑实现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FFFF00"/>
                          </a:solidFill>
                          <a:latin typeface="华文宋体" panose="02010600040101010101" charset="-122"/>
                          <a:cs typeface="华文宋体" panose="02010600040101010101" charset="-122"/>
                        </a:rPr>
                        <a:t>25%</a:t>
                      </a:r>
                      <a:endParaRPr lang="en-US" altLang="en-US" sz="1000" b="0" dirty="0">
                        <a:solidFill>
                          <a:srgbClr val="FFFF00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0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4023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1.1)</a:t>
            </a:r>
            <a:r>
              <a:rPr lang="zh-CN" altLang="en-US" dirty="0" smtClean="0">
                <a:solidFill>
                  <a:schemeClr val="bg1"/>
                </a:solidFill>
              </a:rPr>
              <a:t>搜索书籍功能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提供模糊搜索、推荐搜索、搜索历史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点击书籍跳转详情界面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2" y="1967526"/>
            <a:ext cx="1548705" cy="27532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57" y="482197"/>
            <a:ext cx="1853505" cy="3295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04" y="482197"/>
            <a:ext cx="1851655" cy="329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51314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1.2)</a:t>
            </a:r>
            <a:r>
              <a:rPr lang="zh-CN" altLang="en-US" dirty="0" smtClean="0">
                <a:solidFill>
                  <a:schemeClr val="bg1"/>
                </a:solidFill>
              </a:rPr>
              <a:t>在线书籍排行榜界面</a:t>
            </a:r>
            <a:r>
              <a:rPr lang="en-US" altLang="zh-CN" sz="1400" dirty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提供</a:t>
            </a:r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种排行榜，并区分男女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点击</a:t>
            </a:r>
            <a:r>
              <a:rPr lang="zh-CN" altLang="en-US" sz="1400" dirty="0">
                <a:solidFill>
                  <a:schemeClr val="bg1"/>
                </a:solidFill>
              </a:rPr>
              <a:t>跳</a:t>
            </a:r>
            <a:r>
              <a:rPr lang="zh-CN" altLang="en-US" sz="1400" dirty="0" smtClean="0">
                <a:solidFill>
                  <a:schemeClr val="bg1"/>
                </a:solidFill>
              </a:rPr>
              <a:t>转具体排行榜界面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点击书籍跳转详情界面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70" y="2067694"/>
            <a:ext cx="1676638" cy="2980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57" y="1509408"/>
            <a:ext cx="1646932" cy="29278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04" y="1564092"/>
            <a:ext cx="1670724" cy="297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4079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1.3).</a:t>
            </a:r>
            <a:r>
              <a:rPr lang="zh-CN" altLang="en-US" dirty="0" smtClean="0">
                <a:solidFill>
                  <a:schemeClr val="bg1"/>
                </a:solidFill>
              </a:rPr>
              <a:t>在线书籍分类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提供多种分类，并区分男女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点击跳转具体分类界面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点击书籍跳转详情界面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52" y="2054188"/>
            <a:ext cx="1556807" cy="2767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05" y="1008002"/>
            <a:ext cx="1777776" cy="316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160" y="1020678"/>
            <a:ext cx="1770646" cy="3147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40792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1.4).</a:t>
            </a:r>
            <a:r>
              <a:rPr lang="zh-CN" altLang="en-US" dirty="0" smtClean="0">
                <a:solidFill>
                  <a:schemeClr val="bg1"/>
                </a:solidFill>
              </a:rPr>
              <a:t>书籍详情界面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提供加入书架、在线阅读、同类推荐功能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点击更多可以显示更多的推荐书籍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06" y="1980621"/>
            <a:ext cx="1649132" cy="2931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47" y="846060"/>
            <a:ext cx="1786273" cy="3175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42" y="846060"/>
            <a:ext cx="1786273" cy="3175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-87947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530415" cy="769441"/>
            <a:chOff x="307852" y="495736"/>
            <a:chExt cx="253041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91833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sym typeface="+mn-ea"/>
                </a:rPr>
                <a:t>2.整体功能介绍及演示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965" y="1085215"/>
            <a:ext cx="4079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2.1).</a:t>
            </a:r>
            <a:r>
              <a:rPr lang="zh-CN" altLang="en-US" dirty="0" smtClean="0">
                <a:solidFill>
                  <a:schemeClr val="bg1"/>
                </a:solidFill>
              </a:rPr>
              <a:t>书架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可以把书籍从书架上移除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点击跳转阅读界面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9" y="656168"/>
            <a:ext cx="1953850" cy="3473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05" y="656168"/>
            <a:ext cx="1953849" cy="3473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612</Words>
  <Application>Microsoft Office PowerPoint</Application>
  <PresentationFormat>全屏显示(16:9)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华文宋体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绿色卡通</dc:title>
  <dc:creator>第一PPT</dc:creator>
  <cp:keywords>www.1ppt.com</cp:keywords>
  <cp:lastModifiedBy>kobe Chen</cp:lastModifiedBy>
  <cp:revision>154</cp:revision>
  <dcterms:created xsi:type="dcterms:W3CDTF">2015-07-19T10:44:00Z</dcterms:created>
  <dcterms:modified xsi:type="dcterms:W3CDTF">2019-01-23T16:24:11Z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