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18-04-2020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18-04-2020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18-04-2020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18-04-2020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18-04-2020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18-04-2020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Devmallya Karar</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068" y="972274"/>
            <a:ext cx="11644132" cy="5671594"/>
          </a:xfrm>
        </p:spPr>
        <p:txBody>
          <a:bodyPr>
            <a:normAutofit/>
          </a:bodyPr>
          <a:lstStyle/>
          <a:p>
            <a:pPr marL="0" indent="0">
              <a:buNone/>
            </a:pPr>
            <a:r>
              <a:rPr lang="en-IN" dirty="0"/>
              <a:t>The spark funds can invest on top three English speaking countries. Those top English speaking countries are USA, Great Britain and India. They can invest in three different top sectors in this three different countries. Where in venture investors are investing more than the private equity, angle &amp; seeds. USA is the top most countries against the total amount of investments of funding type.</a:t>
            </a:r>
          </a:p>
          <a:p>
            <a:pPr marL="0" indent="0">
              <a:buNone/>
            </a:pPr>
            <a:r>
              <a:rPr lang="en-IN" dirty="0"/>
              <a:t> </a:t>
            </a:r>
          </a:p>
          <a:p>
            <a:pPr marL="0" indent="0">
              <a:buNone/>
            </a:pPr>
            <a:r>
              <a:rPr lang="en-IN" dirty="0"/>
              <a:t>                                                 After multiple rounds of analysis we got that it is better to invest in English speaking countries where people easily can approach on the products where most people can invest. </a:t>
            </a:r>
          </a:p>
        </p:txBody>
      </p:sp>
      <p:sp>
        <p:nvSpPr>
          <p:cNvPr id="5" name="Title 1"/>
          <p:cNvSpPr>
            <a:spLocks noGrp="1"/>
          </p:cNvSpPr>
          <p:nvPr>
            <p:ph type="title"/>
          </p:nvPr>
        </p:nvSpPr>
        <p:spPr>
          <a:xfrm>
            <a:off x="1171193" y="0"/>
            <a:ext cx="9313817" cy="856138"/>
          </a:xfrm>
        </p:spPr>
        <p:txBody>
          <a:bodyPr/>
          <a:lstStyle/>
          <a:p>
            <a:r>
              <a:rPr lang="en-IN" sz="2800" b="1" dirty="0"/>
              <a:t> </a:t>
            </a:r>
            <a:r>
              <a:rPr lang="en-IN" sz="2800" dirty="0"/>
              <a:t>Conclusions</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225" y="1086882"/>
            <a:ext cx="11470676" cy="5771118"/>
          </a:xfrm>
        </p:spPr>
        <p:txBody>
          <a:bodyPr>
            <a:normAutofit/>
          </a:bodyPr>
          <a:lstStyle/>
          <a:p>
            <a:pPr marL="0" indent="0" algn="just">
              <a:buNone/>
            </a:pPr>
            <a:r>
              <a:rPr lang="en-US" dirty="0"/>
              <a:t>Spark Funds wants to make investments in a few companies. The CEO of Spark Funds wants to understand the global trends in investments so that she can take the investment decisions effectively. Where it wants to invest between </a:t>
            </a:r>
            <a:r>
              <a:rPr lang="en-US" b="1" dirty="0"/>
              <a:t>5 to 15 million USD</a:t>
            </a:r>
            <a:r>
              <a:rPr lang="en-US" dirty="0"/>
              <a:t> per round of investment to invest only in </a:t>
            </a:r>
            <a:r>
              <a:rPr lang="en-US" b="1" dirty="0"/>
              <a:t>English-speaking countries</a:t>
            </a:r>
            <a:r>
              <a:rPr lang="en-US" dirty="0"/>
              <a:t> because of the ease of communication with the companies. Spark Funds wants to invest where most other investors are investing. This pattern is often observed among early stage startup investors.</a:t>
            </a:r>
          </a:p>
          <a:p>
            <a:pPr marL="0" indent="0" algn="just">
              <a:buNone/>
            </a:pPr>
            <a:endParaRPr lang="en-US" dirty="0"/>
          </a:p>
          <a:p>
            <a:pPr marL="0" indent="0" algn="just">
              <a:buNone/>
            </a:pPr>
            <a:r>
              <a:rPr lang="en-US" dirty="0"/>
              <a:t>                                                                      The objective is to identify the best sectors, countries, and a suitable investment type for making investments. The overall strategy is to invest where others are investing, implying that the 'best' sectors and countries are the ones 'where most investors are investing'.</a:t>
            </a:r>
            <a:endParaRPr lang="en-IN" sz="1400" dirty="0"/>
          </a:p>
        </p:txBody>
      </p:sp>
      <p:sp>
        <p:nvSpPr>
          <p:cNvPr id="5" name="Title 1"/>
          <p:cNvSpPr>
            <a:spLocks noGrp="1"/>
          </p:cNvSpPr>
          <p:nvPr>
            <p:ph type="title"/>
          </p:nvPr>
        </p:nvSpPr>
        <p:spPr>
          <a:xfrm>
            <a:off x="1159619" y="230744"/>
            <a:ext cx="9313817" cy="856138"/>
          </a:xfrm>
        </p:spPr>
        <p:txBody>
          <a:bodyPr/>
          <a:lstStyle/>
          <a:p>
            <a:r>
              <a:rPr lang="en-IN" b="1" dirty="0"/>
              <a:t> </a:t>
            </a:r>
            <a:r>
              <a:rPr lang="en-IN" sz="2800" dirty="0"/>
              <a:t>Abstract</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1028700" y="1967266"/>
            <a:ext cx="2408981"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Flow Chart :</a:t>
            </a:r>
          </a:p>
        </p:txBody>
      </p:sp>
      <p:pic>
        <p:nvPicPr>
          <p:cNvPr id="4" name="Picture 3" descr="A close up of a map&#10;&#10;Description automatically generated">
            <a:extLst>
              <a:ext uri="{FF2B5EF4-FFF2-40B4-BE49-F238E27FC236}">
                <a16:creationId xmlns:a16="http://schemas.microsoft.com/office/drawing/2014/main" id="{3451BA8D-D243-4678-AC10-88A9F0137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525" y="717630"/>
            <a:ext cx="7890593" cy="6030411"/>
          </a:xfrm>
          <a:prstGeom prst="rect">
            <a:avLst/>
          </a:prstGeom>
        </p:spPr>
      </p:pic>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091" y="398504"/>
            <a:ext cx="9313817" cy="856138"/>
          </a:xfrm>
        </p:spPr>
        <p:txBody>
          <a:bodyPr/>
          <a:lstStyle/>
          <a:p>
            <a:r>
              <a:rPr lang="en-IN" b="1" dirty="0"/>
              <a:t> </a:t>
            </a:r>
            <a:r>
              <a:rPr lang="en-US" b="1" dirty="0"/>
              <a:t>Understand the Data Set</a:t>
            </a:r>
            <a:endParaRPr lang="en-IN" sz="2800" dirty="0"/>
          </a:p>
        </p:txBody>
      </p:sp>
      <p:pic>
        <p:nvPicPr>
          <p:cNvPr id="4" name="Picture 3">
            <a:extLst>
              <a:ext uri="{FF2B5EF4-FFF2-40B4-BE49-F238E27FC236}">
                <a16:creationId xmlns:a16="http://schemas.microsoft.com/office/drawing/2014/main" id="{3AA9AD49-C02D-4901-A556-F4B9EF5F52B2}"/>
              </a:ext>
            </a:extLst>
          </p:cNvPr>
          <p:cNvPicPr>
            <a:picLocks noChangeAspect="1"/>
          </p:cNvPicPr>
          <p:nvPr/>
        </p:nvPicPr>
        <p:blipFill>
          <a:blip r:embed="rId2"/>
          <a:stretch>
            <a:fillRect/>
          </a:stretch>
        </p:blipFill>
        <p:spPr>
          <a:xfrm>
            <a:off x="1635896" y="1589379"/>
            <a:ext cx="8665534" cy="4013979"/>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926" y="193904"/>
            <a:ext cx="9313817" cy="856138"/>
          </a:xfrm>
        </p:spPr>
        <p:txBody>
          <a:bodyPr>
            <a:normAutofit fontScale="90000"/>
          </a:bodyPr>
          <a:lstStyle/>
          <a:p>
            <a:r>
              <a:rPr lang="en-US" dirty="0"/>
              <a:t>Funding Type Analysis &amp; Country Analysis</a:t>
            </a:r>
            <a:br>
              <a:rPr lang="en-US" dirty="0"/>
            </a:br>
            <a:endParaRPr lang="en-IN" sz="2800" dirty="0"/>
          </a:p>
        </p:txBody>
      </p:sp>
      <p:pic>
        <p:nvPicPr>
          <p:cNvPr id="4" name="Picture 3">
            <a:extLst>
              <a:ext uri="{FF2B5EF4-FFF2-40B4-BE49-F238E27FC236}">
                <a16:creationId xmlns:a16="http://schemas.microsoft.com/office/drawing/2014/main" id="{6D9D5E18-921C-4988-BCED-03A9C8372226}"/>
              </a:ext>
            </a:extLst>
          </p:cNvPr>
          <p:cNvPicPr>
            <a:picLocks noChangeAspect="1"/>
          </p:cNvPicPr>
          <p:nvPr/>
        </p:nvPicPr>
        <p:blipFill>
          <a:blip r:embed="rId2"/>
          <a:stretch>
            <a:fillRect/>
          </a:stretch>
        </p:blipFill>
        <p:spPr>
          <a:xfrm>
            <a:off x="2428912" y="982221"/>
            <a:ext cx="6643868" cy="3238741"/>
          </a:xfrm>
          <a:prstGeom prst="rect">
            <a:avLst/>
          </a:prstGeom>
        </p:spPr>
      </p:pic>
      <p:pic>
        <p:nvPicPr>
          <p:cNvPr id="5" name="Picture 4">
            <a:extLst>
              <a:ext uri="{FF2B5EF4-FFF2-40B4-BE49-F238E27FC236}">
                <a16:creationId xmlns:a16="http://schemas.microsoft.com/office/drawing/2014/main" id="{4D95A0B7-BD8A-4B1B-9CED-99E3B8B12CB3}"/>
              </a:ext>
            </a:extLst>
          </p:cNvPr>
          <p:cNvPicPr>
            <a:picLocks noChangeAspect="1"/>
          </p:cNvPicPr>
          <p:nvPr/>
        </p:nvPicPr>
        <p:blipFill>
          <a:blip r:embed="rId3"/>
          <a:stretch>
            <a:fillRect/>
          </a:stretch>
        </p:blipFill>
        <p:spPr>
          <a:xfrm>
            <a:off x="2428912" y="4547222"/>
            <a:ext cx="6643868" cy="1575785"/>
          </a:xfrm>
          <a:prstGeom prst="rect">
            <a:avLst/>
          </a:prstGeom>
        </p:spPr>
      </p:pic>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663" y="332434"/>
            <a:ext cx="9313817" cy="856138"/>
          </a:xfrm>
        </p:spPr>
        <p:txBody>
          <a:bodyPr/>
          <a:lstStyle/>
          <a:p>
            <a:r>
              <a:rPr lang="en-IN" b="1" dirty="0"/>
              <a:t> </a:t>
            </a:r>
            <a:r>
              <a:rPr lang="en-US" dirty="0"/>
              <a:t>Sector-wise Investment Analysis</a:t>
            </a:r>
            <a:endParaRPr lang="en-IN" sz="2800" dirty="0"/>
          </a:p>
        </p:txBody>
      </p:sp>
      <p:pic>
        <p:nvPicPr>
          <p:cNvPr id="4" name="Picture 3">
            <a:extLst>
              <a:ext uri="{FF2B5EF4-FFF2-40B4-BE49-F238E27FC236}">
                <a16:creationId xmlns:a16="http://schemas.microsoft.com/office/drawing/2014/main" id="{3D03242F-5A32-43D3-813B-DF20EF391E4F}"/>
              </a:ext>
            </a:extLst>
          </p:cNvPr>
          <p:cNvPicPr>
            <a:picLocks noChangeAspect="1"/>
          </p:cNvPicPr>
          <p:nvPr/>
        </p:nvPicPr>
        <p:blipFill>
          <a:blip r:embed="rId2"/>
          <a:stretch>
            <a:fillRect/>
          </a:stretch>
        </p:blipFill>
        <p:spPr>
          <a:xfrm>
            <a:off x="381965" y="1284790"/>
            <a:ext cx="11458936" cy="4190035"/>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55312" y="109959"/>
            <a:ext cx="9313817" cy="856138"/>
          </a:xfrm>
        </p:spPr>
        <p:txBody>
          <a:bodyPr/>
          <a:lstStyle/>
          <a:p>
            <a:r>
              <a:rPr lang="en-IN" b="1" dirty="0"/>
              <a:t> </a:t>
            </a:r>
            <a:r>
              <a:rPr lang="en-IN" sz="2800" dirty="0"/>
              <a:t>Results</a:t>
            </a:r>
          </a:p>
        </p:txBody>
      </p:sp>
      <p:pic>
        <p:nvPicPr>
          <p:cNvPr id="4" name="Picture 3">
            <a:extLst>
              <a:ext uri="{FF2B5EF4-FFF2-40B4-BE49-F238E27FC236}">
                <a16:creationId xmlns:a16="http://schemas.microsoft.com/office/drawing/2014/main" id="{1830302E-9341-4765-AA72-9968A325A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871" y="966097"/>
            <a:ext cx="8876129" cy="5359079"/>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32411" y="33780"/>
            <a:ext cx="9313817" cy="856138"/>
          </a:xfrm>
        </p:spPr>
        <p:txBody>
          <a:bodyPr/>
          <a:lstStyle/>
          <a:p>
            <a:r>
              <a:rPr lang="en-IN" b="1" dirty="0"/>
              <a:t> </a:t>
            </a:r>
            <a:r>
              <a:rPr lang="en-IN" sz="2800" dirty="0"/>
              <a:t>Results</a:t>
            </a:r>
          </a:p>
        </p:txBody>
      </p:sp>
      <p:pic>
        <p:nvPicPr>
          <p:cNvPr id="7" name="Picture 6" descr="A screenshot of a cell phone&#10;&#10;Description automatically generated">
            <a:extLst>
              <a:ext uri="{FF2B5EF4-FFF2-40B4-BE49-F238E27FC236}">
                <a16:creationId xmlns:a16="http://schemas.microsoft.com/office/drawing/2014/main" id="{7A3E0CBF-2A78-4004-B0D3-878B4DE34AC3}"/>
              </a:ext>
            </a:extLst>
          </p:cNvPr>
          <p:cNvPicPr>
            <a:picLocks noChangeAspect="1"/>
          </p:cNvPicPr>
          <p:nvPr/>
        </p:nvPicPr>
        <p:blipFill rotWithShape="1">
          <a:blip r:embed="rId2">
            <a:extLst>
              <a:ext uri="{28A0092B-C50C-407E-A947-70E740481C1C}">
                <a14:useLocalDpi xmlns:a14="http://schemas.microsoft.com/office/drawing/2010/main" val="0"/>
              </a:ext>
            </a:extLst>
          </a:blip>
          <a:srcRect t="48754"/>
          <a:stretch/>
        </p:blipFill>
        <p:spPr>
          <a:xfrm>
            <a:off x="5909416" y="1379014"/>
            <a:ext cx="5589250" cy="3905366"/>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030D5E0-213F-44E5-B36D-BC021D451EF2}"/>
              </a:ext>
            </a:extLst>
          </p:cNvPr>
          <p:cNvPicPr>
            <a:picLocks noChangeAspect="1"/>
          </p:cNvPicPr>
          <p:nvPr/>
        </p:nvPicPr>
        <p:blipFill rotWithShape="1">
          <a:blip r:embed="rId2">
            <a:extLst>
              <a:ext uri="{28A0092B-C50C-407E-A947-70E740481C1C}">
                <a14:useLocalDpi xmlns:a14="http://schemas.microsoft.com/office/drawing/2010/main" val="0"/>
              </a:ext>
            </a:extLst>
          </a:blip>
          <a:srcRect r="26230" b="48754"/>
          <a:stretch/>
        </p:blipFill>
        <p:spPr>
          <a:xfrm>
            <a:off x="693334" y="1379015"/>
            <a:ext cx="4123214" cy="3905365"/>
          </a:xfrm>
          <a:prstGeom prst="rect">
            <a:avLst/>
          </a:prstGeom>
        </p:spPr>
      </p:pic>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1193" y="0"/>
            <a:ext cx="9313817" cy="856138"/>
          </a:xfrm>
        </p:spPr>
        <p:txBody>
          <a:bodyPr/>
          <a:lstStyle/>
          <a:p>
            <a:r>
              <a:rPr lang="en-IN" b="1" dirty="0"/>
              <a:t> </a:t>
            </a:r>
            <a:r>
              <a:rPr lang="en-IN" sz="2800" dirty="0"/>
              <a:t>Results</a:t>
            </a:r>
          </a:p>
        </p:txBody>
      </p:sp>
      <p:pic>
        <p:nvPicPr>
          <p:cNvPr id="7" name="Picture 6" descr="A screenshot of a cell phone&#10;&#10;Description automatically generated">
            <a:extLst>
              <a:ext uri="{FF2B5EF4-FFF2-40B4-BE49-F238E27FC236}">
                <a16:creationId xmlns:a16="http://schemas.microsoft.com/office/drawing/2014/main" id="{35BC56DE-3192-437D-86DF-4B37D32F7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375" y="972273"/>
            <a:ext cx="8264324" cy="5544273"/>
          </a:xfrm>
          <a:prstGeom prst="rect">
            <a:avLst/>
          </a:prstGeom>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TotalTime>
  <Words>149</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INVESTMENT ASSIGNMENT  SUBMISSION </vt:lpstr>
      <vt:lpstr> Abstract</vt:lpstr>
      <vt:lpstr>Flow Chart :</vt:lpstr>
      <vt:lpstr> Understand the Data Set</vt:lpstr>
      <vt:lpstr>Funding Type Analysis &amp; Country Analysis </vt:lpstr>
      <vt:lpstr> Sector-wise Investment Analysis</vt:lpstr>
      <vt:lpstr> Results</vt:lpstr>
      <vt:lpstr> Results</vt:lpstr>
      <vt:lpstr> Results</vt:lpstr>
      <vt:lpst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Karar, Devmallya</cp:lastModifiedBy>
  <cp:revision>40</cp:revision>
  <dcterms:created xsi:type="dcterms:W3CDTF">2016-06-09T08:16:28Z</dcterms:created>
  <dcterms:modified xsi:type="dcterms:W3CDTF">2020-04-18T12:11:58Z</dcterms:modified>
</cp:coreProperties>
</file>