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4" r:id="rId10"/>
    <p:sldId id="272" r:id="rId11"/>
    <p:sldId id="265" r:id="rId12"/>
    <p:sldId id="273" r:id="rId13"/>
    <p:sldId id="266" r:id="rId14"/>
    <p:sldId id="274" r:id="rId15"/>
    <p:sldId id="267" r:id="rId16"/>
    <p:sldId id="275" r:id="rId17"/>
    <p:sldId id="269" r:id="rId18"/>
    <p:sldId id="276" r:id="rId19"/>
    <p:sldId id="277" r:id="rId20"/>
    <p:sldId id="278" r:id="rId21"/>
    <p:sldId id="270"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71"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8277B7-64C9-4159-A395-A4AB08D571E8}" type="datetimeFigureOut">
              <a:rPr lang="en-US" smtClean="0"/>
              <a:t>9/2/2016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BBF31-2513-4692-ABAD-B48DF98B6F0F}" type="slidenum">
              <a:rPr lang="en-US" smtClean="0"/>
              <a:t>‹#›</a:t>
            </a:fld>
            <a:endParaRPr lang="en-US"/>
          </a:p>
        </p:txBody>
      </p:sp>
    </p:spTree>
    <p:extLst>
      <p:ext uri="{BB962C8B-B14F-4D97-AF65-F5344CB8AC3E}">
        <p14:creationId xmlns:p14="http://schemas.microsoft.com/office/powerpoint/2010/main" val="161604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8277B7-64C9-4159-A395-A4AB08D571E8}" type="datetimeFigureOut">
              <a:rPr lang="en-US" smtClean="0"/>
              <a:t>9/2/2016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BBF31-2513-4692-ABAD-B48DF98B6F0F}" type="slidenum">
              <a:rPr lang="en-US" smtClean="0"/>
              <a:t>‹#›</a:t>
            </a:fld>
            <a:endParaRPr lang="en-US"/>
          </a:p>
        </p:txBody>
      </p:sp>
    </p:spTree>
    <p:extLst>
      <p:ext uri="{BB962C8B-B14F-4D97-AF65-F5344CB8AC3E}">
        <p14:creationId xmlns:p14="http://schemas.microsoft.com/office/powerpoint/2010/main" val="3410917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8277B7-64C9-4159-A395-A4AB08D571E8}" type="datetimeFigureOut">
              <a:rPr lang="en-US" smtClean="0"/>
              <a:t>9/2/2016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BBF31-2513-4692-ABAD-B48DF98B6F0F}" type="slidenum">
              <a:rPr lang="en-US" smtClean="0"/>
              <a:t>‹#›</a:t>
            </a:fld>
            <a:endParaRPr lang="en-US"/>
          </a:p>
        </p:txBody>
      </p:sp>
    </p:spTree>
    <p:extLst>
      <p:ext uri="{BB962C8B-B14F-4D97-AF65-F5344CB8AC3E}">
        <p14:creationId xmlns:p14="http://schemas.microsoft.com/office/powerpoint/2010/main" val="101680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8277B7-64C9-4159-A395-A4AB08D571E8}" type="datetimeFigureOut">
              <a:rPr lang="en-US" smtClean="0"/>
              <a:t>9/2/2016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BBF31-2513-4692-ABAD-B48DF98B6F0F}" type="slidenum">
              <a:rPr lang="en-US" smtClean="0"/>
              <a:t>‹#›</a:t>
            </a:fld>
            <a:endParaRPr lang="en-US"/>
          </a:p>
        </p:txBody>
      </p:sp>
    </p:spTree>
    <p:extLst>
      <p:ext uri="{BB962C8B-B14F-4D97-AF65-F5344CB8AC3E}">
        <p14:creationId xmlns:p14="http://schemas.microsoft.com/office/powerpoint/2010/main" val="123638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8277B7-64C9-4159-A395-A4AB08D571E8}" type="datetimeFigureOut">
              <a:rPr lang="en-US" smtClean="0"/>
              <a:t>9/2/2016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BBF31-2513-4692-ABAD-B48DF98B6F0F}" type="slidenum">
              <a:rPr lang="en-US" smtClean="0"/>
              <a:t>‹#›</a:t>
            </a:fld>
            <a:endParaRPr lang="en-US"/>
          </a:p>
        </p:txBody>
      </p:sp>
    </p:spTree>
    <p:extLst>
      <p:ext uri="{BB962C8B-B14F-4D97-AF65-F5344CB8AC3E}">
        <p14:creationId xmlns:p14="http://schemas.microsoft.com/office/powerpoint/2010/main" val="2805678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8277B7-64C9-4159-A395-A4AB08D571E8}" type="datetimeFigureOut">
              <a:rPr lang="en-US" smtClean="0"/>
              <a:t>9/2/2016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BBF31-2513-4692-ABAD-B48DF98B6F0F}" type="slidenum">
              <a:rPr lang="en-US" smtClean="0"/>
              <a:t>‹#›</a:t>
            </a:fld>
            <a:endParaRPr lang="en-US"/>
          </a:p>
        </p:txBody>
      </p:sp>
    </p:spTree>
    <p:extLst>
      <p:ext uri="{BB962C8B-B14F-4D97-AF65-F5344CB8AC3E}">
        <p14:creationId xmlns:p14="http://schemas.microsoft.com/office/powerpoint/2010/main" val="3459047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8277B7-64C9-4159-A395-A4AB08D571E8}" type="datetimeFigureOut">
              <a:rPr lang="en-US" smtClean="0"/>
              <a:t>9/2/2016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2BBF31-2513-4692-ABAD-B48DF98B6F0F}" type="slidenum">
              <a:rPr lang="en-US" smtClean="0"/>
              <a:t>‹#›</a:t>
            </a:fld>
            <a:endParaRPr lang="en-US"/>
          </a:p>
        </p:txBody>
      </p:sp>
    </p:spTree>
    <p:extLst>
      <p:ext uri="{BB962C8B-B14F-4D97-AF65-F5344CB8AC3E}">
        <p14:creationId xmlns:p14="http://schemas.microsoft.com/office/powerpoint/2010/main" val="1058702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8277B7-64C9-4159-A395-A4AB08D571E8}" type="datetimeFigureOut">
              <a:rPr lang="en-US" smtClean="0"/>
              <a:t>9/2/2016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2BBF31-2513-4692-ABAD-B48DF98B6F0F}" type="slidenum">
              <a:rPr lang="en-US" smtClean="0"/>
              <a:t>‹#›</a:t>
            </a:fld>
            <a:endParaRPr lang="en-US"/>
          </a:p>
        </p:txBody>
      </p:sp>
    </p:spTree>
    <p:extLst>
      <p:ext uri="{BB962C8B-B14F-4D97-AF65-F5344CB8AC3E}">
        <p14:creationId xmlns:p14="http://schemas.microsoft.com/office/powerpoint/2010/main" val="1450495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8277B7-64C9-4159-A395-A4AB08D571E8}" type="datetimeFigureOut">
              <a:rPr lang="en-US" smtClean="0"/>
              <a:t>9/2/2016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2BBF31-2513-4692-ABAD-B48DF98B6F0F}" type="slidenum">
              <a:rPr lang="en-US" smtClean="0"/>
              <a:t>‹#›</a:t>
            </a:fld>
            <a:endParaRPr lang="en-US"/>
          </a:p>
        </p:txBody>
      </p:sp>
    </p:spTree>
    <p:extLst>
      <p:ext uri="{BB962C8B-B14F-4D97-AF65-F5344CB8AC3E}">
        <p14:creationId xmlns:p14="http://schemas.microsoft.com/office/powerpoint/2010/main" val="4091629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8277B7-64C9-4159-A395-A4AB08D571E8}" type="datetimeFigureOut">
              <a:rPr lang="en-US" smtClean="0"/>
              <a:t>9/2/2016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BBF31-2513-4692-ABAD-B48DF98B6F0F}" type="slidenum">
              <a:rPr lang="en-US" smtClean="0"/>
              <a:t>‹#›</a:t>
            </a:fld>
            <a:endParaRPr lang="en-US"/>
          </a:p>
        </p:txBody>
      </p:sp>
    </p:spTree>
    <p:extLst>
      <p:ext uri="{BB962C8B-B14F-4D97-AF65-F5344CB8AC3E}">
        <p14:creationId xmlns:p14="http://schemas.microsoft.com/office/powerpoint/2010/main" val="161870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8277B7-64C9-4159-A395-A4AB08D571E8}" type="datetimeFigureOut">
              <a:rPr lang="en-US" smtClean="0"/>
              <a:t>9/2/2016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BBF31-2513-4692-ABAD-B48DF98B6F0F}" type="slidenum">
              <a:rPr lang="en-US" smtClean="0"/>
              <a:t>‹#›</a:t>
            </a:fld>
            <a:endParaRPr lang="en-US"/>
          </a:p>
        </p:txBody>
      </p:sp>
    </p:spTree>
    <p:extLst>
      <p:ext uri="{BB962C8B-B14F-4D97-AF65-F5344CB8AC3E}">
        <p14:creationId xmlns:p14="http://schemas.microsoft.com/office/powerpoint/2010/main" val="985233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8277B7-64C9-4159-A395-A4AB08D571E8}" type="datetimeFigureOut">
              <a:rPr lang="en-US" smtClean="0"/>
              <a:t>9/2/2016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BBF31-2513-4692-ABAD-B48DF98B6F0F}" type="slidenum">
              <a:rPr lang="en-US" smtClean="0"/>
              <a:t>‹#›</a:t>
            </a:fld>
            <a:endParaRPr lang="en-US"/>
          </a:p>
        </p:txBody>
      </p:sp>
      <p:sp>
        <p:nvSpPr>
          <p:cNvPr id="7" name="Rectangle 6"/>
          <p:cNvSpPr/>
          <p:nvPr userDrawn="1"/>
        </p:nvSpPr>
        <p:spPr>
          <a:xfrm>
            <a:off x="3429000" y="2590800"/>
            <a:ext cx="2133600" cy="1905000"/>
          </a:xfrm>
          <a:prstGeom prst="rect">
            <a:avLst/>
          </a:prstGeom>
          <a:blipFill dpi="0" rotWithShape="1">
            <a:blip r:embed="rId13">
              <a:alphaModFix amt="1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0310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2438400"/>
            <a:ext cx="1981200" cy="1981200"/>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b="21055"/>
          <a:stretch/>
        </p:blipFill>
        <p:spPr>
          <a:xfrm>
            <a:off x="3581400" y="471056"/>
            <a:ext cx="1934441" cy="1527154"/>
          </a:xfrm>
          <a:prstGeom prst="rect">
            <a:avLst/>
          </a:prstGeom>
        </p:spPr>
      </p:pic>
      <p:sp>
        <p:nvSpPr>
          <p:cNvPr id="8" name="TextBox 7"/>
          <p:cNvSpPr txBox="1"/>
          <p:nvPr/>
        </p:nvSpPr>
        <p:spPr>
          <a:xfrm>
            <a:off x="1752600" y="4597568"/>
            <a:ext cx="5724644" cy="1015663"/>
          </a:xfrm>
          <a:prstGeom prst="rect">
            <a:avLst/>
          </a:prstGeom>
          <a:noFill/>
        </p:spPr>
        <p:txBody>
          <a:bodyPr wrap="none" rtlCol="0">
            <a:spAutoFit/>
          </a:bodyPr>
          <a:lstStyle/>
          <a:p>
            <a:r>
              <a:rPr lang="en-US" sz="6000" dirty="0" smtClean="0">
                <a:solidFill>
                  <a:schemeClr val="bg1"/>
                </a:solidFill>
                <a:latin typeface="Roboto Mono" pitchFamily="2" charset="0"/>
                <a:ea typeface="Roboto Mono" pitchFamily="2" charset="0"/>
              </a:rPr>
              <a:t>Python Track</a:t>
            </a:r>
            <a:endParaRPr lang="en-US" sz="6000" dirty="0">
              <a:solidFill>
                <a:schemeClr val="bg1"/>
              </a:solidFill>
              <a:latin typeface="Roboto Mono" pitchFamily="2" charset="0"/>
              <a:ea typeface="Roboto Mono" pitchFamily="2" charset="0"/>
            </a:endParaRPr>
          </a:p>
        </p:txBody>
      </p:sp>
    </p:spTree>
    <p:extLst>
      <p:ext uri="{BB962C8B-B14F-4D97-AF65-F5344CB8AC3E}">
        <p14:creationId xmlns:p14="http://schemas.microsoft.com/office/powerpoint/2010/main" val="3711745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329625"/>
            <a:ext cx="8084265" cy="584775"/>
          </a:xfrm>
          <a:prstGeom prst="rect">
            <a:avLst/>
          </a:prstGeom>
          <a:noFill/>
        </p:spPr>
        <p:txBody>
          <a:bodyPr wrap="none" rtlCol="0">
            <a:spAutoFit/>
          </a:bodyPr>
          <a:lstStyle/>
          <a:p>
            <a:pPr algn="ctr"/>
            <a:r>
              <a:rPr lang="en-US" sz="3200" dirty="0" smtClean="0">
                <a:solidFill>
                  <a:prstClr val="white"/>
                </a:solidFill>
                <a:latin typeface="Roboto Mono" pitchFamily="2" charset="0"/>
                <a:ea typeface="Roboto Mono" pitchFamily="2" charset="0"/>
              </a:rPr>
              <a:t>Setting up Environment Variables</a:t>
            </a:r>
            <a:endParaRPr lang="en-US" sz="3200" dirty="0">
              <a:solidFill>
                <a:prstClr val="white"/>
              </a:solidFill>
              <a:latin typeface="Roboto Mono" pitchFamily="2" charset="0"/>
              <a:ea typeface="Roboto Mono" pitchFamily="2" charset="0"/>
            </a:endParaRPr>
          </a:p>
        </p:txBody>
      </p:sp>
      <p:sp>
        <p:nvSpPr>
          <p:cNvPr id="2" name="TextBox 1"/>
          <p:cNvSpPr txBox="1"/>
          <p:nvPr/>
        </p:nvSpPr>
        <p:spPr>
          <a:xfrm>
            <a:off x="457200" y="1600200"/>
            <a:ext cx="8229600" cy="4247317"/>
          </a:xfrm>
          <a:prstGeom prst="rect">
            <a:avLst/>
          </a:prstGeom>
          <a:noFill/>
        </p:spPr>
        <p:txBody>
          <a:bodyPr wrap="square" rtlCol="0">
            <a:spAutoFit/>
          </a:bodyPr>
          <a:lstStyle/>
          <a:p>
            <a:pPr marL="285750" indent="-285750">
              <a:lnSpc>
                <a:spcPct val="150000"/>
              </a:lnSpc>
              <a:buFont typeface="Wingdings" pitchFamily="2" charset="2"/>
              <a:buChar char="ü"/>
            </a:pPr>
            <a:r>
              <a:rPr lang="en-US" sz="2000" dirty="0" smtClean="0">
                <a:solidFill>
                  <a:prstClr val="white"/>
                </a:solidFill>
                <a:latin typeface="Roboto Mono" pitchFamily="2" charset="0"/>
                <a:ea typeface="Roboto Mono" pitchFamily="2" charset="0"/>
              </a:rPr>
              <a:t>Open MyComputer  and click on “System properties” on top.</a:t>
            </a:r>
          </a:p>
          <a:p>
            <a:pPr marL="285750" indent="-285750">
              <a:lnSpc>
                <a:spcPct val="150000"/>
              </a:lnSpc>
              <a:buFont typeface="Wingdings" pitchFamily="2" charset="2"/>
              <a:buChar char="ü"/>
            </a:pPr>
            <a:r>
              <a:rPr lang="en-US" sz="2000" dirty="0" smtClean="0">
                <a:solidFill>
                  <a:prstClr val="white"/>
                </a:solidFill>
                <a:latin typeface="Roboto Mono" pitchFamily="2" charset="0"/>
                <a:ea typeface="Roboto Mono" pitchFamily="2" charset="0"/>
              </a:rPr>
              <a:t>Click on “Advanced system settings” on the left panel.</a:t>
            </a:r>
          </a:p>
          <a:p>
            <a:pPr marL="285750" indent="-285750">
              <a:lnSpc>
                <a:spcPct val="150000"/>
              </a:lnSpc>
              <a:buFont typeface="Wingdings" pitchFamily="2" charset="2"/>
              <a:buChar char="ü"/>
            </a:pPr>
            <a:r>
              <a:rPr lang="en-US" sz="2000" dirty="0" smtClean="0">
                <a:solidFill>
                  <a:prstClr val="white"/>
                </a:solidFill>
                <a:latin typeface="Roboto Mono" pitchFamily="2" charset="0"/>
                <a:ea typeface="Roboto Mono" pitchFamily="2" charset="0"/>
              </a:rPr>
              <a:t>Click on “Environment Variables “ at bottom.</a:t>
            </a:r>
          </a:p>
          <a:p>
            <a:pPr marL="285750" indent="-285750">
              <a:lnSpc>
                <a:spcPct val="150000"/>
              </a:lnSpc>
              <a:buFont typeface="Wingdings" pitchFamily="2" charset="2"/>
              <a:buChar char="ü"/>
            </a:pPr>
            <a:r>
              <a:rPr lang="en-US" sz="2000" dirty="0" smtClean="0">
                <a:solidFill>
                  <a:prstClr val="white"/>
                </a:solidFill>
                <a:latin typeface="Roboto Mono" pitchFamily="2" charset="0"/>
                <a:ea typeface="Roboto Mono" pitchFamily="2" charset="0"/>
              </a:rPr>
              <a:t> Add a New User Variable with variable name as “PATH” and Variable value as </a:t>
            </a:r>
          </a:p>
          <a:p>
            <a:pPr>
              <a:lnSpc>
                <a:spcPct val="150000"/>
              </a:lnSpc>
            </a:pPr>
            <a:r>
              <a:rPr lang="en-US" sz="2000" dirty="0" smtClean="0">
                <a:solidFill>
                  <a:prstClr val="white"/>
                </a:solidFill>
                <a:latin typeface="Roboto Mono" pitchFamily="2" charset="0"/>
                <a:ea typeface="Roboto Mono" pitchFamily="2" charset="0"/>
              </a:rPr>
              <a:t>  </a:t>
            </a:r>
          </a:p>
          <a:p>
            <a:pPr>
              <a:lnSpc>
                <a:spcPct val="150000"/>
              </a:lnSpc>
            </a:pPr>
            <a:r>
              <a:rPr lang="en-US" sz="2000" dirty="0" smtClean="0">
                <a:solidFill>
                  <a:prstClr val="white"/>
                </a:solidFill>
                <a:latin typeface="Roboto Mono" pitchFamily="2" charset="0"/>
                <a:ea typeface="Roboto Mono" pitchFamily="2" charset="0"/>
              </a:rPr>
              <a:t>      “C:\Python27; C:\Python27\Scripts;</a:t>
            </a:r>
          </a:p>
        </p:txBody>
      </p:sp>
    </p:spTree>
    <p:extLst>
      <p:ext uri="{BB962C8B-B14F-4D97-AF65-F5344CB8AC3E}">
        <p14:creationId xmlns:p14="http://schemas.microsoft.com/office/powerpoint/2010/main" val="1893443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2891" y="2613308"/>
            <a:ext cx="8488222" cy="1754326"/>
          </a:xfrm>
          <a:prstGeom prst="rect">
            <a:avLst/>
          </a:prstGeom>
          <a:noFill/>
        </p:spPr>
        <p:txBody>
          <a:bodyPr wrap="none" rtlCol="0">
            <a:spAutoFit/>
          </a:bodyPr>
          <a:lstStyle/>
          <a:p>
            <a:pPr algn="ctr"/>
            <a:r>
              <a:rPr lang="en-US" sz="5400" dirty="0" smtClean="0">
                <a:solidFill>
                  <a:schemeClr val="bg1"/>
                </a:solidFill>
                <a:latin typeface="Roboto Mono" pitchFamily="2" charset="0"/>
                <a:ea typeface="Roboto Mono" pitchFamily="2" charset="0"/>
              </a:rPr>
              <a:t>PIP</a:t>
            </a:r>
          </a:p>
          <a:p>
            <a:pPr algn="ctr"/>
            <a:r>
              <a:rPr lang="en-US" sz="5400" dirty="0" smtClean="0">
                <a:solidFill>
                  <a:schemeClr val="bg1"/>
                </a:solidFill>
                <a:latin typeface="Roboto Mono" pitchFamily="2" charset="0"/>
                <a:ea typeface="Roboto Mono" pitchFamily="2" charset="0"/>
              </a:rPr>
              <a:t>Python Package Index</a:t>
            </a:r>
            <a:endParaRPr lang="en-US" sz="5400" dirty="0">
              <a:solidFill>
                <a:schemeClr val="bg1"/>
              </a:solidFill>
              <a:latin typeface="Roboto Mono" pitchFamily="2" charset="0"/>
              <a:ea typeface="Roboto Mono" pitchFamily="2" charset="0"/>
            </a:endParaRPr>
          </a:p>
        </p:txBody>
      </p:sp>
    </p:spTree>
    <p:extLst>
      <p:ext uri="{BB962C8B-B14F-4D97-AF65-F5344CB8AC3E}">
        <p14:creationId xmlns:p14="http://schemas.microsoft.com/office/powerpoint/2010/main" val="276254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95038" y="292387"/>
            <a:ext cx="6603090" cy="584775"/>
          </a:xfrm>
          <a:prstGeom prst="rect">
            <a:avLst/>
          </a:prstGeom>
          <a:noFill/>
        </p:spPr>
        <p:txBody>
          <a:bodyPr wrap="none" rtlCol="0">
            <a:spAutoFit/>
          </a:bodyPr>
          <a:lstStyle/>
          <a:p>
            <a:pPr algn="ctr"/>
            <a:r>
              <a:rPr lang="en-US" sz="3200" dirty="0" smtClean="0">
                <a:solidFill>
                  <a:prstClr val="white"/>
                </a:solidFill>
                <a:latin typeface="Roboto Mono" pitchFamily="2" charset="0"/>
                <a:ea typeface="Roboto Mono" pitchFamily="2" charset="0"/>
              </a:rPr>
              <a:t>PIP – Python Package Index</a:t>
            </a:r>
            <a:endParaRPr lang="en-US" sz="3200" dirty="0">
              <a:solidFill>
                <a:prstClr val="white"/>
              </a:solidFill>
              <a:latin typeface="Roboto Mono" pitchFamily="2" charset="0"/>
              <a:ea typeface="Roboto Mono" pitchFamily="2" charset="0"/>
            </a:endParaRPr>
          </a:p>
        </p:txBody>
      </p:sp>
      <p:sp>
        <p:nvSpPr>
          <p:cNvPr id="5" name="TextBox 4"/>
          <p:cNvSpPr txBox="1"/>
          <p:nvPr/>
        </p:nvSpPr>
        <p:spPr>
          <a:xfrm>
            <a:off x="838200" y="1676400"/>
            <a:ext cx="7467600" cy="3539430"/>
          </a:xfrm>
          <a:prstGeom prst="rect">
            <a:avLst/>
          </a:prstGeom>
          <a:noFill/>
        </p:spPr>
        <p:txBody>
          <a:bodyPr wrap="square" rtlCol="0">
            <a:spAutoFit/>
          </a:bodyPr>
          <a:lstStyle/>
          <a:p>
            <a:r>
              <a:rPr lang="en-US" sz="3200" dirty="0" smtClean="0">
                <a:solidFill>
                  <a:schemeClr val="bg1"/>
                </a:solidFill>
                <a:latin typeface="Roboto Mono" pitchFamily="2" charset="0"/>
                <a:ea typeface="Roboto Mono" pitchFamily="2" charset="0"/>
              </a:rPr>
              <a:t>The Python Package Index, abbreviated as </a:t>
            </a:r>
            <a:r>
              <a:rPr lang="en-US" sz="3200" dirty="0" err="1" smtClean="0">
                <a:solidFill>
                  <a:schemeClr val="bg1"/>
                </a:solidFill>
                <a:latin typeface="Roboto Mono" pitchFamily="2" charset="0"/>
                <a:ea typeface="Roboto Mono" pitchFamily="2" charset="0"/>
              </a:rPr>
              <a:t>PyPI</a:t>
            </a:r>
            <a:r>
              <a:rPr lang="en-US" sz="3200" dirty="0" smtClean="0">
                <a:solidFill>
                  <a:schemeClr val="bg1"/>
                </a:solidFill>
                <a:latin typeface="Roboto Mono" pitchFamily="2" charset="0"/>
                <a:ea typeface="Roboto Mono" pitchFamily="2" charset="0"/>
              </a:rPr>
              <a:t> is the official third-party software repository for Python.</a:t>
            </a:r>
          </a:p>
          <a:p>
            <a:r>
              <a:rPr lang="en-US" sz="3200" dirty="0">
                <a:solidFill>
                  <a:schemeClr val="bg1"/>
                </a:solidFill>
                <a:latin typeface="Roboto Mono" pitchFamily="2" charset="0"/>
                <a:ea typeface="Roboto Mono" pitchFamily="2" charset="0"/>
              </a:rPr>
              <a:t> </a:t>
            </a:r>
            <a:endParaRPr lang="en-US" sz="3200" dirty="0" smtClean="0">
              <a:solidFill>
                <a:schemeClr val="bg1"/>
              </a:solidFill>
              <a:latin typeface="Roboto Mono" pitchFamily="2" charset="0"/>
              <a:ea typeface="Roboto Mono" pitchFamily="2" charset="0"/>
            </a:endParaRPr>
          </a:p>
          <a:p>
            <a:r>
              <a:rPr lang="en-US" sz="3200" dirty="0" smtClean="0">
                <a:solidFill>
                  <a:schemeClr val="bg1"/>
                </a:solidFill>
                <a:latin typeface="Roboto Mono" pitchFamily="2" charset="0"/>
                <a:ea typeface="Roboto Mono" pitchFamily="2" charset="0"/>
              </a:rPr>
              <a:t>Over </a:t>
            </a:r>
            <a:r>
              <a:rPr lang="en-US" sz="3200" dirty="0">
                <a:solidFill>
                  <a:schemeClr val="bg1"/>
                </a:solidFill>
                <a:latin typeface="Roboto Mono" pitchFamily="2" charset="0"/>
                <a:ea typeface="Roboto Mono" pitchFamily="2" charset="0"/>
              </a:rPr>
              <a:t>86,000 Python packages can be accessed through </a:t>
            </a:r>
            <a:r>
              <a:rPr lang="en-US" sz="3200" dirty="0" err="1">
                <a:solidFill>
                  <a:schemeClr val="bg1"/>
                </a:solidFill>
                <a:latin typeface="Roboto Mono" pitchFamily="2" charset="0"/>
                <a:ea typeface="Roboto Mono" pitchFamily="2" charset="0"/>
              </a:rPr>
              <a:t>PyPI</a:t>
            </a:r>
            <a:r>
              <a:rPr lang="en-US" sz="3200" dirty="0">
                <a:solidFill>
                  <a:schemeClr val="bg1"/>
                </a:solidFill>
                <a:latin typeface="Roboto Mono" pitchFamily="2" charset="0"/>
                <a:ea typeface="Roboto Mono" pitchFamily="2" charset="0"/>
              </a:rPr>
              <a:t>.</a:t>
            </a:r>
          </a:p>
        </p:txBody>
      </p:sp>
    </p:spTree>
    <p:extLst>
      <p:ext uri="{BB962C8B-B14F-4D97-AF65-F5344CB8AC3E}">
        <p14:creationId xmlns:p14="http://schemas.microsoft.com/office/powerpoint/2010/main" val="32748130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2801796"/>
            <a:ext cx="6272871" cy="1446550"/>
          </a:xfrm>
          <a:prstGeom prst="rect">
            <a:avLst/>
          </a:prstGeom>
          <a:noFill/>
        </p:spPr>
        <p:txBody>
          <a:bodyPr wrap="none" rtlCol="0">
            <a:spAutoFit/>
          </a:bodyPr>
          <a:lstStyle/>
          <a:p>
            <a:pPr algn="ctr"/>
            <a:r>
              <a:rPr lang="en-US" sz="8800" dirty="0" smtClean="0">
                <a:solidFill>
                  <a:schemeClr val="bg1"/>
                </a:solidFill>
                <a:latin typeface="Roboto Mono" pitchFamily="2" charset="0"/>
                <a:ea typeface="Roboto Mono" pitchFamily="2" charset="0"/>
              </a:rPr>
              <a:t>Variables</a:t>
            </a:r>
            <a:endParaRPr lang="en-US" sz="8800" dirty="0">
              <a:solidFill>
                <a:schemeClr val="bg1"/>
              </a:solidFill>
              <a:latin typeface="Roboto Mono" pitchFamily="2" charset="0"/>
              <a:ea typeface="Roboto Mono" pitchFamily="2" charset="0"/>
            </a:endParaRPr>
          </a:p>
        </p:txBody>
      </p:sp>
    </p:spTree>
    <p:extLst>
      <p:ext uri="{BB962C8B-B14F-4D97-AF65-F5344CB8AC3E}">
        <p14:creationId xmlns:p14="http://schemas.microsoft.com/office/powerpoint/2010/main" val="2785413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19258" y="292387"/>
            <a:ext cx="2954656" cy="707886"/>
          </a:xfrm>
          <a:prstGeom prst="rect">
            <a:avLst/>
          </a:prstGeom>
          <a:noFill/>
        </p:spPr>
        <p:txBody>
          <a:bodyPr wrap="none" rtlCol="0">
            <a:spAutoFit/>
          </a:bodyPr>
          <a:lstStyle/>
          <a:p>
            <a:pPr algn="ctr"/>
            <a:r>
              <a:rPr lang="en-US" sz="4000" dirty="0" smtClean="0">
                <a:solidFill>
                  <a:prstClr val="white"/>
                </a:solidFill>
                <a:latin typeface="Roboto Mono" pitchFamily="2" charset="0"/>
                <a:ea typeface="Roboto Mono" pitchFamily="2" charset="0"/>
              </a:rPr>
              <a:t>Variables</a:t>
            </a:r>
            <a:endParaRPr lang="en-US" sz="4000" dirty="0">
              <a:solidFill>
                <a:prstClr val="white"/>
              </a:solidFill>
              <a:latin typeface="Roboto Mono" pitchFamily="2" charset="0"/>
              <a:ea typeface="Roboto Mono" pitchFamily="2" charset="0"/>
            </a:endParaRPr>
          </a:p>
        </p:txBody>
      </p:sp>
      <p:sp>
        <p:nvSpPr>
          <p:cNvPr id="6" name="TextBox 5"/>
          <p:cNvSpPr txBox="1"/>
          <p:nvPr/>
        </p:nvSpPr>
        <p:spPr>
          <a:xfrm>
            <a:off x="457200" y="1600200"/>
            <a:ext cx="8229600" cy="1015663"/>
          </a:xfrm>
          <a:prstGeom prst="rect">
            <a:avLst/>
          </a:prstGeom>
          <a:noFill/>
        </p:spPr>
        <p:txBody>
          <a:bodyPr wrap="square" rtlCol="0">
            <a:spAutoFit/>
          </a:bodyPr>
          <a:lstStyle/>
          <a:p>
            <a:pPr>
              <a:lnSpc>
                <a:spcPct val="150000"/>
              </a:lnSpc>
            </a:pPr>
            <a:r>
              <a:rPr lang="en-US" sz="2000" dirty="0" smtClean="0">
                <a:solidFill>
                  <a:prstClr val="white"/>
                </a:solidFill>
                <a:latin typeface="Roboto Mono" pitchFamily="2" charset="0"/>
                <a:ea typeface="Roboto Mono" pitchFamily="2" charset="0"/>
              </a:rPr>
              <a:t>Types :</a:t>
            </a:r>
          </a:p>
          <a:p>
            <a:pPr>
              <a:lnSpc>
                <a:spcPct val="150000"/>
              </a:lnSpc>
            </a:pPr>
            <a:r>
              <a:rPr lang="en-US" sz="2000" dirty="0" err="1" smtClean="0">
                <a:solidFill>
                  <a:prstClr val="white"/>
                </a:solidFill>
                <a:latin typeface="Roboto Mono" pitchFamily="2" charset="0"/>
                <a:ea typeface="Roboto Mono" pitchFamily="2" charset="0"/>
              </a:rPr>
              <a:t>Int</a:t>
            </a:r>
            <a:r>
              <a:rPr lang="en-US" sz="2000" dirty="0">
                <a:solidFill>
                  <a:prstClr val="white"/>
                </a:solidFill>
                <a:latin typeface="Roboto Mono" pitchFamily="2" charset="0"/>
                <a:ea typeface="Roboto Mono" pitchFamily="2" charset="0"/>
              </a:rPr>
              <a:t> </a:t>
            </a:r>
            <a:r>
              <a:rPr lang="en-US" sz="2000" dirty="0" smtClean="0">
                <a:solidFill>
                  <a:prstClr val="white"/>
                </a:solidFill>
                <a:latin typeface="Roboto Mono" pitchFamily="2" charset="0"/>
                <a:ea typeface="Roboto Mono" pitchFamily="2" charset="0"/>
              </a:rPr>
              <a:t>, Float , char , string </a:t>
            </a:r>
          </a:p>
        </p:txBody>
      </p:sp>
      <p:sp>
        <p:nvSpPr>
          <p:cNvPr id="7" name="TextBox 6"/>
          <p:cNvSpPr txBox="1"/>
          <p:nvPr/>
        </p:nvSpPr>
        <p:spPr>
          <a:xfrm>
            <a:off x="457200" y="3276600"/>
            <a:ext cx="8229600" cy="1015663"/>
          </a:xfrm>
          <a:prstGeom prst="rect">
            <a:avLst/>
          </a:prstGeom>
          <a:noFill/>
        </p:spPr>
        <p:txBody>
          <a:bodyPr wrap="square" rtlCol="0">
            <a:spAutoFit/>
          </a:bodyPr>
          <a:lstStyle/>
          <a:p>
            <a:pPr>
              <a:lnSpc>
                <a:spcPct val="150000"/>
              </a:lnSpc>
            </a:pPr>
            <a:r>
              <a:rPr lang="en-US" sz="2000" dirty="0" smtClean="0">
                <a:solidFill>
                  <a:prstClr val="white"/>
                </a:solidFill>
                <a:latin typeface="Roboto Mono" pitchFamily="2" charset="0"/>
                <a:ea typeface="Roboto Mono" pitchFamily="2" charset="0"/>
              </a:rPr>
              <a:t>Assignment :</a:t>
            </a:r>
          </a:p>
          <a:p>
            <a:pPr>
              <a:lnSpc>
                <a:spcPct val="150000"/>
              </a:lnSpc>
            </a:pPr>
            <a:r>
              <a:rPr lang="en-US" sz="2000" dirty="0" smtClean="0">
                <a:solidFill>
                  <a:prstClr val="white"/>
                </a:solidFill>
                <a:latin typeface="Roboto Mono" pitchFamily="2" charset="0"/>
                <a:ea typeface="Roboto Mono" pitchFamily="2" charset="0"/>
              </a:rPr>
              <a:t>Var1 = 20 , var2 = 20.05 , var3 = ‘a’ , var4=‘</a:t>
            </a:r>
            <a:r>
              <a:rPr lang="en-US" sz="2000" dirty="0" err="1" smtClean="0">
                <a:solidFill>
                  <a:prstClr val="white"/>
                </a:solidFill>
                <a:latin typeface="Roboto Mono" pitchFamily="2" charset="0"/>
                <a:ea typeface="Roboto Mono" pitchFamily="2" charset="0"/>
              </a:rPr>
              <a:t>sid</a:t>
            </a:r>
            <a:r>
              <a:rPr lang="en-US" sz="2000" dirty="0" smtClean="0">
                <a:solidFill>
                  <a:prstClr val="white"/>
                </a:solidFill>
                <a:latin typeface="Roboto Mono" pitchFamily="2" charset="0"/>
                <a:ea typeface="Roboto Mono" pitchFamily="2" charset="0"/>
              </a:rPr>
              <a:t>’</a:t>
            </a:r>
          </a:p>
        </p:txBody>
      </p:sp>
      <p:sp>
        <p:nvSpPr>
          <p:cNvPr id="8" name="TextBox 7"/>
          <p:cNvSpPr txBox="1"/>
          <p:nvPr/>
        </p:nvSpPr>
        <p:spPr>
          <a:xfrm>
            <a:off x="464127" y="4876800"/>
            <a:ext cx="8229600" cy="1015663"/>
          </a:xfrm>
          <a:prstGeom prst="rect">
            <a:avLst/>
          </a:prstGeom>
          <a:noFill/>
        </p:spPr>
        <p:txBody>
          <a:bodyPr wrap="square" rtlCol="0">
            <a:spAutoFit/>
          </a:bodyPr>
          <a:lstStyle/>
          <a:p>
            <a:pPr>
              <a:lnSpc>
                <a:spcPct val="150000"/>
              </a:lnSpc>
            </a:pPr>
            <a:r>
              <a:rPr lang="en-US" sz="2000" dirty="0" smtClean="0">
                <a:solidFill>
                  <a:prstClr val="white"/>
                </a:solidFill>
                <a:latin typeface="Roboto Mono" pitchFamily="2" charset="0"/>
                <a:ea typeface="Roboto Mono" pitchFamily="2" charset="0"/>
              </a:rPr>
              <a:t>Multiple Assignment :</a:t>
            </a:r>
          </a:p>
          <a:p>
            <a:pPr>
              <a:lnSpc>
                <a:spcPct val="150000"/>
              </a:lnSpc>
            </a:pPr>
            <a:r>
              <a:rPr lang="en-US" sz="2000" dirty="0">
                <a:solidFill>
                  <a:prstClr val="white"/>
                </a:solidFill>
                <a:latin typeface="Roboto Mono" pitchFamily="2" charset="0"/>
                <a:ea typeface="Roboto Mono" pitchFamily="2" charset="0"/>
              </a:rPr>
              <a:t>a = b = c = </a:t>
            </a:r>
            <a:r>
              <a:rPr lang="en-US" sz="2000" dirty="0" smtClean="0">
                <a:solidFill>
                  <a:prstClr val="white"/>
                </a:solidFill>
                <a:latin typeface="Roboto Mono" pitchFamily="2" charset="0"/>
                <a:ea typeface="Roboto Mono" pitchFamily="2" charset="0"/>
              </a:rPr>
              <a:t>1, (a</a:t>
            </a:r>
            <a:r>
              <a:rPr lang="en-US" sz="2000" dirty="0">
                <a:solidFill>
                  <a:prstClr val="white"/>
                </a:solidFill>
                <a:latin typeface="Roboto Mono" pitchFamily="2" charset="0"/>
                <a:ea typeface="Roboto Mono" pitchFamily="2" charset="0"/>
              </a:rPr>
              <a:t>, b, </a:t>
            </a:r>
            <a:r>
              <a:rPr lang="en-US" sz="2000" dirty="0" smtClean="0">
                <a:solidFill>
                  <a:prstClr val="white"/>
                </a:solidFill>
                <a:latin typeface="Roboto Mono" pitchFamily="2" charset="0"/>
                <a:ea typeface="Roboto Mono" pitchFamily="2" charset="0"/>
              </a:rPr>
              <a:t>c) </a:t>
            </a:r>
            <a:r>
              <a:rPr lang="en-US" sz="2000" dirty="0">
                <a:solidFill>
                  <a:prstClr val="white"/>
                </a:solidFill>
                <a:latin typeface="Roboto Mono" pitchFamily="2" charset="0"/>
                <a:ea typeface="Roboto Mono" pitchFamily="2" charset="0"/>
              </a:rPr>
              <a:t>= </a:t>
            </a:r>
            <a:r>
              <a:rPr lang="en-US" sz="2000" dirty="0" smtClean="0">
                <a:solidFill>
                  <a:prstClr val="white"/>
                </a:solidFill>
                <a:latin typeface="Roboto Mono" pitchFamily="2" charset="0"/>
                <a:ea typeface="Roboto Mono" pitchFamily="2" charset="0"/>
              </a:rPr>
              <a:t>(1</a:t>
            </a:r>
            <a:r>
              <a:rPr lang="en-US" sz="2000" dirty="0">
                <a:solidFill>
                  <a:prstClr val="white"/>
                </a:solidFill>
                <a:latin typeface="Roboto Mono" pitchFamily="2" charset="0"/>
                <a:ea typeface="Roboto Mono" pitchFamily="2" charset="0"/>
              </a:rPr>
              <a:t>, 2, "</a:t>
            </a:r>
            <a:r>
              <a:rPr lang="en-US" sz="2000" dirty="0" smtClean="0">
                <a:solidFill>
                  <a:prstClr val="white"/>
                </a:solidFill>
                <a:latin typeface="Roboto Mono" pitchFamily="2" charset="0"/>
                <a:ea typeface="Roboto Mono" pitchFamily="2" charset="0"/>
              </a:rPr>
              <a:t>john“)</a:t>
            </a:r>
          </a:p>
        </p:txBody>
      </p:sp>
    </p:spTree>
    <p:extLst>
      <p:ext uri="{BB962C8B-B14F-4D97-AF65-F5344CB8AC3E}">
        <p14:creationId xmlns:p14="http://schemas.microsoft.com/office/powerpoint/2010/main" val="32748130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3" y="2801796"/>
            <a:ext cx="6272871" cy="1446550"/>
          </a:xfrm>
          <a:prstGeom prst="rect">
            <a:avLst/>
          </a:prstGeom>
          <a:noFill/>
        </p:spPr>
        <p:txBody>
          <a:bodyPr wrap="none" rtlCol="0">
            <a:spAutoFit/>
          </a:bodyPr>
          <a:lstStyle/>
          <a:p>
            <a:pPr algn="ctr"/>
            <a:r>
              <a:rPr lang="en-US" sz="8800" dirty="0" smtClean="0">
                <a:solidFill>
                  <a:schemeClr val="bg1"/>
                </a:solidFill>
                <a:latin typeface="Roboto Mono" pitchFamily="2" charset="0"/>
                <a:ea typeface="Roboto Mono" pitchFamily="2" charset="0"/>
              </a:rPr>
              <a:t>Operators</a:t>
            </a:r>
            <a:endParaRPr lang="en-US" sz="8800" dirty="0">
              <a:solidFill>
                <a:schemeClr val="bg1"/>
              </a:solidFill>
              <a:latin typeface="Roboto Mono" pitchFamily="2" charset="0"/>
              <a:ea typeface="Roboto Mono" pitchFamily="2" charset="0"/>
            </a:endParaRPr>
          </a:p>
        </p:txBody>
      </p:sp>
    </p:spTree>
    <p:extLst>
      <p:ext uri="{BB962C8B-B14F-4D97-AF65-F5344CB8AC3E}">
        <p14:creationId xmlns:p14="http://schemas.microsoft.com/office/powerpoint/2010/main" val="36094370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19261" y="292387"/>
            <a:ext cx="2954655" cy="707886"/>
          </a:xfrm>
          <a:prstGeom prst="rect">
            <a:avLst/>
          </a:prstGeom>
          <a:noFill/>
        </p:spPr>
        <p:txBody>
          <a:bodyPr wrap="none" rtlCol="0">
            <a:spAutoFit/>
          </a:bodyPr>
          <a:lstStyle/>
          <a:p>
            <a:pPr algn="ctr"/>
            <a:r>
              <a:rPr lang="en-US" sz="4000" dirty="0">
                <a:solidFill>
                  <a:prstClr val="white"/>
                </a:solidFill>
                <a:latin typeface="Roboto Mono" pitchFamily="2" charset="0"/>
                <a:ea typeface="Roboto Mono" pitchFamily="2" charset="0"/>
              </a:rPr>
              <a:t>O</a:t>
            </a:r>
            <a:r>
              <a:rPr lang="en-US" sz="4000" dirty="0" smtClean="0">
                <a:solidFill>
                  <a:prstClr val="white"/>
                </a:solidFill>
                <a:latin typeface="Roboto Mono" pitchFamily="2" charset="0"/>
                <a:ea typeface="Roboto Mono" pitchFamily="2" charset="0"/>
              </a:rPr>
              <a:t>perators</a:t>
            </a:r>
            <a:endParaRPr lang="en-US" sz="4000" dirty="0">
              <a:solidFill>
                <a:prstClr val="white"/>
              </a:solidFill>
              <a:latin typeface="Roboto Mono" pitchFamily="2" charset="0"/>
              <a:ea typeface="Roboto Mono" pitchFamily="2" charset="0"/>
            </a:endParaRPr>
          </a:p>
        </p:txBody>
      </p:sp>
      <p:sp>
        <p:nvSpPr>
          <p:cNvPr id="6" name="TextBox 5"/>
          <p:cNvSpPr txBox="1"/>
          <p:nvPr/>
        </p:nvSpPr>
        <p:spPr>
          <a:xfrm>
            <a:off x="457200" y="1828800"/>
            <a:ext cx="8229600" cy="1800493"/>
          </a:xfrm>
          <a:prstGeom prst="rect">
            <a:avLst/>
          </a:prstGeom>
          <a:noFill/>
        </p:spPr>
        <p:txBody>
          <a:bodyPr wrap="square" rtlCol="0">
            <a:spAutoFit/>
          </a:bodyPr>
          <a:lstStyle/>
          <a:p>
            <a:pPr>
              <a:lnSpc>
                <a:spcPct val="150000"/>
              </a:lnSpc>
            </a:pPr>
            <a:r>
              <a:rPr lang="en-US" sz="2000" dirty="0" smtClean="0">
                <a:solidFill>
                  <a:prstClr val="white"/>
                </a:solidFill>
                <a:latin typeface="Roboto Mono" pitchFamily="2" charset="0"/>
                <a:ea typeface="Roboto Mono" pitchFamily="2" charset="0"/>
              </a:rPr>
              <a:t>Arithmetic :</a:t>
            </a:r>
          </a:p>
          <a:p>
            <a:pPr>
              <a:lnSpc>
                <a:spcPct val="150000"/>
              </a:lnSpc>
            </a:pPr>
            <a:r>
              <a:rPr lang="en-US" dirty="0" smtClean="0">
                <a:solidFill>
                  <a:prstClr val="white"/>
                </a:solidFill>
                <a:latin typeface="Roboto Mono" pitchFamily="2" charset="0"/>
                <a:ea typeface="Roboto Mono" pitchFamily="2" charset="0"/>
              </a:rPr>
              <a:t> + , - , * , /</a:t>
            </a:r>
          </a:p>
          <a:p>
            <a:pPr>
              <a:lnSpc>
                <a:spcPct val="150000"/>
              </a:lnSpc>
            </a:pPr>
            <a:r>
              <a:rPr lang="en-US" dirty="0" smtClean="0">
                <a:solidFill>
                  <a:prstClr val="white"/>
                </a:solidFill>
                <a:latin typeface="Roboto Mono" pitchFamily="2" charset="0"/>
                <a:ea typeface="Roboto Mono" pitchFamily="2" charset="0"/>
              </a:rPr>
              <a:t>% - To get the remainder of division</a:t>
            </a:r>
          </a:p>
          <a:p>
            <a:pPr>
              <a:lnSpc>
                <a:spcPct val="150000"/>
              </a:lnSpc>
            </a:pPr>
            <a:r>
              <a:rPr lang="en-US" dirty="0" smtClean="0">
                <a:solidFill>
                  <a:prstClr val="white"/>
                </a:solidFill>
                <a:latin typeface="Roboto Mono" pitchFamily="2" charset="0"/>
                <a:ea typeface="Roboto Mono" pitchFamily="2" charset="0"/>
              </a:rPr>
              <a:t>** - </a:t>
            </a:r>
            <a:r>
              <a:rPr lang="en-US" dirty="0">
                <a:solidFill>
                  <a:schemeClr val="bg1"/>
                </a:solidFill>
                <a:latin typeface="Roboto Mono" pitchFamily="2" charset="0"/>
                <a:ea typeface="Roboto Mono" pitchFamily="2" charset="0"/>
              </a:rPr>
              <a:t>Performs exponential (power) calculation on operators</a:t>
            </a:r>
            <a:endParaRPr lang="en-US" dirty="0" smtClean="0">
              <a:solidFill>
                <a:schemeClr val="bg1"/>
              </a:solidFill>
              <a:latin typeface="Roboto Mono" pitchFamily="2" charset="0"/>
              <a:ea typeface="Roboto Mono" pitchFamily="2" charset="0"/>
            </a:endParaRPr>
          </a:p>
        </p:txBody>
      </p:sp>
      <p:sp>
        <p:nvSpPr>
          <p:cNvPr id="7" name="TextBox 6"/>
          <p:cNvSpPr txBox="1"/>
          <p:nvPr/>
        </p:nvSpPr>
        <p:spPr>
          <a:xfrm>
            <a:off x="464127" y="3381107"/>
            <a:ext cx="8229600" cy="2262158"/>
          </a:xfrm>
          <a:prstGeom prst="rect">
            <a:avLst/>
          </a:prstGeom>
          <a:noFill/>
        </p:spPr>
        <p:txBody>
          <a:bodyPr wrap="square" rtlCol="0">
            <a:spAutoFit/>
          </a:bodyPr>
          <a:lstStyle/>
          <a:p>
            <a:pPr>
              <a:lnSpc>
                <a:spcPct val="150000"/>
              </a:lnSpc>
            </a:pPr>
            <a:endParaRPr lang="en-US" sz="2000" dirty="0" smtClean="0">
              <a:solidFill>
                <a:prstClr val="white"/>
              </a:solidFill>
              <a:latin typeface="Roboto Mono" pitchFamily="2" charset="0"/>
              <a:ea typeface="Roboto Mono" pitchFamily="2" charset="0"/>
            </a:endParaRPr>
          </a:p>
          <a:p>
            <a:pPr>
              <a:lnSpc>
                <a:spcPct val="150000"/>
              </a:lnSpc>
            </a:pPr>
            <a:r>
              <a:rPr lang="en-US" sz="2000" dirty="0" smtClean="0">
                <a:solidFill>
                  <a:prstClr val="white"/>
                </a:solidFill>
                <a:latin typeface="Roboto Mono" pitchFamily="2" charset="0"/>
                <a:ea typeface="Roboto Mono" pitchFamily="2" charset="0"/>
              </a:rPr>
              <a:t>Comparison :</a:t>
            </a:r>
          </a:p>
          <a:p>
            <a:pPr>
              <a:lnSpc>
                <a:spcPct val="150000"/>
              </a:lnSpc>
            </a:pPr>
            <a:r>
              <a:rPr lang="en-US" dirty="0" smtClean="0">
                <a:solidFill>
                  <a:prstClr val="white"/>
                </a:solidFill>
                <a:latin typeface="Roboto Mono" pitchFamily="2" charset="0"/>
                <a:ea typeface="Roboto Mono" pitchFamily="2" charset="0"/>
              </a:rPr>
              <a:t>==, != , &gt; , &gt;= , &lt; , &lt;=</a:t>
            </a:r>
          </a:p>
          <a:p>
            <a:pPr>
              <a:lnSpc>
                <a:spcPct val="150000"/>
              </a:lnSpc>
            </a:pPr>
            <a:r>
              <a:rPr lang="en-US" dirty="0" smtClean="0">
                <a:solidFill>
                  <a:schemeClr val="bg1"/>
                </a:solidFill>
                <a:latin typeface="Roboto Mono" pitchFamily="2" charset="0"/>
                <a:ea typeface="Roboto Mono" pitchFamily="2" charset="0"/>
              </a:rPr>
              <a:t>&lt;&gt; - </a:t>
            </a:r>
            <a:r>
              <a:rPr lang="en-US" dirty="0">
                <a:solidFill>
                  <a:schemeClr val="bg1"/>
                </a:solidFill>
                <a:latin typeface="Roboto Mono" pitchFamily="2" charset="0"/>
                <a:ea typeface="Roboto Mono" pitchFamily="2" charset="0"/>
              </a:rPr>
              <a:t>If values of two operands are not equal, then condition becomes true.</a:t>
            </a:r>
            <a:endParaRPr lang="en-US" dirty="0" smtClean="0">
              <a:solidFill>
                <a:schemeClr val="bg1"/>
              </a:solidFill>
              <a:latin typeface="Roboto Mono" pitchFamily="2" charset="0"/>
              <a:ea typeface="Roboto Mono" pitchFamily="2" charset="0"/>
            </a:endParaRPr>
          </a:p>
        </p:txBody>
      </p:sp>
    </p:spTree>
    <p:extLst>
      <p:ext uri="{BB962C8B-B14F-4D97-AF65-F5344CB8AC3E}">
        <p14:creationId xmlns:p14="http://schemas.microsoft.com/office/powerpoint/2010/main" val="34984227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16182" y="2755860"/>
            <a:ext cx="6840334" cy="1200329"/>
          </a:xfrm>
          <a:prstGeom prst="rect">
            <a:avLst/>
          </a:prstGeom>
          <a:noFill/>
        </p:spPr>
        <p:txBody>
          <a:bodyPr wrap="none" rtlCol="0">
            <a:spAutoFit/>
          </a:bodyPr>
          <a:lstStyle/>
          <a:p>
            <a:r>
              <a:rPr lang="en-US" sz="7200" dirty="0" smtClean="0">
                <a:solidFill>
                  <a:schemeClr val="bg1"/>
                </a:solidFill>
                <a:latin typeface="Roboto Mono" pitchFamily="2" charset="0"/>
                <a:ea typeface="Roboto Mono" pitchFamily="2" charset="0"/>
              </a:rPr>
              <a:t>CONDITIONALS</a:t>
            </a:r>
            <a:endParaRPr lang="en-US" sz="7200" dirty="0">
              <a:solidFill>
                <a:schemeClr val="bg1"/>
              </a:solidFill>
              <a:latin typeface="Roboto Mono" pitchFamily="2" charset="0"/>
              <a:ea typeface="Roboto Mono" pitchFamily="2" charset="0"/>
            </a:endParaRPr>
          </a:p>
        </p:txBody>
      </p:sp>
    </p:spTree>
    <p:extLst>
      <p:ext uri="{BB962C8B-B14F-4D97-AF65-F5344CB8AC3E}">
        <p14:creationId xmlns:p14="http://schemas.microsoft.com/office/powerpoint/2010/main" val="30807807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599" y="292387"/>
            <a:ext cx="3877986" cy="707886"/>
          </a:xfrm>
          <a:prstGeom prst="rect">
            <a:avLst/>
          </a:prstGeom>
          <a:noFill/>
        </p:spPr>
        <p:txBody>
          <a:bodyPr wrap="none" rtlCol="0">
            <a:spAutoFit/>
          </a:bodyPr>
          <a:lstStyle/>
          <a:p>
            <a:pPr algn="ctr"/>
            <a:r>
              <a:rPr lang="en-US" sz="4000" dirty="0" smtClean="0">
                <a:solidFill>
                  <a:prstClr val="white"/>
                </a:solidFill>
                <a:latin typeface="Roboto Mono" pitchFamily="2" charset="0"/>
                <a:ea typeface="Roboto Mono" pitchFamily="2" charset="0"/>
              </a:rPr>
              <a:t>Conditionals</a:t>
            </a:r>
            <a:endParaRPr lang="en-US" sz="4000" dirty="0">
              <a:solidFill>
                <a:prstClr val="white"/>
              </a:solidFill>
              <a:latin typeface="Roboto Mono" pitchFamily="2" charset="0"/>
              <a:ea typeface="Roboto Mono" pitchFamily="2" charset="0"/>
            </a:endParaRPr>
          </a:p>
        </p:txBody>
      </p:sp>
      <p:sp>
        <p:nvSpPr>
          <p:cNvPr id="6" name="TextBox 5"/>
          <p:cNvSpPr txBox="1"/>
          <p:nvPr/>
        </p:nvSpPr>
        <p:spPr>
          <a:xfrm>
            <a:off x="457200" y="1828800"/>
            <a:ext cx="8229600" cy="4385816"/>
          </a:xfrm>
          <a:prstGeom prst="rect">
            <a:avLst/>
          </a:prstGeom>
          <a:noFill/>
        </p:spPr>
        <p:txBody>
          <a:bodyPr wrap="square" rtlCol="0">
            <a:spAutoFit/>
          </a:bodyPr>
          <a:lstStyle/>
          <a:p>
            <a:pPr>
              <a:lnSpc>
                <a:spcPct val="150000"/>
              </a:lnSpc>
            </a:pPr>
            <a:r>
              <a:rPr lang="en-US" sz="2400" dirty="0" smtClean="0">
                <a:solidFill>
                  <a:schemeClr val="bg1"/>
                </a:solidFill>
                <a:latin typeface="Roboto Mono" pitchFamily="2" charset="0"/>
                <a:ea typeface="Roboto Mono" pitchFamily="2" charset="0"/>
              </a:rPr>
              <a:t>IF ( Single way Decision conditional)</a:t>
            </a:r>
          </a:p>
          <a:p>
            <a:pPr>
              <a:lnSpc>
                <a:spcPct val="150000"/>
              </a:lnSpc>
            </a:pPr>
            <a:endParaRPr lang="en-US" dirty="0" smtClean="0">
              <a:solidFill>
                <a:schemeClr val="bg1"/>
              </a:solidFill>
              <a:latin typeface="Roboto Mono" pitchFamily="2" charset="0"/>
              <a:ea typeface="Roboto Mono" pitchFamily="2" charset="0"/>
            </a:endParaRPr>
          </a:p>
          <a:p>
            <a:pPr>
              <a:lnSpc>
                <a:spcPct val="150000"/>
              </a:lnSpc>
            </a:pPr>
            <a:r>
              <a:rPr lang="en-US" dirty="0" smtClean="0">
                <a:solidFill>
                  <a:schemeClr val="bg1"/>
                </a:solidFill>
                <a:latin typeface="Roboto Mono" pitchFamily="2" charset="0"/>
                <a:ea typeface="Roboto Mono" pitchFamily="2" charset="0"/>
              </a:rPr>
              <a:t>Syntax:</a:t>
            </a:r>
          </a:p>
          <a:p>
            <a:pPr>
              <a:lnSpc>
                <a:spcPct val="150000"/>
              </a:lnSpc>
            </a:pPr>
            <a:r>
              <a:rPr lang="en-US" dirty="0" smtClean="0">
                <a:solidFill>
                  <a:schemeClr val="bg1"/>
                </a:solidFill>
                <a:latin typeface="Roboto Mono" pitchFamily="2" charset="0"/>
                <a:ea typeface="Roboto Mono" pitchFamily="2" charset="0"/>
              </a:rPr>
              <a:t>If [condition]:</a:t>
            </a:r>
          </a:p>
          <a:p>
            <a:pPr>
              <a:lnSpc>
                <a:spcPct val="150000"/>
              </a:lnSpc>
            </a:pPr>
            <a:r>
              <a:rPr lang="en-US" dirty="0" smtClean="0">
                <a:solidFill>
                  <a:schemeClr val="bg1"/>
                </a:solidFill>
                <a:latin typeface="Roboto Mono" pitchFamily="2" charset="0"/>
                <a:ea typeface="Roboto Mono" pitchFamily="2" charset="0"/>
              </a:rPr>
              <a:t>[4 spaces][body of if]</a:t>
            </a:r>
          </a:p>
          <a:p>
            <a:pPr>
              <a:lnSpc>
                <a:spcPct val="150000"/>
              </a:lnSpc>
            </a:pPr>
            <a:r>
              <a:rPr lang="en-US" dirty="0">
                <a:solidFill>
                  <a:schemeClr val="bg1"/>
                </a:solidFill>
                <a:latin typeface="Roboto Mono" pitchFamily="2" charset="0"/>
                <a:ea typeface="Roboto Mono" pitchFamily="2" charset="0"/>
              </a:rPr>
              <a:t>[4 spaces][body of if]</a:t>
            </a:r>
          </a:p>
          <a:p>
            <a:pPr>
              <a:lnSpc>
                <a:spcPct val="150000"/>
              </a:lnSpc>
            </a:pPr>
            <a:endParaRPr lang="en-US" dirty="0" smtClean="0">
              <a:solidFill>
                <a:schemeClr val="bg1"/>
              </a:solidFill>
              <a:latin typeface="Roboto Mono" pitchFamily="2" charset="0"/>
              <a:ea typeface="Roboto Mono" pitchFamily="2" charset="0"/>
            </a:endParaRPr>
          </a:p>
          <a:p>
            <a:pPr>
              <a:lnSpc>
                <a:spcPct val="150000"/>
              </a:lnSpc>
            </a:pPr>
            <a:r>
              <a:rPr lang="en-US" dirty="0" smtClean="0">
                <a:solidFill>
                  <a:schemeClr val="bg1"/>
                </a:solidFill>
                <a:latin typeface="Roboto Mono" pitchFamily="2" charset="0"/>
                <a:ea typeface="Roboto Mono" pitchFamily="2" charset="0"/>
              </a:rPr>
              <a:t>Example:</a:t>
            </a:r>
          </a:p>
          <a:p>
            <a:pPr>
              <a:lnSpc>
                <a:spcPct val="150000"/>
              </a:lnSpc>
            </a:pPr>
            <a:r>
              <a:rPr lang="en-US" dirty="0" smtClean="0">
                <a:solidFill>
                  <a:schemeClr val="bg1"/>
                </a:solidFill>
                <a:latin typeface="Roboto Mono" pitchFamily="2" charset="0"/>
                <a:ea typeface="Roboto Mono" pitchFamily="2" charset="0"/>
              </a:rPr>
              <a:t>If a&gt;5:</a:t>
            </a:r>
          </a:p>
          <a:p>
            <a:pPr>
              <a:lnSpc>
                <a:spcPct val="150000"/>
              </a:lnSpc>
            </a:pPr>
            <a:r>
              <a:rPr lang="en-US" dirty="0">
                <a:solidFill>
                  <a:schemeClr val="bg1"/>
                </a:solidFill>
                <a:latin typeface="Roboto Mono" pitchFamily="2" charset="0"/>
                <a:ea typeface="Roboto Mono" pitchFamily="2" charset="0"/>
              </a:rPr>
              <a:t>	</a:t>
            </a:r>
            <a:r>
              <a:rPr lang="en-US" dirty="0" smtClean="0">
                <a:solidFill>
                  <a:schemeClr val="bg1"/>
                </a:solidFill>
                <a:latin typeface="Roboto Mono" pitchFamily="2" charset="0"/>
                <a:ea typeface="Roboto Mono" pitchFamily="2" charset="0"/>
              </a:rPr>
              <a:t>print “hey it’s a good day”</a:t>
            </a:r>
          </a:p>
        </p:txBody>
      </p:sp>
    </p:spTree>
    <p:extLst>
      <p:ext uri="{BB962C8B-B14F-4D97-AF65-F5344CB8AC3E}">
        <p14:creationId xmlns:p14="http://schemas.microsoft.com/office/powerpoint/2010/main" val="35082797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599" y="292387"/>
            <a:ext cx="3877986" cy="707886"/>
          </a:xfrm>
          <a:prstGeom prst="rect">
            <a:avLst/>
          </a:prstGeom>
          <a:noFill/>
        </p:spPr>
        <p:txBody>
          <a:bodyPr wrap="none" rtlCol="0">
            <a:spAutoFit/>
          </a:bodyPr>
          <a:lstStyle/>
          <a:p>
            <a:pPr algn="ctr"/>
            <a:r>
              <a:rPr lang="en-US" sz="4000" dirty="0" smtClean="0">
                <a:solidFill>
                  <a:prstClr val="white"/>
                </a:solidFill>
                <a:latin typeface="Roboto Mono" pitchFamily="2" charset="0"/>
                <a:ea typeface="Roboto Mono" pitchFamily="2" charset="0"/>
              </a:rPr>
              <a:t>Conditionals</a:t>
            </a:r>
            <a:endParaRPr lang="en-US" sz="4000" dirty="0">
              <a:solidFill>
                <a:prstClr val="white"/>
              </a:solidFill>
              <a:latin typeface="Roboto Mono" pitchFamily="2" charset="0"/>
              <a:ea typeface="Roboto Mono" pitchFamily="2" charset="0"/>
            </a:endParaRPr>
          </a:p>
        </p:txBody>
      </p:sp>
      <p:sp>
        <p:nvSpPr>
          <p:cNvPr id="6" name="TextBox 5"/>
          <p:cNvSpPr txBox="1"/>
          <p:nvPr/>
        </p:nvSpPr>
        <p:spPr>
          <a:xfrm>
            <a:off x="457200" y="1828800"/>
            <a:ext cx="8229600" cy="3139321"/>
          </a:xfrm>
          <a:prstGeom prst="rect">
            <a:avLst/>
          </a:prstGeom>
          <a:noFill/>
        </p:spPr>
        <p:txBody>
          <a:bodyPr wrap="square" rtlCol="0">
            <a:spAutoFit/>
          </a:bodyPr>
          <a:lstStyle/>
          <a:p>
            <a:pPr>
              <a:lnSpc>
                <a:spcPct val="150000"/>
              </a:lnSpc>
            </a:pPr>
            <a:r>
              <a:rPr lang="en-US" sz="2400" dirty="0" smtClean="0">
                <a:solidFill>
                  <a:schemeClr val="bg1"/>
                </a:solidFill>
                <a:latin typeface="Roboto Mono" pitchFamily="2" charset="0"/>
                <a:ea typeface="Roboto Mono" pitchFamily="2" charset="0"/>
              </a:rPr>
              <a:t>If Else( double way Decision conditional)</a:t>
            </a:r>
          </a:p>
          <a:p>
            <a:pPr>
              <a:lnSpc>
                <a:spcPct val="150000"/>
              </a:lnSpc>
            </a:pPr>
            <a:endParaRPr lang="en-US" dirty="0" smtClean="0">
              <a:solidFill>
                <a:schemeClr val="bg1"/>
              </a:solidFill>
              <a:latin typeface="Roboto Mono" pitchFamily="2" charset="0"/>
              <a:ea typeface="Roboto Mono" pitchFamily="2" charset="0"/>
            </a:endParaRPr>
          </a:p>
          <a:p>
            <a:pPr>
              <a:lnSpc>
                <a:spcPct val="150000"/>
              </a:lnSpc>
            </a:pPr>
            <a:r>
              <a:rPr lang="en-US" dirty="0" smtClean="0">
                <a:solidFill>
                  <a:schemeClr val="bg1"/>
                </a:solidFill>
                <a:latin typeface="Roboto Mono" pitchFamily="2" charset="0"/>
                <a:ea typeface="Roboto Mono" pitchFamily="2" charset="0"/>
              </a:rPr>
              <a:t>Syntax:</a:t>
            </a:r>
          </a:p>
          <a:p>
            <a:pPr>
              <a:lnSpc>
                <a:spcPct val="150000"/>
              </a:lnSpc>
            </a:pPr>
            <a:r>
              <a:rPr lang="en-US" dirty="0" smtClean="0">
                <a:solidFill>
                  <a:schemeClr val="bg1"/>
                </a:solidFill>
                <a:latin typeface="Roboto Mono" pitchFamily="2" charset="0"/>
                <a:ea typeface="Roboto Mono" pitchFamily="2" charset="0"/>
              </a:rPr>
              <a:t>If [condition]:</a:t>
            </a:r>
          </a:p>
          <a:p>
            <a:pPr>
              <a:lnSpc>
                <a:spcPct val="150000"/>
              </a:lnSpc>
            </a:pPr>
            <a:r>
              <a:rPr lang="en-US" dirty="0" smtClean="0">
                <a:solidFill>
                  <a:schemeClr val="bg1"/>
                </a:solidFill>
                <a:latin typeface="Roboto Mono" pitchFamily="2" charset="0"/>
                <a:ea typeface="Roboto Mono" pitchFamily="2" charset="0"/>
              </a:rPr>
              <a:t>[4 spaces][body of if]</a:t>
            </a:r>
          </a:p>
          <a:p>
            <a:pPr>
              <a:lnSpc>
                <a:spcPct val="150000"/>
              </a:lnSpc>
            </a:pPr>
            <a:r>
              <a:rPr lang="en-US" dirty="0">
                <a:solidFill>
                  <a:schemeClr val="bg1"/>
                </a:solidFill>
                <a:latin typeface="Roboto Mono" pitchFamily="2" charset="0"/>
                <a:ea typeface="Roboto Mono" pitchFamily="2" charset="0"/>
              </a:rPr>
              <a:t>e</a:t>
            </a:r>
            <a:r>
              <a:rPr lang="en-US" dirty="0" smtClean="0">
                <a:solidFill>
                  <a:schemeClr val="bg1"/>
                </a:solidFill>
                <a:latin typeface="Roboto Mono" pitchFamily="2" charset="0"/>
                <a:ea typeface="Roboto Mono" pitchFamily="2" charset="0"/>
              </a:rPr>
              <a:t>lse:</a:t>
            </a:r>
          </a:p>
          <a:p>
            <a:pPr>
              <a:lnSpc>
                <a:spcPct val="150000"/>
              </a:lnSpc>
            </a:pPr>
            <a:r>
              <a:rPr lang="en-US" dirty="0" smtClean="0">
                <a:solidFill>
                  <a:schemeClr val="bg1"/>
                </a:solidFill>
                <a:latin typeface="Roboto Mono" pitchFamily="2" charset="0"/>
                <a:ea typeface="Roboto Mono" pitchFamily="2" charset="0"/>
              </a:rPr>
              <a:t>[4spaces][body of else]</a:t>
            </a:r>
            <a:endParaRPr lang="en-US" dirty="0">
              <a:solidFill>
                <a:schemeClr val="bg1"/>
              </a:solidFill>
              <a:latin typeface="Roboto Mono" pitchFamily="2" charset="0"/>
              <a:ea typeface="Roboto Mono" pitchFamily="2" charset="0"/>
            </a:endParaRPr>
          </a:p>
        </p:txBody>
      </p:sp>
      <p:sp>
        <p:nvSpPr>
          <p:cNvPr id="2" name="TextBox 1"/>
          <p:cNvSpPr txBox="1"/>
          <p:nvPr/>
        </p:nvSpPr>
        <p:spPr>
          <a:xfrm>
            <a:off x="4449585" y="2848928"/>
            <a:ext cx="4572000" cy="1477328"/>
          </a:xfrm>
          <a:prstGeom prst="rect">
            <a:avLst/>
          </a:prstGeom>
          <a:noFill/>
        </p:spPr>
        <p:txBody>
          <a:bodyPr wrap="square" rtlCol="0">
            <a:spAutoFit/>
          </a:bodyPr>
          <a:lstStyle/>
          <a:p>
            <a:r>
              <a:rPr lang="en-US" dirty="0" smtClean="0">
                <a:solidFill>
                  <a:schemeClr val="bg1"/>
                </a:solidFill>
                <a:latin typeface="Roboto Mono" pitchFamily="2" charset="0"/>
                <a:ea typeface="Roboto Mono" pitchFamily="2" charset="0"/>
              </a:rPr>
              <a:t>Example:</a:t>
            </a:r>
          </a:p>
          <a:p>
            <a:r>
              <a:rPr lang="en-US" dirty="0" smtClean="0">
                <a:solidFill>
                  <a:schemeClr val="bg1"/>
                </a:solidFill>
                <a:latin typeface="Roboto Mono" pitchFamily="2" charset="0"/>
                <a:ea typeface="Roboto Mono" pitchFamily="2" charset="0"/>
              </a:rPr>
              <a:t>If a&gt;5:</a:t>
            </a:r>
          </a:p>
          <a:p>
            <a:r>
              <a:rPr lang="en-US" dirty="0">
                <a:solidFill>
                  <a:schemeClr val="bg1"/>
                </a:solidFill>
                <a:latin typeface="Roboto Mono" pitchFamily="2" charset="0"/>
                <a:ea typeface="Roboto Mono" pitchFamily="2" charset="0"/>
              </a:rPr>
              <a:t>	</a:t>
            </a:r>
            <a:r>
              <a:rPr lang="en-US" dirty="0" smtClean="0">
                <a:solidFill>
                  <a:schemeClr val="bg1"/>
                </a:solidFill>
                <a:latin typeface="Roboto Mono" pitchFamily="2" charset="0"/>
                <a:ea typeface="Roboto Mono" pitchFamily="2" charset="0"/>
              </a:rPr>
              <a:t>print  “it’s a good day”</a:t>
            </a:r>
          </a:p>
          <a:p>
            <a:r>
              <a:rPr lang="en-US" dirty="0">
                <a:solidFill>
                  <a:schemeClr val="bg1"/>
                </a:solidFill>
                <a:latin typeface="Roboto Mono" pitchFamily="2" charset="0"/>
                <a:ea typeface="Roboto Mono" pitchFamily="2" charset="0"/>
              </a:rPr>
              <a:t>e</a:t>
            </a:r>
            <a:r>
              <a:rPr lang="en-US" dirty="0" smtClean="0">
                <a:solidFill>
                  <a:schemeClr val="bg1"/>
                </a:solidFill>
                <a:latin typeface="Roboto Mono" pitchFamily="2" charset="0"/>
                <a:ea typeface="Roboto Mono" pitchFamily="2" charset="0"/>
              </a:rPr>
              <a:t>lse:</a:t>
            </a:r>
          </a:p>
          <a:p>
            <a:r>
              <a:rPr lang="en-US" dirty="0">
                <a:solidFill>
                  <a:schemeClr val="bg1"/>
                </a:solidFill>
                <a:latin typeface="Roboto Mono" pitchFamily="2" charset="0"/>
                <a:ea typeface="Roboto Mono" pitchFamily="2" charset="0"/>
              </a:rPr>
              <a:t>	</a:t>
            </a:r>
            <a:r>
              <a:rPr lang="en-US" dirty="0" smtClean="0">
                <a:solidFill>
                  <a:schemeClr val="bg1"/>
                </a:solidFill>
                <a:latin typeface="Roboto Mono" pitchFamily="2" charset="0"/>
                <a:ea typeface="Roboto Mono" pitchFamily="2" charset="0"/>
              </a:rPr>
              <a:t>print  “its not”</a:t>
            </a:r>
          </a:p>
        </p:txBody>
      </p:sp>
    </p:spTree>
    <p:extLst>
      <p:ext uri="{BB962C8B-B14F-4D97-AF65-F5344CB8AC3E}">
        <p14:creationId xmlns:p14="http://schemas.microsoft.com/office/powerpoint/2010/main" val="4092795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5011" y="3808557"/>
            <a:ext cx="8577989" cy="584775"/>
          </a:xfrm>
          <a:prstGeom prst="rect">
            <a:avLst/>
          </a:prstGeom>
          <a:noFill/>
        </p:spPr>
        <p:txBody>
          <a:bodyPr wrap="none" rtlCol="0">
            <a:spAutoFit/>
          </a:bodyPr>
          <a:lstStyle/>
          <a:p>
            <a:r>
              <a:rPr lang="en-US" sz="3200" dirty="0" smtClean="0">
                <a:latin typeface="Roboto Mono" pitchFamily="2" charset="0"/>
                <a:ea typeface="Roboto Mono" pitchFamily="2" charset="0"/>
              </a:rPr>
              <a:t>I</a:t>
            </a:r>
            <a:r>
              <a:rPr lang="en-US" sz="3200" dirty="0" smtClean="0">
                <a:solidFill>
                  <a:schemeClr val="bg1"/>
                </a:solidFill>
                <a:latin typeface="Roboto Mono" pitchFamily="2" charset="0"/>
                <a:ea typeface="Roboto Mono" pitchFamily="2" charset="0"/>
              </a:rPr>
              <a:t>TO THE MOST AWESOME LANGUAGE EVER</a:t>
            </a:r>
            <a:endParaRPr lang="en-US" sz="3200" dirty="0">
              <a:latin typeface="Roboto Mono" pitchFamily="2" charset="0"/>
              <a:ea typeface="Roboto Mono" pitchFamily="2" charset="0"/>
            </a:endParaRPr>
          </a:p>
        </p:txBody>
      </p:sp>
      <p:sp>
        <p:nvSpPr>
          <p:cNvPr id="5" name="TextBox 4"/>
          <p:cNvSpPr txBox="1"/>
          <p:nvPr/>
        </p:nvSpPr>
        <p:spPr>
          <a:xfrm>
            <a:off x="3200400" y="2323644"/>
            <a:ext cx="3262432" cy="1323439"/>
          </a:xfrm>
          <a:prstGeom prst="rect">
            <a:avLst/>
          </a:prstGeom>
          <a:noFill/>
        </p:spPr>
        <p:txBody>
          <a:bodyPr wrap="none" rtlCol="0">
            <a:spAutoFit/>
          </a:bodyPr>
          <a:lstStyle/>
          <a:p>
            <a:r>
              <a:rPr lang="en-US" sz="8000" dirty="0" smtClean="0">
                <a:solidFill>
                  <a:schemeClr val="bg1"/>
                </a:solidFill>
                <a:latin typeface="Roboto Mono" pitchFamily="2" charset="0"/>
                <a:ea typeface="Roboto Mono" pitchFamily="2" charset="0"/>
              </a:rPr>
              <a:t>INTRO</a:t>
            </a:r>
            <a:endParaRPr lang="en-US" sz="8000" dirty="0">
              <a:solidFill>
                <a:schemeClr val="bg1"/>
              </a:solidFill>
              <a:latin typeface="Roboto Mono" pitchFamily="2" charset="0"/>
              <a:ea typeface="Roboto Mono" pitchFamily="2" charset="0"/>
            </a:endParaRPr>
          </a:p>
        </p:txBody>
      </p:sp>
    </p:spTree>
    <p:extLst>
      <p:ext uri="{BB962C8B-B14F-4D97-AF65-F5344CB8AC3E}">
        <p14:creationId xmlns:p14="http://schemas.microsoft.com/office/powerpoint/2010/main" val="28346031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599" y="292387"/>
            <a:ext cx="3877986" cy="707886"/>
          </a:xfrm>
          <a:prstGeom prst="rect">
            <a:avLst/>
          </a:prstGeom>
          <a:noFill/>
        </p:spPr>
        <p:txBody>
          <a:bodyPr wrap="none" rtlCol="0">
            <a:spAutoFit/>
          </a:bodyPr>
          <a:lstStyle/>
          <a:p>
            <a:pPr algn="ctr"/>
            <a:r>
              <a:rPr lang="en-US" sz="4000" dirty="0" smtClean="0">
                <a:solidFill>
                  <a:prstClr val="white"/>
                </a:solidFill>
                <a:latin typeface="Roboto Mono" pitchFamily="2" charset="0"/>
                <a:ea typeface="Roboto Mono" pitchFamily="2" charset="0"/>
              </a:rPr>
              <a:t>Conditionals</a:t>
            </a:r>
            <a:endParaRPr lang="en-US" sz="4000" dirty="0">
              <a:solidFill>
                <a:prstClr val="white"/>
              </a:solidFill>
              <a:latin typeface="Roboto Mono" pitchFamily="2" charset="0"/>
              <a:ea typeface="Roboto Mono" pitchFamily="2" charset="0"/>
            </a:endParaRPr>
          </a:p>
        </p:txBody>
      </p:sp>
      <p:sp>
        <p:nvSpPr>
          <p:cNvPr id="6" name="TextBox 5"/>
          <p:cNvSpPr txBox="1"/>
          <p:nvPr/>
        </p:nvSpPr>
        <p:spPr>
          <a:xfrm>
            <a:off x="457200" y="1828800"/>
            <a:ext cx="8229600" cy="4524315"/>
          </a:xfrm>
          <a:prstGeom prst="rect">
            <a:avLst/>
          </a:prstGeom>
          <a:noFill/>
        </p:spPr>
        <p:txBody>
          <a:bodyPr wrap="square" rtlCol="0">
            <a:spAutoFit/>
          </a:bodyPr>
          <a:lstStyle/>
          <a:p>
            <a:pPr>
              <a:lnSpc>
                <a:spcPct val="150000"/>
              </a:lnSpc>
            </a:pPr>
            <a:r>
              <a:rPr lang="en-US" sz="2400" dirty="0" smtClean="0">
                <a:solidFill>
                  <a:schemeClr val="bg1"/>
                </a:solidFill>
                <a:latin typeface="Roboto Mono" pitchFamily="2" charset="0"/>
                <a:ea typeface="Roboto Mono" pitchFamily="2" charset="0"/>
              </a:rPr>
              <a:t>If-</a:t>
            </a:r>
            <a:r>
              <a:rPr lang="en-US" sz="2400" dirty="0" err="1" smtClean="0">
                <a:solidFill>
                  <a:schemeClr val="bg1"/>
                </a:solidFill>
                <a:latin typeface="Roboto Mono" pitchFamily="2" charset="0"/>
                <a:ea typeface="Roboto Mono" pitchFamily="2" charset="0"/>
              </a:rPr>
              <a:t>Elif</a:t>
            </a:r>
            <a:r>
              <a:rPr lang="en-US" sz="2400" dirty="0" smtClean="0">
                <a:solidFill>
                  <a:schemeClr val="bg1"/>
                </a:solidFill>
                <a:latin typeface="Roboto Mono" pitchFamily="2" charset="0"/>
                <a:ea typeface="Roboto Mono" pitchFamily="2" charset="0"/>
              </a:rPr>
              <a:t>-Else ladder( Multi-way Decision conditional)</a:t>
            </a:r>
          </a:p>
          <a:p>
            <a:pPr>
              <a:lnSpc>
                <a:spcPct val="150000"/>
              </a:lnSpc>
            </a:pPr>
            <a:endParaRPr lang="en-US" dirty="0" smtClean="0">
              <a:solidFill>
                <a:schemeClr val="bg1"/>
              </a:solidFill>
              <a:latin typeface="Roboto Mono" pitchFamily="2" charset="0"/>
              <a:ea typeface="Roboto Mono" pitchFamily="2" charset="0"/>
            </a:endParaRPr>
          </a:p>
          <a:p>
            <a:pPr>
              <a:lnSpc>
                <a:spcPct val="150000"/>
              </a:lnSpc>
            </a:pPr>
            <a:r>
              <a:rPr lang="en-US" dirty="0" smtClean="0">
                <a:solidFill>
                  <a:schemeClr val="bg1"/>
                </a:solidFill>
                <a:latin typeface="Roboto Mono" pitchFamily="2" charset="0"/>
                <a:ea typeface="Roboto Mono" pitchFamily="2" charset="0"/>
              </a:rPr>
              <a:t>Syntax:</a:t>
            </a:r>
          </a:p>
          <a:p>
            <a:pPr>
              <a:lnSpc>
                <a:spcPct val="150000"/>
              </a:lnSpc>
            </a:pPr>
            <a:r>
              <a:rPr lang="en-US" dirty="0" smtClean="0">
                <a:solidFill>
                  <a:schemeClr val="bg1"/>
                </a:solidFill>
                <a:latin typeface="Roboto Mono" pitchFamily="2" charset="0"/>
                <a:ea typeface="Roboto Mono" pitchFamily="2" charset="0"/>
              </a:rPr>
              <a:t>If [condition]:</a:t>
            </a:r>
          </a:p>
          <a:p>
            <a:pPr>
              <a:lnSpc>
                <a:spcPct val="150000"/>
              </a:lnSpc>
            </a:pPr>
            <a:r>
              <a:rPr lang="en-US" dirty="0" smtClean="0">
                <a:solidFill>
                  <a:schemeClr val="bg1"/>
                </a:solidFill>
                <a:latin typeface="Roboto Mono" pitchFamily="2" charset="0"/>
                <a:ea typeface="Roboto Mono" pitchFamily="2" charset="0"/>
              </a:rPr>
              <a:t>[4 spaces][body of if]</a:t>
            </a:r>
          </a:p>
          <a:p>
            <a:pPr>
              <a:lnSpc>
                <a:spcPct val="150000"/>
              </a:lnSpc>
            </a:pPr>
            <a:r>
              <a:rPr lang="en-US" dirty="0" err="1" smtClean="0">
                <a:solidFill>
                  <a:schemeClr val="bg1"/>
                </a:solidFill>
                <a:latin typeface="Roboto Mono" pitchFamily="2" charset="0"/>
                <a:ea typeface="Roboto Mono" pitchFamily="2" charset="0"/>
              </a:rPr>
              <a:t>elif</a:t>
            </a:r>
            <a:r>
              <a:rPr lang="en-US" dirty="0" smtClean="0">
                <a:solidFill>
                  <a:schemeClr val="bg1"/>
                </a:solidFill>
                <a:latin typeface="Roboto Mono" pitchFamily="2" charset="0"/>
                <a:ea typeface="Roboto Mono" pitchFamily="2" charset="0"/>
              </a:rPr>
              <a:t>:</a:t>
            </a:r>
          </a:p>
          <a:p>
            <a:pPr>
              <a:lnSpc>
                <a:spcPct val="150000"/>
              </a:lnSpc>
            </a:pPr>
            <a:r>
              <a:rPr lang="en-US" dirty="0" smtClean="0">
                <a:solidFill>
                  <a:schemeClr val="bg1"/>
                </a:solidFill>
                <a:latin typeface="Roboto Mono" pitchFamily="2" charset="0"/>
                <a:ea typeface="Roboto Mono" pitchFamily="2" charset="0"/>
              </a:rPr>
              <a:t>[4spaces][body of </a:t>
            </a:r>
            <a:r>
              <a:rPr lang="en-US" dirty="0" err="1" smtClean="0">
                <a:solidFill>
                  <a:schemeClr val="bg1"/>
                </a:solidFill>
                <a:latin typeface="Roboto Mono" pitchFamily="2" charset="0"/>
                <a:ea typeface="Roboto Mono" pitchFamily="2" charset="0"/>
              </a:rPr>
              <a:t>elif</a:t>
            </a:r>
            <a:r>
              <a:rPr lang="en-US" dirty="0" smtClean="0">
                <a:solidFill>
                  <a:schemeClr val="bg1"/>
                </a:solidFill>
                <a:latin typeface="Roboto Mono" pitchFamily="2" charset="0"/>
                <a:ea typeface="Roboto Mono" pitchFamily="2" charset="0"/>
              </a:rPr>
              <a:t>]</a:t>
            </a:r>
          </a:p>
          <a:p>
            <a:pPr>
              <a:lnSpc>
                <a:spcPct val="150000"/>
              </a:lnSpc>
            </a:pPr>
            <a:r>
              <a:rPr lang="en-US" dirty="0">
                <a:solidFill>
                  <a:schemeClr val="bg1"/>
                </a:solidFill>
                <a:latin typeface="Roboto Mono" pitchFamily="2" charset="0"/>
                <a:ea typeface="Roboto Mono" pitchFamily="2" charset="0"/>
              </a:rPr>
              <a:t>e</a:t>
            </a:r>
            <a:r>
              <a:rPr lang="en-US" dirty="0" smtClean="0">
                <a:solidFill>
                  <a:schemeClr val="bg1"/>
                </a:solidFill>
                <a:latin typeface="Roboto Mono" pitchFamily="2" charset="0"/>
                <a:ea typeface="Roboto Mono" pitchFamily="2" charset="0"/>
              </a:rPr>
              <a:t>lse:</a:t>
            </a:r>
          </a:p>
          <a:p>
            <a:pPr>
              <a:lnSpc>
                <a:spcPct val="150000"/>
              </a:lnSpc>
            </a:pPr>
            <a:r>
              <a:rPr lang="en-US" dirty="0" smtClean="0">
                <a:solidFill>
                  <a:schemeClr val="bg1"/>
                </a:solidFill>
                <a:latin typeface="Roboto Mono" pitchFamily="2" charset="0"/>
                <a:ea typeface="Roboto Mono" pitchFamily="2" charset="0"/>
              </a:rPr>
              <a:t>[4spaces][body of else]</a:t>
            </a:r>
            <a:endParaRPr lang="en-US" dirty="0">
              <a:solidFill>
                <a:schemeClr val="bg1"/>
              </a:solidFill>
              <a:latin typeface="Roboto Mono" pitchFamily="2" charset="0"/>
              <a:ea typeface="Roboto Mono" pitchFamily="2" charset="0"/>
            </a:endParaRPr>
          </a:p>
        </p:txBody>
      </p:sp>
      <p:sp>
        <p:nvSpPr>
          <p:cNvPr id="2" name="TextBox 1"/>
          <p:cNvSpPr txBox="1"/>
          <p:nvPr/>
        </p:nvSpPr>
        <p:spPr>
          <a:xfrm>
            <a:off x="4419600" y="3429000"/>
            <a:ext cx="4572000" cy="2031325"/>
          </a:xfrm>
          <a:prstGeom prst="rect">
            <a:avLst/>
          </a:prstGeom>
          <a:noFill/>
        </p:spPr>
        <p:txBody>
          <a:bodyPr wrap="square" rtlCol="0">
            <a:spAutoFit/>
          </a:bodyPr>
          <a:lstStyle/>
          <a:p>
            <a:r>
              <a:rPr lang="en-US" dirty="0" smtClean="0">
                <a:solidFill>
                  <a:schemeClr val="bg1"/>
                </a:solidFill>
                <a:latin typeface="Roboto Mono" pitchFamily="2" charset="0"/>
                <a:ea typeface="Roboto Mono" pitchFamily="2" charset="0"/>
              </a:rPr>
              <a:t>Example:</a:t>
            </a:r>
          </a:p>
          <a:p>
            <a:r>
              <a:rPr lang="en-US" dirty="0" smtClean="0">
                <a:solidFill>
                  <a:schemeClr val="bg1"/>
                </a:solidFill>
                <a:latin typeface="Roboto Mono" pitchFamily="2" charset="0"/>
                <a:ea typeface="Roboto Mono" pitchFamily="2" charset="0"/>
              </a:rPr>
              <a:t>If a&gt;5:</a:t>
            </a:r>
          </a:p>
          <a:p>
            <a:r>
              <a:rPr lang="en-US" dirty="0">
                <a:solidFill>
                  <a:schemeClr val="bg1"/>
                </a:solidFill>
                <a:latin typeface="Roboto Mono" pitchFamily="2" charset="0"/>
                <a:ea typeface="Roboto Mono" pitchFamily="2" charset="0"/>
              </a:rPr>
              <a:t>	</a:t>
            </a:r>
            <a:r>
              <a:rPr lang="en-US" dirty="0" smtClean="0">
                <a:solidFill>
                  <a:schemeClr val="bg1"/>
                </a:solidFill>
                <a:latin typeface="Roboto Mono" pitchFamily="2" charset="0"/>
                <a:ea typeface="Roboto Mono" pitchFamily="2" charset="0"/>
              </a:rPr>
              <a:t>print  “it’s a good day”</a:t>
            </a:r>
          </a:p>
          <a:p>
            <a:r>
              <a:rPr lang="en-US" dirty="0" err="1">
                <a:solidFill>
                  <a:schemeClr val="bg1"/>
                </a:solidFill>
                <a:latin typeface="Roboto Mono" pitchFamily="2" charset="0"/>
                <a:ea typeface="Roboto Mono" pitchFamily="2" charset="0"/>
              </a:rPr>
              <a:t>e</a:t>
            </a:r>
            <a:r>
              <a:rPr lang="en-US" dirty="0" err="1" smtClean="0">
                <a:solidFill>
                  <a:schemeClr val="bg1"/>
                </a:solidFill>
                <a:latin typeface="Roboto Mono" pitchFamily="2" charset="0"/>
                <a:ea typeface="Roboto Mono" pitchFamily="2" charset="0"/>
              </a:rPr>
              <a:t>lif</a:t>
            </a:r>
            <a:r>
              <a:rPr lang="en-US" dirty="0" smtClean="0">
                <a:solidFill>
                  <a:schemeClr val="bg1"/>
                </a:solidFill>
                <a:latin typeface="Roboto Mono" pitchFamily="2" charset="0"/>
                <a:ea typeface="Roboto Mono" pitchFamily="2" charset="0"/>
              </a:rPr>
              <a:t> a&lt;3:</a:t>
            </a:r>
          </a:p>
          <a:p>
            <a:r>
              <a:rPr lang="en-US" dirty="0">
                <a:solidFill>
                  <a:schemeClr val="bg1"/>
                </a:solidFill>
                <a:latin typeface="Roboto Mono" pitchFamily="2" charset="0"/>
                <a:ea typeface="Roboto Mono" pitchFamily="2" charset="0"/>
              </a:rPr>
              <a:t>	</a:t>
            </a:r>
            <a:r>
              <a:rPr lang="en-US" dirty="0" smtClean="0">
                <a:solidFill>
                  <a:schemeClr val="bg1"/>
                </a:solidFill>
                <a:latin typeface="Roboto Mono" pitchFamily="2" charset="0"/>
                <a:ea typeface="Roboto Mono" pitchFamily="2" charset="0"/>
              </a:rPr>
              <a:t>print  “it’s a great day”</a:t>
            </a:r>
          </a:p>
          <a:p>
            <a:r>
              <a:rPr lang="en-US" dirty="0">
                <a:solidFill>
                  <a:schemeClr val="bg1"/>
                </a:solidFill>
                <a:latin typeface="Roboto Mono" pitchFamily="2" charset="0"/>
                <a:ea typeface="Roboto Mono" pitchFamily="2" charset="0"/>
              </a:rPr>
              <a:t>e</a:t>
            </a:r>
            <a:r>
              <a:rPr lang="en-US" dirty="0" smtClean="0">
                <a:solidFill>
                  <a:schemeClr val="bg1"/>
                </a:solidFill>
                <a:latin typeface="Roboto Mono" pitchFamily="2" charset="0"/>
                <a:ea typeface="Roboto Mono" pitchFamily="2" charset="0"/>
              </a:rPr>
              <a:t>lse:</a:t>
            </a:r>
          </a:p>
          <a:p>
            <a:r>
              <a:rPr lang="en-US" dirty="0">
                <a:solidFill>
                  <a:schemeClr val="bg1"/>
                </a:solidFill>
                <a:latin typeface="Roboto Mono" pitchFamily="2" charset="0"/>
                <a:ea typeface="Roboto Mono" pitchFamily="2" charset="0"/>
              </a:rPr>
              <a:t>	</a:t>
            </a:r>
            <a:r>
              <a:rPr lang="en-US" dirty="0" smtClean="0">
                <a:solidFill>
                  <a:schemeClr val="bg1"/>
                </a:solidFill>
                <a:latin typeface="Roboto Mono" pitchFamily="2" charset="0"/>
                <a:ea typeface="Roboto Mono" pitchFamily="2" charset="0"/>
              </a:rPr>
              <a:t>print “its not”</a:t>
            </a:r>
          </a:p>
        </p:txBody>
      </p:sp>
    </p:spTree>
    <p:extLst>
      <p:ext uri="{BB962C8B-B14F-4D97-AF65-F5344CB8AC3E}">
        <p14:creationId xmlns:p14="http://schemas.microsoft.com/office/powerpoint/2010/main" val="22432658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0" y="2760343"/>
            <a:ext cx="4919937" cy="1446550"/>
          </a:xfrm>
          <a:prstGeom prst="rect">
            <a:avLst/>
          </a:prstGeom>
          <a:noFill/>
        </p:spPr>
        <p:txBody>
          <a:bodyPr wrap="none" rtlCol="0">
            <a:spAutoFit/>
          </a:bodyPr>
          <a:lstStyle/>
          <a:p>
            <a:r>
              <a:rPr lang="en-US" sz="8800" dirty="0" smtClean="0">
                <a:solidFill>
                  <a:schemeClr val="bg1"/>
                </a:solidFill>
                <a:latin typeface="Roboto Mono" pitchFamily="2" charset="0"/>
                <a:ea typeface="Roboto Mono" pitchFamily="2" charset="0"/>
              </a:rPr>
              <a:t>LOOPING</a:t>
            </a:r>
            <a:endParaRPr lang="en-US" sz="8800" dirty="0">
              <a:solidFill>
                <a:schemeClr val="bg1"/>
              </a:solidFill>
              <a:latin typeface="Roboto Mono" pitchFamily="2" charset="0"/>
              <a:ea typeface="Roboto Mono" pitchFamily="2" charset="0"/>
            </a:endParaRPr>
          </a:p>
        </p:txBody>
      </p:sp>
    </p:spTree>
    <p:extLst>
      <p:ext uri="{BB962C8B-B14F-4D97-AF65-F5344CB8AC3E}">
        <p14:creationId xmlns:p14="http://schemas.microsoft.com/office/powerpoint/2010/main" val="28426698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7043" y="292387"/>
            <a:ext cx="2339102" cy="707886"/>
          </a:xfrm>
          <a:prstGeom prst="rect">
            <a:avLst/>
          </a:prstGeom>
          <a:noFill/>
        </p:spPr>
        <p:txBody>
          <a:bodyPr wrap="none" rtlCol="0">
            <a:spAutoFit/>
          </a:bodyPr>
          <a:lstStyle/>
          <a:p>
            <a:pPr algn="ctr"/>
            <a:r>
              <a:rPr lang="en-US" sz="4000" dirty="0" smtClean="0">
                <a:solidFill>
                  <a:prstClr val="white"/>
                </a:solidFill>
                <a:latin typeface="Roboto Mono" pitchFamily="2" charset="0"/>
                <a:ea typeface="Roboto Mono" pitchFamily="2" charset="0"/>
              </a:rPr>
              <a:t>Looping</a:t>
            </a:r>
            <a:endParaRPr lang="en-US" sz="4000" dirty="0">
              <a:solidFill>
                <a:prstClr val="white"/>
              </a:solidFill>
              <a:latin typeface="Roboto Mono" pitchFamily="2" charset="0"/>
              <a:ea typeface="Roboto Mono" pitchFamily="2" charset="0"/>
            </a:endParaRPr>
          </a:p>
        </p:txBody>
      </p:sp>
      <p:sp>
        <p:nvSpPr>
          <p:cNvPr id="6" name="TextBox 5"/>
          <p:cNvSpPr txBox="1"/>
          <p:nvPr/>
        </p:nvSpPr>
        <p:spPr>
          <a:xfrm>
            <a:off x="457200" y="1828800"/>
            <a:ext cx="8229600" cy="2677656"/>
          </a:xfrm>
          <a:prstGeom prst="rect">
            <a:avLst/>
          </a:prstGeom>
          <a:noFill/>
        </p:spPr>
        <p:txBody>
          <a:bodyPr wrap="square" rtlCol="0">
            <a:spAutoFit/>
          </a:bodyPr>
          <a:lstStyle/>
          <a:p>
            <a:pPr>
              <a:lnSpc>
                <a:spcPct val="150000"/>
              </a:lnSpc>
            </a:pPr>
            <a:r>
              <a:rPr lang="en-US" sz="3200" dirty="0" smtClean="0">
                <a:solidFill>
                  <a:schemeClr val="bg1"/>
                </a:solidFill>
                <a:latin typeface="Roboto Mono" pitchFamily="2" charset="0"/>
                <a:ea typeface="Roboto Mono" pitchFamily="2" charset="0"/>
              </a:rPr>
              <a:t>Range() function</a:t>
            </a:r>
          </a:p>
          <a:p>
            <a:pPr>
              <a:lnSpc>
                <a:spcPct val="150000"/>
              </a:lnSpc>
            </a:pPr>
            <a:endParaRPr lang="en-US" sz="3200" dirty="0">
              <a:solidFill>
                <a:schemeClr val="bg1"/>
              </a:solidFill>
              <a:latin typeface="Roboto Mono" pitchFamily="2" charset="0"/>
              <a:ea typeface="Roboto Mono" pitchFamily="2" charset="0"/>
            </a:endParaRPr>
          </a:p>
          <a:p>
            <a:pPr>
              <a:lnSpc>
                <a:spcPct val="150000"/>
              </a:lnSpc>
            </a:pPr>
            <a:r>
              <a:rPr lang="en-US" sz="2400" dirty="0">
                <a:solidFill>
                  <a:schemeClr val="bg1"/>
                </a:solidFill>
                <a:latin typeface="Roboto Mono" pitchFamily="2" charset="0"/>
                <a:ea typeface="Roboto Mono" pitchFamily="2" charset="0"/>
              </a:rPr>
              <a:t>r</a:t>
            </a:r>
            <a:r>
              <a:rPr lang="en-US" sz="2400" dirty="0" smtClean="0">
                <a:solidFill>
                  <a:schemeClr val="bg1"/>
                </a:solidFill>
                <a:latin typeface="Roboto Mono" pitchFamily="2" charset="0"/>
                <a:ea typeface="Roboto Mono" pitchFamily="2" charset="0"/>
              </a:rPr>
              <a:t>ange(10) returns [0,1,2,3,4,5,6,7,8,9]</a:t>
            </a:r>
          </a:p>
          <a:p>
            <a:pPr>
              <a:lnSpc>
                <a:spcPct val="150000"/>
              </a:lnSpc>
            </a:pPr>
            <a:r>
              <a:rPr lang="en-US" sz="2400" dirty="0" smtClean="0">
                <a:solidFill>
                  <a:schemeClr val="bg1"/>
                </a:solidFill>
                <a:latin typeface="Roboto Mono" pitchFamily="2" charset="0"/>
                <a:ea typeface="Roboto Mono" pitchFamily="2" charset="0"/>
              </a:rPr>
              <a:t>range(5,10) returns [5,6,7,8,9]</a:t>
            </a:r>
            <a:endParaRPr lang="en-US" sz="2400" dirty="0">
              <a:solidFill>
                <a:schemeClr val="bg1"/>
              </a:solidFill>
              <a:latin typeface="Roboto Mono" pitchFamily="2" charset="0"/>
              <a:ea typeface="Roboto Mono" pitchFamily="2" charset="0"/>
            </a:endParaRPr>
          </a:p>
        </p:txBody>
      </p:sp>
    </p:spTree>
    <p:extLst>
      <p:ext uri="{BB962C8B-B14F-4D97-AF65-F5344CB8AC3E}">
        <p14:creationId xmlns:p14="http://schemas.microsoft.com/office/powerpoint/2010/main" val="22432658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7043" y="292387"/>
            <a:ext cx="2339102" cy="707886"/>
          </a:xfrm>
          <a:prstGeom prst="rect">
            <a:avLst/>
          </a:prstGeom>
          <a:noFill/>
        </p:spPr>
        <p:txBody>
          <a:bodyPr wrap="none" rtlCol="0">
            <a:spAutoFit/>
          </a:bodyPr>
          <a:lstStyle/>
          <a:p>
            <a:pPr algn="ctr"/>
            <a:r>
              <a:rPr lang="en-US" sz="4000" dirty="0" smtClean="0">
                <a:solidFill>
                  <a:prstClr val="white"/>
                </a:solidFill>
                <a:latin typeface="Roboto Mono" pitchFamily="2" charset="0"/>
                <a:ea typeface="Roboto Mono" pitchFamily="2" charset="0"/>
              </a:rPr>
              <a:t>Looping</a:t>
            </a:r>
            <a:endParaRPr lang="en-US" sz="4000" dirty="0">
              <a:solidFill>
                <a:prstClr val="white"/>
              </a:solidFill>
              <a:latin typeface="Roboto Mono" pitchFamily="2" charset="0"/>
              <a:ea typeface="Roboto Mono" pitchFamily="2" charset="0"/>
            </a:endParaRPr>
          </a:p>
        </p:txBody>
      </p:sp>
      <p:sp>
        <p:nvSpPr>
          <p:cNvPr id="6" name="TextBox 5"/>
          <p:cNvSpPr txBox="1"/>
          <p:nvPr/>
        </p:nvSpPr>
        <p:spPr>
          <a:xfrm>
            <a:off x="457200" y="1828800"/>
            <a:ext cx="8229600" cy="3739485"/>
          </a:xfrm>
          <a:prstGeom prst="rect">
            <a:avLst/>
          </a:prstGeom>
          <a:noFill/>
        </p:spPr>
        <p:txBody>
          <a:bodyPr wrap="square" rtlCol="0">
            <a:spAutoFit/>
          </a:bodyPr>
          <a:lstStyle/>
          <a:p>
            <a:pPr>
              <a:lnSpc>
                <a:spcPct val="150000"/>
              </a:lnSpc>
            </a:pPr>
            <a:r>
              <a:rPr lang="en-US" sz="3200" dirty="0" smtClean="0">
                <a:solidFill>
                  <a:schemeClr val="bg1"/>
                </a:solidFill>
                <a:latin typeface="Roboto Mono" pitchFamily="2" charset="0"/>
                <a:ea typeface="Roboto Mono" pitchFamily="2" charset="0"/>
              </a:rPr>
              <a:t>For loop</a:t>
            </a:r>
          </a:p>
          <a:p>
            <a:pPr>
              <a:lnSpc>
                <a:spcPct val="150000"/>
              </a:lnSpc>
            </a:pPr>
            <a:r>
              <a:rPr lang="en-US" dirty="0" smtClean="0">
                <a:solidFill>
                  <a:schemeClr val="bg1"/>
                </a:solidFill>
                <a:latin typeface="Roboto Mono" pitchFamily="2" charset="0"/>
                <a:ea typeface="Roboto Mono" pitchFamily="2" charset="0"/>
              </a:rPr>
              <a:t>To iterate a loop from 1 to 5 </a:t>
            </a:r>
            <a:r>
              <a:rPr lang="en-US" sz="1600" dirty="0" smtClean="0">
                <a:solidFill>
                  <a:schemeClr val="bg1"/>
                </a:solidFill>
                <a:latin typeface="Roboto Mono" pitchFamily="2" charset="0"/>
                <a:ea typeface="Roboto Mono" pitchFamily="2" charset="0"/>
              </a:rPr>
              <a:t>(Similar to for(i=1;i&lt;=5;i++) )</a:t>
            </a:r>
            <a:endParaRPr lang="en-US" dirty="0" smtClean="0">
              <a:solidFill>
                <a:schemeClr val="bg1"/>
              </a:solidFill>
              <a:latin typeface="Roboto Mono" pitchFamily="2" charset="0"/>
              <a:ea typeface="Roboto Mono" pitchFamily="2" charset="0"/>
            </a:endParaRPr>
          </a:p>
          <a:p>
            <a:pPr>
              <a:lnSpc>
                <a:spcPct val="150000"/>
              </a:lnSpc>
            </a:pPr>
            <a:endParaRPr lang="en-US" dirty="0">
              <a:solidFill>
                <a:schemeClr val="bg1"/>
              </a:solidFill>
              <a:latin typeface="Roboto Mono" pitchFamily="2" charset="0"/>
              <a:ea typeface="Roboto Mono" pitchFamily="2" charset="0"/>
            </a:endParaRPr>
          </a:p>
          <a:p>
            <a:pPr>
              <a:lnSpc>
                <a:spcPct val="150000"/>
              </a:lnSpc>
            </a:pPr>
            <a:r>
              <a:rPr lang="en-US" dirty="0">
                <a:solidFill>
                  <a:schemeClr val="bg1"/>
                </a:solidFill>
                <a:latin typeface="Roboto Mono" pitchFamily="2" charset="0"/>
                <a:ea typeface="Roboto Mono" pitchFamily="2" charset="0"/>
              </a:rPr>
              <a:t>f</a:t>
            </a:r>
            <a:r>
              <a:rPr lang="en-US" dirty="0" smtClean="0">
                <a:solidFill>
                  <a:schemeClr val="bg1"/>
                </a:solidFill>
                <a:latin typeface="Roboto Mono" pitchFamily="2" charset="0"/>
                <a:ea typeface="Roboto Mono" pitchFamily="2" charset="0"/>
              </a:rPr>
              <a:t>or i in range(1,6):</a:t>
            </a:r>
          </a:p>
          <a:p>
            <a:pPr>
              <a:lnSpc>
                <a:spcPct val="150000"/>
              </a:lnSpc>
            </a:pPr>
            <a:r>
              <a:rPr lang="en-US" dirty="0">
                <a:solidFill>
                  <a:schemeClr val="bg1"/>
                </a:solidFill>
                <a:latin typeface="Roboto Mono" pitchFamily="2" charset="0"/>
                <a:ea typeface="Roboto Mono" pitchFamily="2" charset="0"/>
              </a:rPr>
              <a:t>	</a:t>
            </a:r>
            <a:r>
              <a:rPr lang="en-US" dirty="0" smtClean="0">
                <a:solidFill>
                  <a:schemeClr val="bg1"/>
                </a:solidFill>
                <a:latin typeface="Roboto Mono" pitchFamily="2" charset="0"/>
                <a:ea typeface="Roboto Mono" pitchFamily="2" charset="0"/>
              </a:rPr>
              <a:t>print i,</a:t>
            </a:r>
          </a:p>
          <a:p>
            <a:pPr>
              <a:lnSpc>
                <a:spcPct val="150000"/>
              </a:lnSpc>
            </a:pPr>
            <a:endParaRPr lang="en-US" dirty="0" smtClean="0">
              <a:solidFill>
                <a:schemeClr val="bg1"/>
              </a:solidFill>
              <a:latin typeface="Roboto Mono" pitchFamily="2" charset="0"/>
              <a:ea typeface="Roboto Mono" pitchFamily="2" charset="0"/>
            </a:endParaRPr>
          </a:p>
          <a:p>
            <a:pPr>
              <a:lnSpc>
                <a:spcPct val="150000"/>
              </a:lnSpc>
            </a:pPr>
            <a:r>
              <a:rPr lang="en-US" dirty="0" smtClean="0">
                <a:solidFill>
                  <a:schemeClr val="bg1"/>
                </a:solidFill>
                <a:latin typeface="Roboto Mono" pitchFamily="2" charset="0"/>
                <a:ea typeface="Roboto Mono" pitchFamily="2" charset="0"/>
              </a:rPr>
              <a:t>Output:</a:t>
            </a:r>
          </a:p>
          <a:p>
            <a:pPr>
              <a:lnSpc>
                <a:spcPct val="150000"/>
              </a:lnSpc>
            </a:pPr>
            <a:r>
              <a:rPr lang="en-US" dirty="0" smtClean="0">
                <a:solidFill>
                  <a:schemeClr val="bg1"/>
                </a:solidFill>
                <a:latin typeface="Roboto Mono" pitchFamily="2" charset="0"/>
                <a:ea typeface="Roboto Mono" pitchFamily="2" charset="0"/>
              </a:rPr>
              <a:t>1 2 3 4 5</a:t>
            </a:r>
            <a:endParaRPr lang="en-US" dirty="0">
              <a:solidFill>
                <a:schemeClr val="bg1"/>
              </a:solidFill>
              <a:latin typeface="Roboto Mono" pitchFamily="2" charset="0"/>
              <a:ea typeface="Roboto Mono" pitchFamily="2" charset="0"/>
            </a:endParaRPr>
          </a:p>
        </p:txBody>
      </p:sp>
    </p:spTree>
    <p:extLst>
      <p:ext uri="{BB962C8B-B14F-4D97-AF65-F5344CB8AC3E}">
        <p14:creationId xmlns:p14="http://schemas.microsoft.com/office/powerpoint/2010/main" val="35732861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7043" y="292387"/>
            <a:ext cx="2339102" cy="707886"/>
          </a:xfrm>
          <a:prstGeom prst="rect">
            <a:avLst/>
          </a:prstGeom>
          <a:noFill/>
        </p:spPr>
        <p:txBody>
          <a:bodyPr wrap="none" rtlCol="0">
            <a:spAutoFit/>
          </a:bodyPr>
          <a:lstStyle/>
          <a:p>
            <a:pPr algn="ctr"/>
            <a:r>
              <a:rPr lang="en-US" sz="4000" dirty="0" smtClean="0">
                <a:solidFill>
                  <a:prstClr val="white"/>
                </a:solidFill>
                <a:latin typeface="Roboto Mono" pitchFamily="2" charset="0"/>
                <a:ea typeface="Roboto Mono" pitchFamily="2" charset="0"/>
              </a:rPr>
              <a:t>Looping</a:t>
            </a:r>
            <a:endParaRPr lang="en-US" sz="4000" dirty="0">
              <a:solidFill>
                <a:prstClr val="white"/>
              </a:solidFill>
              <a:latin typeface="Roboto Mono" pitchFamily="2" charset="0"/>
              <a:ea typeface="Roboto Mono" pitchFamily="2" charset="0"/>
            </a:endParaRPr>
          </a:p>
        </p:txBody>
      </p:sp>
      <p:sp>
        <p:nvSpPr>
          <p:cNvPr id="6" name="TextBox 5"/>
          <p:cNvSpPr txBox="1"/>
          <p:nvPr/>
        </p:nvSpPr>
        <p:spPr>
          <a:xfrm>
            <a:off x="457200" y="1828800"/>
            <a:ext cx="8229600" cy="4154984"/>
          </a:xfrm>
          <a:prstGeom prst="rect">
            <a:avLst/>
          </a:prstGeom>
          <a:noFill/>
        </p:spPr>
        <p:txBody>
          <a:bodyPr wrap="square" rtlCol="0">
            <a:spAutoFit/>
          </a:bodyPr>
          <a:lstStyle/>
          <a:p>
            <a:pPr>
              <a:lnSpc>
                <a:spcPct val="150000"/>
              </a:lnSpc>
            </a:pPr>
            <a:r>
              <a:rPr lang="en-US" sz="3200" dirty="0" smtClean="0">
                <a:solidFill>
                  <a:schemeClr val="bg1"/>
                </a:solidFill>
                <a:latin typeface="Roboto Mono" pitchFamily="2" charset="0"/>
                <a:ea typeface="Roboto Mono" pitchFamily="2" charset="0"/>
              </a:rPr>
              <a:t>For in loop</a:t>
            </a:r>
          </a:p>
          <a:p>
            <a:pPr>
              <a:lnSpc>
                <a:spcPct val="150000"/>
              </a:lnSpc>
            </a:pPr>
            <a:r>
              <a:rPr lang="en-US" dirty="0" smtClean="0">
                <a:solidFill>
                  <a:schemeClr val="bg1"/>
                </a:solidFill>
                <a:latin typeface="Roboto Mono" pitchFamily="2" charset="0"/>
                <a:ea typeface="Roboto Mono" pitchFamily="2" charset="0"/>
              </a:rPr>
              <a:t>To iterate a loop over elements of a list one-by-one</a:t>
            </a:r>
          </a:p>
          <a:p>
            <a:pPr>
              <a:lnSpc>
                <a:spcPct val="150000"/>
              </a:lnSpc>
            </a:pPr>
            <a:endParaRPr lang="en-US" dirty="0">
              <a:solidFill>
                <a:schemeClr val="bg1"/>
              </a:solidFill>
              <a:latin typeface="Roboto Mono" pitchFamily="2" charset="0"/>
              <a:ea typeface="Roboto Mono" pitchFamily="2" charset="0"/>
            </a:endParaRPr>
          </a:p>
          <a:p>
            <a:pPr>
              <a:lnSpc>
                <a:spcPct val="150000"/>
              </a:lnSpc>
            </a:pPr>
            <a:r>
              <a:rPr lang="en-US" dirty="0" smtClean="0">
                <a:solidFill>
                  <a:schemeClr val="bg1"/>
                </a:solidFill>
                <a:latin typeface="Roboto Mono" pitchFamily="2" charset="0"/>
                <a:ea typeface="Roboto Mono" pitchFamily="2" charset="0"/>
              </a:rPr>
              <a:t>A=[1,2,”sid”,4,5.5]</a:t>
            </a:r>
            <a:endParaRPr lang="en-US" dirty="0">
              <a:solidFill>
                <a:schemeClr val="bg1"/>
              </a:solidFill>
              <a:latin typeface="Roboto Mono" pitchFamily="2" charset="0"/>
              <a:ea typeface="Roboto Mono" pitchFamily="2" charset="0"/>
            </a:endParaRPr>
          </a:p>
          <a:p>
            <a:pPr>
              <a:lnSpc>
                <a:spcPct val="150000"/>
              </a:lnSpc>
            </a:pPr>
            <a:r>
              <a:rPr lang="en-US" dirty="0">
                <a:solidFill>
                  <a:schemeClr val="bg1"/>
                </a:solidFill>
                <a:latin typeface="Roboto Mono" pitchFamily="2" charset="0"/>
                <a:ea typeface="Roboto Mono" pitchFamily="2" charset="0"/>
              </a:rPr>
              <a:t>f</a:t>
            </a:r>
            <a:r>
              <a:rPr lang="en-US" dirty="0" smtClean="0">
                <a:solidFill>
                  <a:schemeClr val="bg1"/>
                </a:solidFill>
                <a:latin typeface="Roboto Mono" pitchFamily="2" charset="0"/>
                <a:ea typeface="Roboto Mono" pitchFamily="2" charset="0"/>
              </a:rPr>
              <a:t>or i in a:</a:t>
            </a:r>
          </a:p>
          <a:p>
            <a:pPr>
              <a:lnSpc>
                <a:spcPct val="150000"/>
              </a:lnSpc>
            </a:pPr>
            <a:r>
              <a:rPr lang="en-US" dirty="0">
                <a:solidFill>
                  <a:schemeClr val="bg1"/>
                </a:solidFill>
                <a:latin typeface="Roboto Mono" pitchFamily="2" charset="0"/>
                <a:ea typeface="Roboto Mono" pitchFamily="2" charset="0"/>
              </a:rPr>
              <a:t>	</a:t>
            </a:r>
            <a:r>
              <a:rPr lang="en-US" dirty="0" smtClean="0">
                <a:solidFill>
                  <a:schemeClr val="bg1"/>
                </a:solidFill>
                <a:latin typeface="Roboto Mono" pitchFamily="2" charset="0"/>
                <a:ea typeface="Roboto Mono" pitchFamily="2" charset="0"/>
              </a:rPr>
              <a:t>print i,</a:t>
            </a:r>
          </a:p>
          <a:p>
            <a:pPr>
              <a:lnSpc>
                <a:spcPct val="150000"/>
              </a:lnSpc>
            </a:pPr>
            <a:endParaRPr lang="en-US" dirty="0" smtClean="0">
              <a:solidFill>
                <a:schemeClr val="bg1"/>
              </a:solidFill>
              <a:latin typeface="Roboto Mono" pitchFamily="2" charset="0"/>
              <a:ea typeface="Roboto Mono" pitchFamily="2" charset="0"/>
            </a:endParaRPr>
          </a:p>
          <a:p>
            <a:pPr>
              <a:lnSpc>
                <a:spcPct val="150000"/>
              </a:lnSpc>
            </a:pPr>
            <a:r>
              <a:rPr lang="en-US" dirty="0" smtClean="0">
                <a:solidFill>
                  <a:schemeClr val="bg1"/>
                </a:solidFill>
                <a:latin typeface="Roboto Mono" pitchFamily="2" charset="0"/>
                <a:ea typeface="Roboto Mono" pitchFamily="2" charset="0"/>
              </a:rPr>
              <a:t>Output:</a:t>
            </a:r>
          </a:p>
          <a:p>
            <a:pPr>
              <a:lnSpc>
                <a:spcPct val="150000"/>
              </a:lnSpc>
            </a:pPr>
            <a:r>
              <a:rPr lang="en-US" dirty="0" smtClean="0">
                <a:solidFill>
                  <a:schemeClr val="bg1"/>
                </a:solidFill>
                <a:latin typeface="Roboto Mono" pitchFamily="2" charset="0"/>
                <a:ea typeface="Roboto Mono" pitchFamily="2" charset="0"/>
              </a:rPr>
              <a:t>1 2 “</a:t>
            </a:r>
            <a:r>
              <a:rPr lang="en-US" dirty="0" err="1" smtClean="0">
                <a:solidFill>
                  <a:schemeClr val="bg1"/>
                </a:solidFill>
                <a:latin typeface="Roboto Mono" pitchFamily="2" charset="0"/>
                <a:ea typeface="Roboto Mono" pitchFamily="2" charset="0"/>
              </a:rPr>
              <a:t>sid</a:t>
            </a:r>
            <a:r>
              <a:rPr lang="en-US" dirty="0" smtClean="0">
                <a:solidFill>
                  <a:schemeClr val="bg1"/>
                </a:solidFill>
                <a:latin typeface="Roboto Mono" pitchFamily="2" charset="0"/>
                <a:ea typeface="Roboto Mono" pitchFamily="2" charset="0"/>
              </a:rPr>
              <a:t>” 4 5.5</a:t>
            </a:r>
            <a:endParaRPr lang="en-US" dirty="0">
              <a:solidFill>
                <a:schemeClr val="bg1"/>
              </a:solidFill>
              <a:latin typeface="Roboto Mono" pitchFamily="2" charset="0"/>
              <a:ea typeface="Roboto Mono" pitchFamily="2" charset="0"/>
            </a:endParaRPr>
          </a:p>
        </p:txBody>
      </p:sp>
    </p:spTree>
    <p:extLst>
      <p:ext uri="{BB962C8B-B14F-4D97-AF65-F5344CB8AC3E}">
        <p14:creationId xmlns:p14="http://schemas.microsoft.com/office/powerpoint/2010/main" val="39757513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7043" y="292387"/>
            <a:ext cx="2339102" cy="707886"/>
          </a:xfrm>
          <a:prstGeom prst="rect">
            <a:avLst/>
          </a:prstGeom>
          <a:noFill/>
        </p:spPr>
        <p:txBody>
          <a:bodyPr wrap="none" rtlCol="0">
            <a:spAutoFit/>
          </a:bodyPr>
          <a:lstStyle/>
          <a:p>
            <a:pPr algn="ctr"/>
            <a:r>
              <a:rPr lang="en-US" sz="4000" dirty="0" smtClean="0">
                <a:solidFill>
                  <a:prstClr val="white"/>
                </a:solidFill>
                <a:latin typeface="Roboto Mono" pitchFamily="2" charset="0"/>
                <a:ea typeface="Roboto Mono" pitchFamily="2" charset="0"/>
              </a:rPr>
              <a:t>Looping</a:t>
            </a:r>
            <a:endParaRPr lang="en-US" sz="4000" dirty="0">
              <a:solidFill>
                <a:prstClr val="white"/>
              </a:solidFill>
              <a:latin typeface="Roboto Mono" pitchFamily="2" charset="0"/>
              <a:ea typeface="Roboto Mono" pitchFamily="2" charset="0"/>
            </a:endParaRPr>
          </a:p>
        </p:txBody>
      </p:sp>
      <p:sp>
        <p:nvSpPr>
          <p:cNvPr id="6" name="TextBox 5"/>
          <p:cNvSpPr txBox="1"/>
          <p:nvPr/>
        </p:nvSpPr>
        <p:spPr>
          <a:xfrm>
            <a:off x="457200" y="1828800"/>
            <a:ext cx="8229600" cy="4154984"/>
          </a:xfrm>
          <a:prstGeom prst="rect">
            <a:avLst/>
          </a:prstGeom>
          <a:noFill/>
        </p:spPr>
        <p:txBody>
          <a:bodyPr wrap="square" rtlCol="0">
            <a:spAutoFit/>
          </a:bodyPr>
          <a:lstStyle/>
          <a:p>
            <a:pPr>
              <a:lnSpc>
                <a:spcPct val="150000"/>
              </a:lnSpc>
            </a:pPr>
            <a:r>
              <a:rPr lang="en-US" sz="3200" dirty="0" smtClean="0">
                <a:solidFill>
                  <a:schemeClr val="bg1"/>
                </a:solidFill>
                <a:latin typeface="Roboto Mono" pitchFamily="2" charset="0"/>
                <a:ea typeface="Roboto Mono" pitchFamily="2" charset="0"/>
              </a:rPr>
              <a:t>While loop</a:t>
            </a:r>
          </a:p>
          <a:p>
            <a:pPr>
              <a:lnSpc>
                <a:spcPct val="150000"/>
              </a:lnSpc>
            </a:pPr>
            <a:r>
              <a:rPr lang="en-US" dirty="0" smtClean="0">
                <a:solidFill>
                  <a:schemeClr val="bg1"/>
                </a:solidFill>
                <a:latin typeface="Roboto Mono" pitchFamily="2" charset="0"/>
                <a:ea typeface="Roboto Mono" pitchFamily="2" charset="0"/>
              </a:rPr>
              <a:t>To iterate a loop till a condition becomes False</a:t>
            </a:r>
          </a:p>
          <a:p>
            <a:pPr>
              <a:lnSpc>
                <a:spcPct val="150000"/>
              </a:lnSpc>
            </a:pPr>
            <a:endParaRPr lang="en-US" dirty="0">
              <a:solidFill>
                <a:schemeClr val="bg1"/>
              </a:solidFill>
              <a:latin typeface="Roboto Mono" pitchFamily="2" charset="0"/>
              <a:ea typeface="Roboto Mono" pitchFamily="2" charset="0"/>
            </a:endParaRPr>
          </a:p>
          <a:p>
            <a:pPr>
              <a:lnSpc>
                <a:spcPct val="150000"/>
              </a:lnSpc>
            </a:pPr>
            <a:r>
              <a:rPr lang="en-US" dirty="0" smtClean="0">
                <a:solidFill>
                  <a:schemeClr val="bg1"/>
                </a:solidFill>
                <a:latin typeface="Roboto Mono" pitchFamily="2" charset="0"/>
                <a:ea typeface="Roboto Mono" pitchFamily="2" charset="0"/>
              </a:rPr>
              <a:t>A=5</a:t>
            </a:r>
            <a:endParaRPr lang="en-US" dirty="0">
              <a:solidFill>
                <a:schemeClr val="bg1"/>
              </a:solidFill>
              <a:latin typeface="Roboto Mono" pitchFamily="2" charset="0"/>
              <a:ea typeface="Roboto Mono" pitchFamily="2" charset="0"/>
            </a:endParaRPr>
          </a:p>
          <a:p>
            <a:pPr>
              <a:lnSpc>
                <a:spcPct val="150000"/>
              </a:lnSpc>
            </a:pPr>
            <a:r>
              <a:rPr lang="en-US" dirty="0" smtClean="0">
                <a:solidFill>
                  <a:schemeClr val="bg1"/>
                </a:solidFill>
                <a:latin typeface="Roboto Mono" pitchFamily="2" charset="0"/>
                <a:ea typeface="Roboto Mono" pitchFamily="2" charset="0"/>
              </a:rPr>
              <a:t>While a&gt;0:</a:t>
            </a:r>
          </a:p>
          <a:p>
            <a:pPr>
              <a:lnSpc>
                <a:spcPct val="150000"/>
              </a:lnSpc>
            </a:pPr>
            <a:r>
              <a:rPr lang="en-US" dirty="0">
                <a:solidFill>
                  <a:schemeClr val="bg1"/>
                </a:solidFill>
                <a:latin typeface="Roboto Mono" pitchFamily="2" charset="0"/>
                <a:ea typeface="Roboto Mono" pitchFamily="2" charset="0"/>
              </a:rPr>
              <a:t>	</a:t>
            </a:r>
            <a:r>
              <a:rPr lang="en-US" dirty="0" smtClean="0">
                <a:solidFill>
                  <a:schemeClr val="bg1"/>
                </a:solidFill>
                <a:latin typeface="Roboto Mono" pitchFamily="2" charset="0"/>
                <a:ea typeface="Roboto Mono" pitchFamily="2" charset="0"/>
              </a:rPr>
              <a:t>print a,</a:t>
            </a:r>
          </a:p>
          <a:p>
            <a:pPr>
              <a:lnSpc>
                <a:spcPct val="150000"/>
              </a:lnSpc>
            </a:pPr>
            <a:r>
              <a:rPr lang="en-US" dirty="0">
                <a:solidFill>
                  <a:schemeClr val="bg1"/>
                </a:solidFill>
                <a:latin typeface="Roboto Mono" pitchFamily="2" charset="0"/>
                <a:ea typeface="Roboto Mono" pitchFamily="2" charset="0"/>
              </a:rPr>
              <a:t>	</a:t>
            </a:r>
            <a:r>
              <a:rPr lang="en-US" dirty="0" smtClean="0">
                <a:solidFill>
                  <a:schemeClr val="bg1"/>
                </a:solidFill>
                <a:latin typeface="Roboto Mono" pitchFamily="2" charset="0"/>
                <a:ea typeface="Roboto Mono" pitchFamily="2" charset="0"/>
              </a:rPr>
              <a:t>a=a-1</a:t>
            </a:r>
          </a:p>
          <a:p>
            <a:pPr>
              <a:lnSpc>
                <a:spcPct val="150000"/>
              </a:lnSpc>
            </a:pPr>
            <a:r>
              <a:rPr lang="en-US" dirty="0" smtClean="0">
                <a:solidFill>
                  <a:schemeClr val="bg1"/>
                </a:solidFill>
                <a:latin typeface="Roboto Mono" pitchFamily="2" charset="0"/>
                <a:ea typeface="Roboto Mono" pitchFamily="2" charset="0"/>
              </a:rPr>
              <a:t>Output:</a:t>
            </a:r>
          </a:p>
          <a:p>
            <a:pPr>
              <a:lnSpc>
                <a:spcPct val="150000"/>
              </a:lnSpc>
            </a:pPr>
            <a:r>
              <a:rPr lang="en-US" dirty="0" smtClean="0">
                <a:solidFill>
                  <a:schemeClr val="bg1"/>
                </a:solidFill>
                <a:latin typeface="Roboto Mono" pitchFamily="2" charset="0"/>
                <a:ea typeface="Roboto Mono" pitchFamily="2" charset="0"/>
              </a:rPr>
              <a:t>5 4 3 2 1</a:t>
            </a:r>
            <a:endParaRPr lang="en-US" dirty="0">
              <a:solidFill>
                <a:schemeClr val="bg1"/>
              </a:solidFill>
              <a:latin typeface="Roboto Mono" pitchFamily="2" charset="0"/>
              <a:ea typeface="Roboto Mono" pitchFamily="2" charset="0"/>
            </a:endParaRPr>
          </a:p>
        </p:txBody>
      </p:sp>
    </p:spTree>
    <p:extLst>
      <p:ext uri="{BB962C8B-B14F-4D97-AF65-F5344CB8AC3E}">
        <p14:creationId xmlns:p14="http://schemas.microsoft.com/office/powerpoint/2010/main" val="40752145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7043" y="292387"/>
            <a:ext cx="2339102" cy="707886"/>
          </a:xfrm>
          <a:prstGeom prst="rect">
            <a:avLst/>
          </a:prstGeom>
          <a:noFill/>
        </p:spPr>
        <p:txBody>
          <a:bodyPr wrap="none" rtlCol="0">
            <a:spAutoFit/>
          </a:bodyPr>
          <a:lstStyle/>
          <a:p>
            <a:pPr algn="ctr"/>
            <a:r>
              <a:rPr lang="en-US" sz="4000" dirty="0" smtClean="0">
                <a:solidFill>
                  <a:prstClr val="white"/>
                </a:solidFill>
                <a:latin typeface="Roboto Mono" pitchFamily="2" charset="0"/>
                <a:ea typeface="Roboto Mono" pitchFamily="2" charset="0"/>
              </a:rPr>
              <a:t>Looping</a:t>
            </a:r>
            <a:endParaRPr lang="en-US" sz="4000" dirty="0">
              <a:solidFill>
                <a:prstClr val="white"/>
              </a:solidFill>
              <a:latin typeface="Roboto Mono" pitchFamily="2" charset="0"/>
              <a:ea typeface="Roboto Mono" pitchFamily="2" charset="0"/>
            </a:endParaRPr>
          </a:p>
        </p:txBody>
      </p:sp>
      <p:sp>
        <p:nvSpPr>
          <p:cNvPr id="6" name="TextBox 5"/>
          <p:cNvSpPr txBox="1"/>
          <p:nvPr/>
        </p:nvSpPr>
        <p:spPr>
          <a:xfrm>
            <a:off x="457200" y="1447800"/>
            <a:ext cx="8229600" cy="4985980"/>
          </a:xfrm>
          <a:prstGeom prst="rect">
            <a:avLst/>
          </a:prstGeom>
          <a:noFill/>
        </p:spPr>
        <p:txBody>
          <a:bodyPr wrap="square" rtlCol="0">
            <a:spAutoFit/>
          </a:bodyPr>
          <a:lstStyle/>
          <a:p>
            <a:pPr>
              <a:lnSpc>
                <a:spcPct val="150000"/>
              </a:lnSpc>
            </a:pPr>
            <a:r>
              <a:rPr lang="en-US" sz="3200" dirty="0" smtClean="0">
                <a:solidFill>
                  <a:schemeClr val="bg1"/>
                </a:solidFill>
                <a:latin typeface="Roboto Mono" pitchFamily="2" charset="0"/>
                <a:ea typeface="Roboto Mono" pitchFamily="2" charset="0"/>
              </a:rPr>
              <a:t>While else loop</a:t>
            </a:r>
          </a:p>
          <a:p>
            <a:pPr>
              <a:lnSpc>
                <a:spcPct val="150000"/>
              </a:lnSpc>
            </a:pPr>
            <a:r>
              <a:rPr lang="en-US" dirty="0" smtClean="0">
                <a:solidFill>
                  <a:schemeClr val="bg1"/>
                </a:solidFill>
                <a:latin typeface="Roboto Mono" pitchFamily="2" charset="0"/>
                <a:ea typeface="Roboto Mono" pitchFamily="2" charset="0"/>
              </a:rPr>
              <a:t>While loop with an else block</a:t>
            </a:r>
          </a:p>
          <a:p>
            <a:pPr>
              <a:lnSpc>
                <a:spcPct val="150000"/>
              </a:lnSpc>
            </a:pPr>
            <a:endParaRPr lang="en-US" dirty="0">
              <a:solidFill>
                <a:schemeClr val="bg1"/>
              </a:solidFill>
              <a:latin typeface="Roboto Mono" pitchFamily="2" charset="0"/>
              <a:ea typeface="Roboto Mono" pitchFamily="2" charset="0"/>
            </a:endParaRPr>
          </a:p>
          <a:p>
            <a:pPr>
              <a:lnSpc>
                <a:spcPct val="150000"/>
              </a:lnSpc>
            </a:pPr>
            <a:r>
              <a:rPr lang="en-US" dirty="0" smtClean="0">
                <a:solidFill>
                  <a:schemeClr val="bg1"/>
                </a:solidFill>
                <a:latin typeface="Roboto Mono" pitchFamily="2" charset="0"/>
                <a:ea typeface="Roboto Mono" pitchFamily="2" charset="0"/>
              </a:rPr>
              <a:t>A=-4</a:t>
            </a:r>
            <a:endParaRPr lang="en-US" dirty="0">
              <a:solidFill>
                <a:schemeClr val="bg1"/>
              </a:solidFill>
              <a:latin typeface="Roboto Mono" pitchFamily="2" charset="0"/>
              <a:ea typeface="Roboto Mono" pitchFamily="2" charset="0"/>
            </a:endParaRPr>
          </a:p>
          <a:p>
            <a:pPr>
              <a:lnSpc>
                <a:spcPct val="150000"/>
              </a:lnSpc>
            </a:pPr>
            <a:r>
              <a:rPr lang="en-US" dirty="0" smtClean="0">
                <a:solidFill>
                  <a:schemeClr val="bg1"/>
                </a:solidFill>
                <a:latin typeface="Roboto Mono" pitchFamily="2" charset="0"/>
                <a:ea typeface="Roboto Mono" pitchFamily="2" charset="0"/>
              </a:rPr>
              <a:t>While a&gt;0:</a:t>
            </a:r>
          </a:p>
          <a:p>
            <a:pPr>
              <a:lnSpc>
                <a:spcPct val="150000"/>
              </a:lnSpc>
            </a:pPr>
            <a:r>
              <a:rPr lang="en-US" dirty="0">
                <a:solidFill>
                  <a:schemeClr val="bg1"/>
                </a:solidFill>
                <a:latin typeface="Roboto Mono" pitchFamily="2" charset="0"/>
                <a:ea typeface="Roboto Mono" pitchFamily="2" charset="0"/>
              </a:rPr>
              <a:t>	</a:t>
            </a:r>
            <a:r>
              <a:rPr lang="en-US" dirty="0" smtClean="0">
                <a:solidFill>
                  <a:schemeClr val="bg1"/>
                </a:solidFill>
                <a:latin typeface="Roboto Mono" pitchFamily="2" charset="0"/>
                <a:ea typeface="Roboto Mono" pitchFamily="2" charset="0"/>
              </a:rPr>
              <a:t>print a,</a:t>
            </a:r>
          </a:p>
          <a:p>
            <a:pPr>
              <a:lnSpc>
                <a:spcPct val="150000"/>
              </a:lnSpc>
            </a:pPr>
            <a:r>
              <a:rPr lang="en-US" dirty="0">
                <a:solidFill>
                  <a:schemeClr val="bg1"/>
                </a:solidFill>
                <a:latin typeface="Roboto Mono" pitchFamily="2" charset="0"/>
                <a:ea typeface="Roboto Mono" pitchFamily="2" charset="0"/>
              </a:rPr>
              <a:t>	</a:t>
            </a:r>
            <a:r>
              <a:rPr lang="en-US" dirty="0" smtClean="0">
                <a:solidFill>
                  <a:schemeClr val="bg1"/>
                </a:solidFill>
                <a:latin typeface="Roboto Mono" pitchFamily="2" charset="0"/>
                <a:ea typeface="Roboto Mono" pitchFamily="2" charset="0"/>
              </a:rPr>
              <a:t>a=a-1</a:t>
            </a:r>
          </a:p>
          <a:p>
            <a:pPr>
              <a:lnSpc>
                <a:spcPct val="150000"/>
              </a:lnSpc>
            </a:pPr>
            <a:r>
              <a:rPr lang="en-US" dirty="0" smtClean="0">
                <a:solidFill>
                  <a:schemeClr val="bg1"/>
                </a:solidFill>
                <a:latin typeface="Roboto Mono" pitchFamily="2" charset="0"/>
                <a:ea typeface="Roboto Mono" pitchFamily="2" charset="0"/>
              </a:rPr>
              <a:t>Else:</a:t>
            </a:r>
          </a:p>
          <a:p>
            <a:pPr>
              <a:lnSpc>
                <a:spcPct val="150000"/>
              </a:lnSpc>
            </a:pPr>
            <a:r>
              <a:rPr lang="en-US" dirty="0">
                <a:solidFill>
                  <a:schemeClr val="bg1"/>
                </a:solidFill>
                <a:latin typeface="Roboto Mono" pitchFamily="2" charset="0"/>
                <a:ea typeface="Roboto Mono" pitchFamily="2" charset="0"/>
              </a:rPr>
              <a:t>	</a:t>
            </a:r>
            <a:r>
              <a:rPr lang="en-US" dirty="0" smtClean="0">
                <a:solidFill>
                  <a:schemeClr val="bg1"/>
                </a:solidFill>
                <a:latin typeface="Roboto Mono" pitchFamily="2" charset="0"/>
                <a:ea typeface="Roboto Mono" pitchFamily="2" charset="0"/>
              </a:rPr>
              <a:t>print “hey it’s a good day”</a:t>
            </a:r>
          </a:p>
          <a:p>
            <a:pPr>
              <a:lnSpc>
                <a:spcPct val="150000"/>
              </a:lnSpc>
            </a:pPr>
            <a:r>
              <a:rPr lang="en-US" dirty="0" smtClean="0">
                <a:solidFill>
                  <a:schemeClr val="bg1"/>
                </a:solidFill>
                <a:latin typeface="Roboto Mono" pitchFamily="2" charset="0"/>
                <a:ea typeface="Roboto Mono" pitchFamily="2" charset="0"/>
              </a:rPr>
              <a:t>Output:</a:t>
            </a:r>
          </a:p>
          <a:p>
            <a:pPr>
              <a:lnSpc>
                <a:spcPct val="150000"/>
              </a:lnSpc>
            </a:pPr>
            <a:r>
              <a:rPr lang="en-US" dirty="0" smtClean="0">
                <a:solidFill>
                  <a:schemeClr val="bg1"/>
                </a:solidFill>
                <a:latin typeface="Roboto Mono" pitchFamily="2" charset="0"/>
                <a:ea typeface="Roboto Mono" pitchFamily="2" charset="0"/>
              </a:rPr>
              <a:t>Hey it’s a good day</a:t>
            </a:r>
            <a:endParaRPr lang="en-US" dirty="0">
              <a:solidFill>
                <a:schemeClr val="bg1"/>
              </a:solidFill>
              <a:latin typeface="Roboto Mono" pitchFamily="2" charset="0"/>
              <a:ea typeface="Roboto Mono" pitchFamily="2" charset="0"/>
            </a:endParaRPr>
          </a:p>
        </p:txBody>
      </p:sp>
    </p:spTree>
    <p:extLst>
      <p:ext uri="{BB962C8B-B14F-4D97-AF65-F5344CB8AC3E}">
        <p14:creationId xmlns:p14="http://schemas.microsoft.com/office/powerpoint/2010/main" val="35109922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7043" y="292387"/>
            <a:ext cx="2339102" cy="707886"/>
          </a:xfrm>
          <a:prstGeom prst="rect">
            <a:avLst/>
          </a:prstGeom>
          <a:noFill/>
        </p:spPr>
        <p:txBody>
          <a:bodyPr wrap="none" rtlCol="0">
            <a:spAutoFit/>
          </a:bodyPr>
          <a:lstStyle/>
          <a:p>
            <a:pPr algn="ctr"/>
            <a:r>
              <a:rPr lang="en-US" sz="4000" dirty="0" smtClean="0">
                <a:solidFill>
                  <a:prstClr val="white"/>
                </a:solidFill>
                <a:latin typeface="Roboto Mono" pitchFamily="2" charset="0"/>
                <a:ea typeface="Roboto Mono" pitchFamily="2" charset="0"/>
              </a:rPr>
              <a:t>Looping</a:t>
            </a:r>
            <a:endParaRPr lang="en-US" sz="4000" dirty="0">
              <a:solidFill>
                <a:prstClr val="white"/>
              </a:solidFill>
              <a:latin typeface="Roboto Mono" pitchFamily="2" charset="0"/>
              <a:ea typeface="Roboto Mono" pitchFamily="2" charset="0"/>
            </a:endParaRPr>
          </a:p>
        </p:txBody>
      </p:sp>
      <p:sp>
        <p:nvSpPr>
          <p:cNvPr id="6" name="TextBox 5"/>
          <p:cNvSpPr txBox="1"/>
          <p:nvPr/>
        </p:nvSpPr>
        <p:spPr>
          <a:xfrm>
            <a:off x="457200" y="1449318"/>
            <a:ext cx="8229600" cy="4570482"/>
          </a:xfrm>
          <a:prstGeom prst="rect">
            <a:avLst/>
          </a:prstGeom>
          <a:noFill/>
        </p:spPr>
        <p:txBody>
          <a:bodyPr wrap="square" rtlCol="0">
            <a:spAutoFit/>
          </a:bodyPr>
          <a:lstStyle/>
          <a:p>
            <a:pPr>
              <a:lnSpc>
                <a:spcPct val="150000"/>
              </a:lnSpc>
            </a:pPr>
            <a:r>
              <a:rPr lang="en-US" sz="3200" dirty="0" smtClean="0">
                <a:solidFill>
                  <a:schemeClr val="bg1"/>
                </a:solidFill>
                <a:latin typeface="Roboto Mono" pitchFamily="2" charset="0"/>
                <a:ea typeface="Roboto Mono" pitchFamily="2" charset="0"/>
              </a:rPr>
              <a:t>Break, continue and pass</a:t>
            </a:r>
          </a:p>
          <a:p>
            <a:pPr>
              <a:lnSpc>
                <a:spcPct val="150000"/>
              </a:lnSpc>
            </a:pPr>
            <a:endParaRPr lang="en-US" dirty="0">
              <a:solidFill>
                <a:schemeClr val="bg1"/>
              </a:solidFill>
              <a:latin typeface="Roboto Mono" pitchFamily="2" charset="0"/>
              <a:ea typeface="Roboto Mono" pitchFamily="2" charset="0"/>
            </a:endParaRPr>
          </a:p>
          <a:p>
            <a:pPr>
              <a:lnSpc>
                <a:spcPct val="150000"/>
              </a:lnSpc>
            </a:pPr>
            <a:r>
              <a:rPr lang="en-US" sz="1600" dirty="0">
                <a:solidFill>
                  <a:schemeClr val="bg1"/>
                </a:solidFill>
                <a:latin typeface="Roboto Mono" pitchFamily="2" charset="0"/>
                <a:ea typeface="Roboto Mono" pitchFamily="2" charset="0"/>
              </a:rPr>
              <a:t>Break - Terminates the loop statement and transfers execution to the statement immediately following the loop</a:t>
            </a:r>
            <a:r>
              <a:rPr lang="en-US" sz="1600" dirty="0" smtClean="0">
                <a:solidFill>
                  <a:schemeClr val="bg1"/>
                </a:solidFill>
                <a:latin typeface="Roboto Mono" pitchFamily="2" charset="0"/>
                <a:ea typeface="Roboto Mono" pitchFamily="2" charset="0"/>
              </a:rPr>
              <a:t>.</a:t>
            </a:r>
          </a:p>
          <a:p>
            <a:pPr>
              <a:lnSpc>
                <a:spcPct val="150000"/>
              </a:lnSpc>
            </a:pPr>
            <a:endParaRPr lang="en-US" sz="1600" dirty="0">
              <a:solidFill>
                <a:schemeClr val="bg1"/>
              </a:solidFill>
              <a:latin typeface="Roboto Mono" pitchFamily="2" charset="0"/>
              <a:ea typeface="Roboto Mono" pitchFamily="2" charset="0"/>
            </a:endParaRPr>
          </a:p>
          <a:p>
            <a:pPr>
              <a:lnSpc>
                <a:spcPct val="150000"/>
              </a:lnSpc>
            </a:pPr>
            <a:r>
              <a:rPr lang="en-US" sz="1600" dirty="0">
                <a:solidFill>
                  <a:schemeClr val="bg1"/>
                </a:solidFill>
                <a:latin typeface="Roboto Mono" pitchFamily="2" charset="0"/>
                <a:ea typeface="Roboto Mono" pitchFamily="2" charset="0"/>
              </a:rPr>
              <a:t>Continue - Causes the loop to skip the remainder of its body and immediately retest its condition prior to reiterating</a:t>
            </a:r>
            <a:r>
              <a:rPr lang="en-US" sz="1600" dirty="0" smtClean="0">
                <a:solidFill>
                  <a:schemeClr val="bg1"/>
                </a:solidFill>
                <a:latin typeface="Roboto Mono" pitchFamily="2" charset="0"/>
                <a:ea typeface="Roboto Mono" pitchFamily="2" charset="0"/>
              </a:rPr>
              <a:t>.</a:t>
            </a:r>
          </a:p>
          <a:p>
            <a:pPr>
              <a:lnSpc>
                <a:spcPct val="150000"/>
              </a:lnSpc>
            </a:pPr>
            <a:endParaRPr lang="en-US" sz="1600" dirty="0">
              <a:solidFill>
                <a:schemeClr val="bg1"/>
              </a:solidFill>
              <a:latin typeface="Roboto Mono" pitchFamily="2" charset="0"/>
              <a:ea typeface="Roboto Mono" pitchFamily="2" charset="0"/>
            </a:endParaRPr>
          </a:p>
          <a:p>
            <a:pPr>
              <a:lnSpc>
                <a:spcPct val="150000"/>
              </a:lnSpc>
            </a:pPr>
            <a:r>
              <a:rPr lang="en-US" sz="1600" dirty="0">
                <a:solidFill>
                  <a:schemeClr val="bg1"/>
                </a:solidFill>
                <a:latin typeface="Roboto Mono" pitchFamily="2" charset="0"/>
                <a:ea typeface="Roboto Mono" pitchFamily="2" charset="0"/>
              </a:rPr>
              <a:t>Pass - The pass statement in Python is used when a statement is required syntactically but you do not want any command or code to execute.</a:t>
            </a:r>
            <a:endParaRPr lang="en-US" sz="1600" dirty="0" smtClean="0">
              <a:solidFill>
                <a:schemeClr val="bg1"/>
              </a:solidFill>
              <a:latin typeface="Roboto Mono" pitchFamily="2" charset="0"/>
              <a:ea typeface="Roboto Mono" pitchFamily="2" charset="0"/>
            </a:endParaRPr>
          </a:p>
        </p:txBody>
      </p:sp>
    </p:spTree>
    <p:extLst>
      <p:ext uri="{BB962C8B-B14F-4D97-AF65-F5344CB8AC3E}">
        <p14:creationId xmlns:p14="http://schemas.microsoft.com/office/powerpoint/2010/main" val="10787495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7598" y="2760343"/>
            <a:ext cx="3567002" cy="1446550"/>
          </a:xfrm>
          <a:prstGeom prst="rect">
            <a:avLst/>
          </a:prstGeom>
          <a:noFill/>
        </p:spPr>
        <p:txBody>
          <a:bodyPr wrap="none" rtlCol="0">
            <a:spAutoFit/>
          </a:bodyPr>
          <a:lstStyle/>
          <a:p>
            <a:r>
              <a:rPr lang="en-US" sz="8800" dirty="0" smtClean="0">
                <a:solidFill>
                  <a:schemeClr val="bg1"/>
                </a:solidFill>
                <a:latin typeface="Roboto Mono" pitchFamily="2" charset="0"/>
                <a:ea typeface="Roboto Mono" pitchFamily="2" charset="0"/>
              </a:rPr>
              <a:t>LISTS</a:t>
            </a:r>
            <a:endParaRPr lang="en-US" sz="8800" dirty="0">
              <a:solidFill>
                <a:schemeClr val="bg1"/>
              </a:solidFill>
              <a:latin typeface="Roboto Mono" pitchFamily="2" charset="0"/>
              <a:ea typeface="Roboto Mono" pitchFamily="2" charset="0"/>
            </a:endParaRPr>
          </a:p>
        </p:txBody>
      </p:sp>
    </p:spTree>
    <p:extLst>
      <p:ext uri="{BB962C8B-B14F-4D97-AF65-F5344CB8AC3E}">
        <p14:creationId xmlns:p14="http://schemas.microsoft.com/office/powerpoint/2010/main" val="29790850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34819" y="292387"/>
            <a:ext cx="1723549" cy="707886"/>
          </a:xfrm>
          <a:prstGeom prst="rect">
            <a:avLst/>
          </a:prstGeom>
          <a:noFill/>
        </p:spPr>
        <p:txBody>
          <a:bodyPr wrap="none" rtlCol="0">
            <a:spAutoFit/>
          </a:bodyPr>
          <a:lstStyle/>
          <a:p>
            <a:pPr algn="ctr"/>
            <a:r>
              <a:rPr lang="en-US" sz="4000" dirty="0" smtClean="0">
                <a:solidFill>
                  <a:prstClr val="white"/>
                </a:solidFill>
                <a:latin typeface="Roboto Mono" pitchFamily="2" charset="0"/>
                <a:ea typeface="Roboto Mono" pitchFamily="2" charset="0"/>
              </a:rPr>
              <a:t>Lists</a:t>
            </a:r>
            <a:endParaRPr lang="en-US" sz="4000" dirty="0">
              <a:solidFill>
                <a:prstClr val="white"/>
              </a:solidFill>
              <a:latin typeface="Roboto Mono" pitchFamily="2" charset="0"/>
              <a:ea typeface="Roboto Mono" pitchFamily="2" charset="0"/>
            </a:endParaRPr>
          </a:p>
        </p:txBody>
      </p:sp>
      <p:sp>
        <p:nvSpPr>
          <p:cNvPr id="6" name="TextBox 5"/>
          <p:cNvSpPr txBox="1"/>
          <p:nvPr/>
        </p:nvSpPr>
        <p:spPr>
          <a:xfrm>
            <a:off x="457200" y="1752600"/>
            <a:ext cx="8229600" cy="3231654"/>
          </a:xfrm>
          <a:prstGeom prst="rect">
            <a:avLst/>
          </a:prstGeom>
          <a:noFill/>
        </p:spPr>
        <p:txBody>
          <a:bodyPr wrap="square" rtlCol="0">
            <a:spAutoFit/>
          </a:bodyPr>
          <a:lstStyle/>
          <a:p>
            <a:pPr>
              <a:lnSpc>
                <a:spcPct val="150000"/>
              </a:lnSpc>
            </a:pPr>
            <a:r>
              <a:rPr lang="en-US" sz="3200" dirty="0" smtClean="0">
                <a:solidFill>
                  <a:schemeClr val="bg1"/>
                </a:solidFill>
                <a:latin typeface="Roboto Mono" pitchFamily="2" charset="0"/>
                <a:ea typeface="Roboto Mono" pitchFamily="2" charset="0"/>
              </a:rPr>
              <a:t>Define a list</a:t>
            </a:r>
          </a:p>
          <a:p>
            <a:pPr>
              <a:lnSpc>
                <a:spcPct val="150000"/>
              </a:lnSpc>
            </a:pPr>
            <a:endParaRPr lang="en-US" sz="1600" dirty="0">
              <a:solidFill>
                <a:schemeClr val="bg1"/>
              </a:solidFill>
              <a:latin typeface="Roboto Mono" pitchFamily="2" charset="0"/>
              <a:ea typeface="Roboto Mono" pitchFamily="2" charset="0"/>
            </a:endParaRPr>
          </a:p>
          <a:p>
            <a:pPr algn="ctr">
              <a:lnSpc>
                <a:spcPct val="150000"/>
              </a:lnSpc>
            </a:pPr>
            <a:r>
              <a:rPr lang="en-US" sz="3600" dirty="0" smtClean="0">
                <a:solidFill>
                  <a:schemeClr val="bg1"/>
                </a:solidFill>
                <a:latin typeface="Roboto Mono" pitchFamily="2" charset="0"/>
                <a:ea typeface="Roboto Mono" pitchFamily="2" charset="0"/>
              </a:rPr>
              <a:t>A=[1,2,3,4,5]</a:t>
            </a:r>
          </a:p>
          <a:p>
            <a:pPr algn="ctr">
              <a:lnSpc>
                <a:spcPct val="150000"/>
              </a:lnSpc>
            </a:pPr>
            <a:r>
              <a:rPr lang="en-US" sz="3600" dirty="0" smtClean="0">
                <a:solidFill>
                  <a:schemeClr val="bg1"/>
                </a:solidFill>
                <a:latin typeface="Roboto Mono" pitchFamily="2" charset="0"/>
                <a:ea typeface="Roboto Mono" pitchFamily="2" charset="0"/>
              </a:rPr>
              <a:t>B=[1,”sid”,2.5,[1,2,3]]</a:t>
            </a:r>
          </a:p>
          <a:p>
            <a:pPr>
              <a:lnSpc>
                <a:spcPct val="150000"/>
              </a:lnSpc>
            </a:pPr>
            <a:endParaRPr lang="en-US" sz="1600" dirty="0">
              <a:solidFill>
                <a:schemeClr val="bg1"/>
              </a:solidFill>
              <a:latin typeface="Roboto Mono" pitchFamily="2" charset="0"/>
              <a:ea typeface="Roboto Mono" pitchFamily="2" charset="0"/>
            </a:endParaRPr>
          </a:p>
        </p:txBody>
      </p:sp>
    </p:spTree>
    <p:extLst>
      <p:ext uri="{BB962C8B-B14F-4D97-AF65-F5344CB8AC3E}">
        <p14:creationId xmlns:p14="http://schemas.microsoft.com/office/powerpoint/2010/main" val="3487492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88673" y="457200"/>
            <a:ext cx="3640740" cy="584775"/>
          </a:xfrm>
          <a:prstGeom prst="rect">
            <a:avLst/>
          </a:prstGeom>
          <a:noFill/>
        </p:spPr>
        <p:txBody>
          <a:bodyPr wrap="none" rtlCol="0">
            <a:spAutoFit/>
          </a:bodyPr>
          <a:lstStyle/>
          <a:p>
            <a:r>
              <a:rPr lang="en-US" sz="3200" dirty="0" smtClean="0">
                <a:solidFill>
                  <a:schemeClr val="bg1"/>
                </a:solidFill>
                <a:latin typeface="Roboto Mono" pitchFamily="2" charset="0"/>
                <a:ea typeface="Roboto Mono" pitchFamily="2" charset="0"/>
              </a:rPr>
              <a:t>What is Python</a:t>
            </a:r>
            <a:endParaRPr lang="en-US" sz="3200" dirty="0">
              <a:solidFill>
                <a:schemeClr val="bg1"/>
              </a:solidFill>
              <a:latin typeface="Roboto Mono" pitchFamily="2" charset="0"/>
              <a:ea typeface="Roboto Mono" pitchFamily="2" charset="0"/>
            </a:endParaRPr>
          </a:p>
        </p:txBody>
      </p:sp>
      <p:sp>
        <p:nvSpPr>
          <p:cNvPr id="5" name="TextBox 4"/>
          <p:cNvSpPr txBox="1"/>
          <p:nvPr/>
        </p:nvSpPr>
        <p:spPr>
          <a:xfrm>
            <a:off x="608098" y="2057400"/>
            <a:ext cx="8229600" cy="2554545"/>
          </a:xfrm>
          <a:prstGeom prst="rect">
            <a:avLst/>
          </a:prstGeom>
          <a:noFill/>
        </p:spPr>
        <p:txBody>
          <a:bodyPr wrap="square" rtlCol="0">
            <a:spAutoFit/>
          </a:bodyPr>
          <a:lstStyle/>
          <a:p>
            <a:r>
              <a:rPr lang="en-US" sz="4000" dirty="0">
                <a:solidFill>
                  <a:schemeClr val="bg1"/>
                </a:solidFill>
                <a:latin typeface="Roboto Mono" pitchFamily="2" charset="0"/>
                <a:ea typeface="Roboto Mono" pitchFamily="2" charset="0"/>
              </a:rPr>
              <a:t>Python is </a:t>
            </a:r>
            <a:r>
              <a:rPr lang="en-US" sz="4000" dirty="0" smtClean="0">
                <a:solidFill>
                  <a:schemeClr val="bg1"/>
                </a:solidFill>
                <a:latin typeface="Roboto Mono" pitchFamily="2" charset="0"/>
                <a:ea typeface="Roboto Mono" pitchFamily="2" charset="0"/>
              </a:rPr>
              <a:t>a high-level </a:t>
            </a:r>
            <a:r>
              <a:rPr lang="en-US" sz="4000" dirty="0">
                <a:solidFill>
                  <a:schemeClr val="bg1"/>
                </a:solidFill>
                <a:latin typeface="Roboto Mono" pitchFamily="2" charset="0"/>
                <a:ea typeface="Roboto Mono" pitchFamily="2" charset="0"/>
              </a:rPr>
              <a:t>programming </a:t>
            </a:r>
            <a:r>
              <a:rPr lang="en-US" sz="4000" dirty="0" smtClean="0">
                <a:solidFill>
                  <a:schemeClr val="bg1"/>
                </a:solidFill>
                <a:latin typeface="Roboto Mono" pitchFamily="2" charset="0"/>
                <a:ea typeface="Roboto Mono" pitchFamily="2" charset="0"/>
              </a:rPr>
              <a:t>language which supports multiple programming paradigms.</a:t>
            </a:r>
            <a:endParaRPr lang="en-US" sz="4000" dirty="0">
              <a:solidFill>
                <a:schemeClr val="bg1"/>
              </a:solidFill>
              <a:latin typeface="Roboto Mono" pitchFamily="2" charset="0"/>
              <a:ea typeface="Roboto Mono" pitchFamily="2" charset="0"/>
            </a:endParaRPr>
          </a:p>
        </p:txBody>
      </p:sp>
    </p:spTree>
    <p:extLst>
      <p:ext uri="{BB962C8B-B14F-4D97-AF65-F5344CB8AC3E}">
        <p14:creationId xmlns:p14="http://schemas.microsoft.com/office/powerpoint/2010/main" val="10712777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34819" y="292387"/>
            <a:ext cx="1723549" cy="707886"/>
          </a:xfrm>
          <a:prstGeom prst="rect">
            <a:avLst/>
          </a:prstGeom>
          <a:noFill/>
        </p:spPr>
        <p:txBody>
          <a:bodyPr wrap="none" rtlCol="0">
            <a:spAutoFit/>
          </a:bodyPr>
          <a:lstStyle/>
          <a:p>
            <a:pPr algn="ctr"/>
            <a:r>
              <a:rPr lang="en-US" sz="4000" dirty="0" smtClean="0">
                <a:solidFill>
                  <a:prstClr val="white"/>
                </a:solidFill>
                <a:latin typeface="Roboto Mono" pitchFamily="2" charset="0"/>
                <a:ea typeface="Roboto Mono" pitchFamily="2" charset="0"/>
              </a:rPr>
              <a:t>Lists</a:t>
            </a:r>
            <a:endParaRPr lang="en-US" sz="4000" dirty="0">
              <a:solidFill>
                <a:prstClr val="white"/>
              </a:solidFill>
              <a:latin typeface="Roboto Mono" pitchFamily="2" charset="0"/>
              <a:ea typeface="Roboto Mono" pitchFamily="2" charset="0"/>
            </a:endParaRPr>
          </a:p>
        </p:txBody>
      </p:sp>
      <p:sp>
        <p:nvSpPr>
          <p:cNvPr id="6" name="TextBox 5"/>
          <p:cNvSpPr txBox="1"/>
          <p:nvPr/>
        </p:nvSpPr>
        <p:spPr>
          <a:xfrm>
            <a:off x="457200" y="1752600"/>
            <a:ext cx="8229600" cy="1569660"/>
          </a:xfrm>
          <a:prstGeom prst="rect">
            <a:avLst/>
          </a:prstGeom>
          <a:noFill/>
        </p:spPr>
        <p:txBody>
          <a:bodyPr wrap="square" rtlCol="0">
            <a:spAutoFit/>
          </a:bodyPr>
          <a:lstStyle/>
          <a:p>
            <a:pPr>
              <a:lnSpc>
                <a:spcPct val="150000"/>
              </a:lnSpc>
            </a:pPr>
            <a:r>
              <a:rPr lang="en-US" sz="3200" dirty="0" smtClean="0">
                <a:solidFill>
                  <a:schemeClr val="bg1"/>
                </a:solidFill>
                <a:latin typeface="Roboto Mono" pitchFamily="2" charset="0"/>
                <a:ea typeface="Roboto Mono" pitchFamily="2" charset="0"/>
              </a:rPr>
              <a:t>Access elements of a list</a:t>
            </a:r>
          </a:p>
          <a:p>
            <a:pPr>
              <a:lnSpc>
                <a:spcPct val="150000"/>
              </a:lnSpc>
            </a:pPr>
            <a:endParaRPr lang="en-US" sz="1600" dirty="0">
              <a:solidFill>
                <a:schemeClr val="bg1"/>
              </a:solidFill>
              <a:latin typeface="Roboto Mono" pitchFamily="2" charset="0"/>
              <a:ea typeface="Roboto Mono" pitchFamily="2" charset="0"/>
            </a:endParaRPr>
          </a:p>
          <a:p>
            <a:pPr>
              <a:lnSpc>
                <a:spcPct val="150000"/>
              </a:lnSpc>
            </a:pPr>
            <a:endParaRPr lang="en-US" sz="1600" dirty="0">
              <a:solidFill>
                <a:schemeClr val="bg1"/>
              </a:solidFill>
              <a:latin typeface="Roboto Mono" pitchFamily="2" charset="0"/>
              <a:ea typeface="Roboto Mono" pitchFamily="2" charset="0"/>
            </a:endParaRPr>
          </a:p>
        </p:txBody>
      </p:sp>
      <p:pic>
        <p:nvPicPr>
          <p:cNvPr id="1026" name="Picture 2" descr="C:\Users\sidharth\Desktop\python-basics-16-638.jpg"/>
          <p:cNvPicPr>
            <a:picLocks noChangeAspect="1" noChangeArrowheads="1"/>
          </p:cNvPicPr>
          <p:nvPr/>
        </p:nvPicPr>
        <p:blipFill rotWithShape="1">
          <a:blip r:embed="rId2">
            <a:extLst>
              <a:ext uri="{28A0092B-C50C-407E-A947-70E740481C1C}">
                <a14:useLocalDpi xmlns:a14="http://schemas.microsoft.com/office/drawing/2010/main" val="0"/>
              </a:ext>
            </a:extLst>
          </a:blip>
          <a:srcRect t="22284" b="17346"/>
          <a:stretch/>
        </p:blipFill>
        <p:spPr bwMode="auto">
          <a:xfrm>
            <a:off x="1828800" y="3124200"/>
            <a:ext cx="6076951" cy="2064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38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34819" y="292387"/>
            <a:ext cx="1723549" cy="707886"/>
          </a:xfrm>
          <a:prstGeom prst="rect">
            <a:avLst/>
          </a:prstGeom>
          <a:noFill/>
        </p:spPr>
        <p:txBody>
          <a:bodyPr wrap="none" rtlCol="0">
            <a:spAutoFit/>
          </a:bodyPr>
          <a:lstStyle/>
          <a:p>
            <a:pPr algn="ctr"/>
            <a:r>
              <a:rPr lang="en-US" sz="4000" dirty="0" smtClean="0">
                <a:solidFill>
                  <a:prstClr val="white"/>
                </a:solidFill>
                <a:latin typeface="Roboto Mono" pitchFamily="2" charset="0"/>
                <a:ea typeface="Roboto Mono" pitchFamily="2" charset="0"/>
              </a:rPr>
              <a:t>Lists</a:t>
            </a:r>
            <a:endParaRPr lang="en-US" sz="4000" dirty="0">
              <a:solidFill>
                <a:prstClr val="white"/>
              </a:solidFill>
              <a:latin typeface="Roboto Mono" pitchFamily="2" charset="0"/>
              <a:ea typeface="Roboto Mono" pitchFamily="2" charset="0"/>
            </a:endParaRPr>
          </a:p>
        </p:txBody>
      </p:sp>
      <p:sp>
        <p:nvSpPr>
          <p:cNvPr id="6" name="TextBox 5"/>
          <p:cNvSpPr txBox="1"/>
          <p:nvPr/>
        </p:nvSpPr>
        <p:spPr>
          <a:xfrm>
            <a:off x="457200" y="1752600"/>
            <a:ext cx="8229600" cy="4893647"/>
          </a:xfrm>
          <a:prstGeom prst="rect">
            <a:avLst/>
          </a:prstGeom>
          <a:noFill/>
        </p:spPr>
        <p:txBody>
          <a:bodyPr wrap="square" rtlCol="0">
            <a:spAutoFit/>
          </a:bodyPr>
          <a:lstStyle/>
          <a:p>
            <a:pPr>
              <a:lnSpc>
                <a:spcPct val="150000"/>
              </a:lnSpc>
            </a:pPr>
            <a:r>
              <a:rPr lang="en-US" sz="3200" dirty="0" smtClean="0">
                <a:solidFill>
                  <a:schemeClr val="bg1"/>
                </a:solidFill>
                <a:latin typeface="Roboto Mono" pitchFamily="2" charset="0"/>
                <a:ea typeface="Roboto Mono" pitchFamily="2" charset="0"/>
              </a:rPr>
              <a:t>Access elements of a list</a:t>
            </a:r>
          </a:p>
          <a:p>
            <a:pPr>
              <a:lnSpc>
                <a:spcPct val="150000"/>
              </a:lnSpc>
            </a:pPr>
            <a:endParaRPr lang="en-US" sz="1600" dirty="0">
              <a:solidFill>
                <a:schemeClr val="bg1"/>
              </a:solidFill>
              <a:latin typeface="Roboto Mono" pitchFamily="2" charset="0"/>
              <a:ea typeface="Roboto Mono" pitchFamily="2" charset="0"/>
            </a:endParaRPr>
          </a:p>
          <a:p>
            <a:pPr algn="ctr">
              <a:lnSpc>
                <a:spcPct val="150000"/>
              </a:lnSpc>
            </a:pPr>
            <a:r>
              <a:rPr lang="en-US" sz="3600" dirty="0" smtClean="0">
                <a:solidFill>
                  <a:schemeClr val="bg1"/>
                </a:solidFill>
                <a:latin typeface="Roboto Mono" pitchFamily="2" charset="0"/>
                <a:ea typeface="Roboto Mono" pitchFamily="2" charset="0"/>
              </a:rPr>
              <a:t>A[0]</a:t>
            </a:r>
          </a:p>
          <a:p>
            <a:pPr algn="ctr">
              <a:lnSpc>
                <a:spcPct val="150000"/>
              </a:lnSpc>
            </a:pPr>
            <a:r>
              <a:rPr lang="en-US" sz="3600" dirty="0" smtClean="0">
                <a:solidFill>
                  <a:schemeClr val="bg1"/>
                </a:solidFill>
                <a:latin typeface="Roboto Mono" pitchFamily="2" charset="0"/>
                <a:ea typeface="Roboto Mono" pitchFamily="2" charset="0"/>
              </a:rPr>
              <a:t>Returns 1</a:t>
            </a:r>
          </a:p>
          <a:p>
            <a:pPr algn="ctr">
              <a:lnSpc>
                <a:spcPct val="150000"/>
              </a:lnSpc>
            </a:pPr>
            <a:r>
              <a:rPr lang="en-US" sz="3600" dirty="0" smtClean="0">
                <a:solidFill>
                  <a:schemeClr val="bg1"/>
                </a:solidFill>
                <a:latin typeface="Roboto Mono" pitchFamily="2" charset="0"/>
                <a:ea typeface="Roboto Mono" pitchFamily="2" charset="0"/>
              </a:rPr>
              <a:t>B[-3]</a:t>
            </a:r>
          </a:p>
          <a:p>
            <a:pPr algn="ctr">
              <a:lnSpc>
                <a:spcPct val="150000"/>
              </a:lnSpc>
            </a:pPr>
            <a:r>
              <a:rPr lang="en-US" sz="3600" dirty="0" smtClean="0">
                <a:solidFill>
                  <a:schemeClr val="bg1"/>
                </a:solidFill>
                <a:latin typeface="Roboto Mono" pitchFamily="2" charset="0"/>
                <a:ea typeface="Roboto Mono" pitchFamily="2" charset="0"/>
              </a:rPr>
              <a:t>Returns </a:t>
            </a:r>
            <a:r>
              <a:rPr lang="en-US" sz="3600" dirty="0" err="1" smtClean="0">
                <a:solidFill>
                  <a:schemeClr val="bg1"/>
                </a:solidFill>
                <a:latin typeface="Roboto Mono" pitchFamily="2" charset="0"/>
                <a:ea typeface="Roboto Mono" pitchFamily="2" charset="0"/>
              </a:rPr>
              <a:t>sid</a:t>
            </a:r>
            <a:endParaRPr lang="en-US" sz="3600" dirty="0" smtClean="0">
              <a:solidFill>
                <a:schemeClr val="bg1"/>
              </a:solidFill>
              <a:latin typeface="Roboto Mono" pitchFamily="2" charset="0"/>
              <a:ea typeface="Roboto Mono" pitchFamily="2" charset="0"/>
            </a:endParaRPr>
          </a:p>
          <a:p>
            <a:pPr>
              <a:lnSpc>
                <a:spcPct val="150000"/>
              </a:lnSpc>
            </a:pPr>
            <a:endParaRPr lang="en-US" sz="1600" dirty="0">
              <a:solidFill>
                <a:schemeClr val="bg1"/>
              </a:solidFill>
              <a:latin typeface="Roboto Mono" pitchFamily="2" charset="0"/>
              <a:ea typeface="Roboto Mono" pitchFamily="2" charset="0"/>
            </a:endParaRPr>
          </a:p>
        </p:txBody>
      </p:sp>
    </p:spTree>
    <p:extLst>
      <p:ext uri="{BB962C8B-B14F-4D97-AF65-F5344CB8AC3E}">
        <p14:creationId xmlns:p14="http://schemas.microsoft.com/office/powerpoint/2010/main" val="23555684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34819" y="292387"/>
            <a:ext cx="1723549" cy="707886"/>
          </a:xfrm>
          <a:prstGeom prst="rect">
            <a:avLst/>
          </a:prstGeom>
          <a:noFill/>
        </p:spPr>
        <p:txBody>
          <a:bodyPr wrap="none" rtlCol="0">
            <a:spAutoFit/>
          </a:bodyPr>
          <a:lstStyle/>
          <a:p>
            <a:pPr algn="ctr"/>
            <a:r>
              <a:rPr lang="en-US" sz="4000" dirty="0" smtClean="0">
                <a:solidFill>
                  <a:prstClr val="white"/>
                </a:solidFill>
                <a:latin typeface="Roboto Mono" pitchFamily="2" charset="0"/>
                <a:ea typeface="Roboto Mono" pitchFamily="2" charset="0"/>
              </a:rPr>
              <a:t>Lists</a:t>
            </a:r>
            <a:endParaRPr lang="en-US" sz="4000" dirty="0">
              <a:solidFill>
                <a:prstClr val="white"/>
              </a:solidFill>
              <a:latin typeface="Roboto Mono" pitchFamily="2" charset="0"/>
              <a:ea typeface="Roboto Mono" pitchFamily="2" charset="0"/>
            </a:endParaRPr>
          </a:p>
        </p:txBody>
      </p:sp>
      <p:sp>
        <p:nvSpPr>
          <p:cNvPr id="6" name="TextBox 5"/>
          <p:cNvSpPr txBox="1"/>
          <p:nvPr/>
        </p:nvSpPr>
        <p:spPr>
          <a:xfrm>
            <a:off x="457200" y="1752600"/>
            <a:ext cx="8229600" cy="1200329"/>
          </a:xfrm>
          <a:prstGeom prst="rect">
            <a:avLst/>
          </a:prstGeom>
          <a:noFill/>
        </p:spPr>
        <p:txBody>
          <a:bodyPr wrap="square" rtlCol="0">
            <a:spAutoFit/>
          </a:bodyPr>
          <a:lstStyle/>
          <a:p>
            <a:pPr>
              <a:lnSpc>
                <a:spcPct val="150000"/>
              </a:lnSpc>
            </a:pPr>
            <a:r>
              <a:rPr lang="en-US" sz="3200" dirty="0" smtClean="0">
                <a:solidFill>
                  <a:schemeClr val="bg1"/>
                </a:solidFill>
                <a:latin typeface="Roboto Mono" pitchFamily="2" charset="0"/>
                <a:ea typeface="Roboto Mono" pitchFamily="2" charset="0"/>
              </a:rPr>
              <a:t>Slicing elements of a list</a:t>
            </a:r>
          </a:p>
          <a:p>
            <a:pPr>
              <a:lnSpc>
                <a:spcPct val="150000"/>
              </a:lnSpc>
            </a:pPr>
            <a:endParaRPr lang="en-US" sz="1600" dirty="0">
              <a:solidFill>
                <a:schemeClr val="bg1"/>
              </a:solidFill>
              <a:latin typeface="Roboto Mono" pitchFamily="2" charset="0"/>
              <a:ea typeface="Roboto Mono" pitchFamily="2" charset="0"/>
            </a:endParaRPr>
          </a:p>
        </p:txBody>
      </p:sp>
      <p:pic>
        <p:nvPicPr>
          <p:cNvPr id="5" name="Picture 2" descr="C:\Users\sidharth\Desktop\python-basics-16-638.jpg"/>
          <p:cNvPicPr>
            <a:picLocks noChangeAspect="1" noChangeArrowheads="1"/>
          </p:cNvPicPr>
          <p:nvPr/>
        </p:nvPicPr>
        <p:blipFill rotWithShape="1">
          <a:blip r:embed="rId2">
            <a:extLst>
              <a:ext uri="{28A0092B-C50C-407E-A947-70E740481C1C}">
                <a14:useLocalDpi xmlns:a14="http://schemas.microsoft.com/office/drawing/2010/main" val="0"/>
              </a:ext>
            </a:extLst>
          </a:blip>
          <a:srcRect t="22284" b="17346"/>
          <a:stretch/>
        </p:blipFill>
        <p:spPr bwMode="auto">
          <a:xfrm>
            <a:off x="1828800" y="3158836"/>
            <a:ext cx="6076951" cy="2064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7463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34819" y="292387"/>
            <a:ext cx="1723549" cy="707886"/>
          </a:xfrm>
          <a:prstGeom prst="rect">
            <a:avLst/>
          </a:prstGeom>
          <a:noFill/>
        </p:spPr>
        <p:txBody>
          <a:bodyPr wrap="none" rtlCol="0">
            <a:spAutoFit/>
          </a:bodyPr>
          <a:lstStyle/>
          <a:p>
            <a:pPr algn="ctr"/>
            <a:r>
              <a:rPr lang="en-US" sz="4000" dirty="0" smtClean="0">
                <a:solidFill>
                  <a:prstClr val="white"/>
                </a:solidFill>
                <a:latin typeface="Roboto Mono" pitchFamily="2" charset="0"/>
                <a:ea typeface="Roboto Mono" pitchFamily="2" charset="0"/>
              </a:rPr>
              <a:t>Lists</a:t>
            </a:r>
            <a:endParaRPr lang="en-US" sz="4000" dirty="0">
              <a:solidFill>
                <a:prstClr val="white"/>
              </a:solidFill>
              <a:latin typeface="Roboto Mono" pitchFamily="2" charset="0"/>
              <a:ea typeface="Roboto Mono" pitchFamily="2" charset="0"/>
            </a:endParaRPr>
          </a:p>
        </p:txBody>
      </p:sp>
      <p:sp>
        <p:nvSpPr>
          <p:cNvPr id="6" name="TextBox 5"/>
          <p:cNvSpPr txBox="1"/>
          <p:nvPr/>
        </p:nvSpPr>
        <p:spPr>
          <a:xfrm>
            <a:off x="457200" y="1752600"/>
            <a:ext cx="8229600" cy="4478149"/>
          </a:xfrm>
          <a:prstGeom prst="rect">
            <a:avLst/>
          </a:prstGeom>
          <a:noFill/>
        </p:spPr>
        <p:txBody>
          <a:bodyPr wrap="square" rtlCol="0">
            <a:spAutoFit/>
          </a:bodyPr>
          <a:lstStyle/>
          <a:p>
            <a:pPr>
              <a:lnSpc>
                <a:spcPct val="150000"/>
              </a:lnSpc>
            </a:pPr>
            <a:r>
              <a:rPr lang="en-US" sz="2800" dirty="0" smtClean="0">
                <a:solidFill>
                  <a:schemeClr val="bg1"/>
                </a:solidFill>
                <a:latin typeface="Roboto Mono" pitchFamily="2" charset="0"/>
                <a:ea typeface="Roboto Mono" pitchFamily="2" charset="0"/>
              </a:rPr>
              <a:t>Slicing elements of a list</a:t>
            </a:r>
          </a:p>
          <a:p>
            <a:pPr>
              <a:lnSpc>
                <a:spcPct val="150000"/>
              </a:lnSpc>
            </a:pPr>
            <a:endParaRPr lang="en-US" sz="1100" dirty="0">
              <a:solidFill>
                <a:schemeClr val="bg1"/>
              </a:solidFill>
              <a:latin typeface="Roboto Mono" pitchFamily="2" charset="0"/>
              <a:ea typeface="Roboto Mono" pitchFamily="2" charset="0"/>
            </a:endParaRPr>
          </a:p>
          <a:p>
            <a:pPr algn="ctr">
              <a:lnSpc>
                <a:spcPct val="150000"/>
              </a:lnSpc>
            </a:pPr>
            <a:r>
              <a:rPr lang="en-US" sz="2000" dirty="0" smtClean="0">
                <a:solidFill>
                  <a:schemeClr val="bg1"/>
                </a:solidFill>
                <a:latin typeface="Roboto Mono" pitchFamily="2" charset="0"/>
                <a:ea typeface="Roboto Mono" pitchFamily="2" charset="0"/>
              </a:rPr>
              <a:t>A[0:5]</a:t>
            </a:r>
          </a:p>
          <a:p>
            <a:pPr algn="ctr">
              <a:lnSpc>
                <a:spcPct val="150000"/>
              </a:lnSpc>
            </a:pPr>
            <a:r>
              <a:rPr lang="en-US" sz="2000" dirty="0" smtClean="0">
                <a:solidFill>
                  <a:schemeClr val="bg1"/>
                </a:solidFill>
                <a:latin typeface="Roboto Mono" pitchFamily="2" charset="0"/>
                <a:ea typeface="Roboto Mono" pitchFamily="2" charset="0"/>
              </a:rPr>
              <a:t>Returns first five elements</a:t>
            </a:r>
          </a:p>
          <a:p>
            <a:pPr algn="ctr">
              <a:lnSpc>
                <a:spcPct val="150000"/>
              </a:lnSpc>
            </a:pPr>
            <a:r>
              <a:rPr lang="en-US" sz="2000" dirty="0" smtClean="0">
                <a:solidFill>
                  <a:schemeClr val="bg1"/>
                </a:solidFill>
                <a:latin typeface="Roboto Mono" pitchFamily="2" charset="0"/>
                <a:ea typeface="Roboto Mono" pitchFamily="2" charset="0"/>
              </a:rPr>
              <a:t>A[0] A[1] A[2] A[3] A[4]</a:t>
            </a:r>
          </a:p>
          <a:p>
            <a:pPr algn="ctr">
              <a:lnSpc>
                <a:spcPct val="150000"/>
              </a:lnSpc>
            </a:pPr>
            <a:r>
              <a:rPr lang="en-US" sz="2000" dirty="0" smtClean="0">
                <a:solidFill>
                  <a:schemeClr val="bg1"/>
                </a:solidFill>
                <a:latin typeface="Roboto Mono" pitchFamily="2" charset="0"/>
                <a:ea typeface="Roboto Mono" pitchFamily="2" charset="0"/>
              </a:rPr>
              <a:t> </a:t>
            </a:r>
          </a:p>
          <a:p>
            <a:pPr algn="ctr">
              <a:lnSpc>
                <a:spcPct val="150000"/>
              </a:lnSpc>
            </a:pPr>
            <a:r>
              <a:rPr lang="en-US" sz="2000" dirty="0" smtClean="0">
                <a:solidFill>
                  <a:schemeClr val="bg1"/>
                </a:solidFill>
                <a:latin typeface="Roboto Mono" pitchFamily="2" charset="0"/>
                <a:ea typeface="Roboto Mono" pitchFamily="2" charset="0"/>
              </a:rPr>
              <a:t>B[4:7]</a:t>
            </a:r>
          </a:p>
          <a:p>
            <a:pPr algn="ctr">
              <a:lnSpc>
                <a:spcPct val="150000"/>
              </a:lnSpc>
            </a:pPr>
            <a:r>
              <a:rPr lang="en-US" sz="2000" dirty="0" smtClean="0">
                <a:solidFill>
                  <a:schemeClr val="bg1"/>
                </a:solidFill>
                <a:latin typeface="Roboto Mono" pitchFamily="2" charset="0"/>
                <a:ea typeface="Roboto Mono" pitchFamily="2" charset="0"/>
              </a:rPr>
              <a:t>Returns elements</a:t>
            </a:r>
          </a:p>
          <a:p>
            <a:pPr algn="ctr">
              <a:lnSpc>
                <a:spcPct val="150000"/>
              </a:lnSpc>
            </a:pPr>
            <a:r>
              <a:rPr lang="en-US" sz="2000" dirty="0" smtClean="0">
                <a:solidFill>
                  <a:schemeClr val="bg1"/>
                </a:solidFill>
                <a:latin typeface="Roboto Mono" pitchFamily="2" charset="0"/>
                <a:ea typeface="Roboto Mono" pitchFamily="2" charset="0"/>
              </a:rPr>
              <a:t>A[4] A[5] A[6]</a:t>
            </a:r>
          </a:p>
          <a:p>
            <a:pPr>
              <a:lnSpc>
                <a:spcPct val="150000"/>
              </a:lnSpc>
            </a:pPr>
            <a:endParaRPr lang="en-US" sz="1100" dirty="0">
              <a:solidFill>
                <a:schemeClr val="bg1"/>
              </a:solidFill>
              <a:latin typeface="Roboto Mono" pitchFamily="2" charset="0"/>
              <a:ea typeface="Roboto Mono" pitchFamily="2" charset="0"/>
            </a:endParaRPr>
          </a:p>
        </p:txBody>
      </p:sp>
    </p:spTree>
    <p:extLst>
      <p:ext uri="{BB962C8B-B14F-4D97-AF65-F5344CB8AC3E}">
        <p14:creationId xmlns:p14="http://schemas.microsoft.com/office/powerpoint/2010/main" val="33216614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34819" y="292387"/>
            <a:ext cx="1723549" cy="707886"/>
          </a:xfrm>
          <a:prstGeom prst="rect">
            <a:avLst/>
          </a:prstGeom>
          <a:noFill/>
        </p:spPr>
        <p:txBody>
          <a:bodyPr wrap="none" rtlCol="0">
            <a:spAutoFit/>
          </a:bodyPr>
          <a:lstStyle/>
          <a:p>
            <a:pPr algn="ctr"/>
            <a:r>
              <a:rPr lang="en-US" sz="4000" dirty="0" smtClean="0">
                <a:solidFill>
                  <a:prstClr val="white"/>
                </a:solidFill>
                <a:latin typeface="Roboto Mono" pitchFamily="2" charset="0"/>
                <a:ea typeface="Roboto Mono" pitchFamily="2" charset="0"/>
              </a:rPr>
              <a:t>Lists</a:t>
            </a:r>
            <a:endParaRPr lang="en-US" sz="4000" dirty="0">
              <a:solidFill>
                <a:prstClr val="white"/>
              </a:solidFill>
              <a:latin typeface="Roboto Mono" pitchFamily="2" charset="0"/>
              <a:ea typeface="Roboto Mono" pitchFamily="2" charset="0"/>
            </a:endParaRPr>
          </a:p>
        </p:txBody>
      </p:sp>
      <p:sp>
        <p:nvSpPr>
          <p:cNvPr id="6" name="TextBox 5"/>
          <p:cNvSpPr txBox="1"/>
          <p:nvPr/>
        </p:nvSpPr>
        <p:spPr>
          <a:xfrm>
            <a:off x="457200" y="1752600"/>
            <a:ext cx="8229600" cy="4478149"/>
          </a:xfrm>
          <a:prstGeom prst="rect">
            <a:avLst/>
          </a:prstGeom>
          <a:noFill/>
        </p:spPr>
        <p:txBody>
          <a:bodyPr wrap="square" rtlCol="0">
            <a:spAutoFit/>
          </a:bodyPr>
          <a:lstStyle/>
          <a:p>
            <a:pPr>
              <a:lnSpc>
                <a:spcPct val="150000"/>
              </a:lnSpc>
            </a:pPr>
            <a:r>
              <a:rPr lang="en-US" sz="2800" dirty="0" smtClean="0">
                <a:solidFill>
                  <a:schemeClr val="bg1"/>
                </a:solidFill>
                <a:latin typeface="Roboto Mono" pitchFamily="2" charset="0"/>
                <a:ea typeface="Roboto Mono" pitchFamily="2" charset="0"/>
              </a:rPr>
              <a:t>A nifty shortcut</a:t>
            </a:r>
          </a:p>
          <a:p>
            <a:pPr>
              <a:lnSpc>
                <a:spcPct val="150000"/>
              </a:lnSpc>
            </a:pPr>
            <a:endParaRPr lang="en-US" sz="1100" dirty="0">
              <a:solidFill>
                <a:schemeClr val="bg1"/>
              </a:solidFill>
              <a:latin typeface="Roboto Mono" pitchFamily="2" charset="0"/>
              <a:ea typeface="Roboto Mono" pitchFamily="2" charset="0"/>
            </a:endParaRPr>
          </a:p>
          <a:p>
            <a:pPr algn="ctr">
              <a:lnSpc>
                <a:spcPct val="150000"/>
              </a:lnSpc>
            </a:pPr>
            <a:r>
              <a:rPr lang="en-US" sz="2000" dirty="0" smtClean="0">
                <a:solidFill>
                  <a:schemeClr val="bg1"/>
                </a:solidFill>
                <a:latin typeface="Roboto Mono" pitchFamily="2" charset="0"/>
                <a:ea typeface="Roboto Mono" pitchFamily="2" charset="0"/>
              </a:rPr>
              <a:t>A[5:]</a:t>
            </a:r>
          </a:p>
          <a:p>
            <a:pPr algn="ctr">
              <a:lnSpc>
                <a:spcPct val="150000"/>
              </a:lnSpc>
            </a:pPr>
            <a:r>
              <a:rPr lang="en-US" sz="2000" dirty="0" smtClean="0">
                <a:solidFill>
                  <a:schemeClr val="bg1"/>
                </a:solidFill>
                <a:latin typeface="Roboto Mono" pitchFamily="2" charset="0"/>
                <a:ea typeface="Roboto Mono" pitchFamily="2" charset="0"/>
              </a:rPr>
              <a:t>Returns elements</a:t>
            </a:r>
          </a:p>
          <a:p>
            <a:pPr algn="ctr">
              <a:lnSpc>
                <a:spcPct val="150000"/>
              </a:lnSpc>
            </a:pPr>
            <a:r>
              <a:rPr lang="en-US" sz="2000" dirty="0" smtClean="0">
                <a:solidFill>
                  <a:schemeClr val="bg1"/>
                </a:solidFill>
                <a:latin typeface="Roboto Mono" pitchFamily="2" charset="0"/>
                <a:ea typeface="Roboto Mono" pitchFamily="2" charset="0"/>
              </a:rPr>
              <a:t>A[5] A[6] A[7] … TILL END</a:t>
            </a:r>
          </a:p>
          <a:p>
            <a:pPr algn="ctr">
              <a:lnSpc>
                <a:spcPct val="150000"/>
              </a:lnSpc>
            </a:pPr>
            <a:r>
              <a:rPr lang="en-US" sz="2000" dirty="0" smtClean="0">
                <a:solidFill>
                  <a:schemeClr val="bg1"/>
                </a:solidFill>
                <a:latin typeface="Roboto Mono" pitchFamily="2" charset="0"/>
                <a:ea typeface="Roboto Mono" pitchFamily="2" charset="0"/>
              </a:rPr>
              <a:t> </a:t>
            </a:r>
          </a:p>
          <a:p>
            <a:pPr algn="ctr">
              <a:lnSpc>
                <a:spcPct val="150000"/>
              </a:lnSpc>
            </a:pPr>
            <a:r>
              <a:rPr lang="en-US" sz="2000" dirty="0" smtClean="0">
                <a:solidFill>
                  <a:schemeClr val="bg1"/>
                </a:solidFill>
                <a:latin typeface="Roboto Mono" pitchFamily="2" charset="0"/>
                <a:ea typeface="Roboto Mono" pitchFamily="2" charset="0"/>
              </a:rPr>
              <a:t>B[:</a:t>
            </a:r>
            <a:r>
              <a:rPr lang="en-US" sz="2000" dirty="0">
                <a:solidFill>
                  <a:schemeClr val="bg1"/>
                </a:solidFill>
                <a:latin typeface="Roboto Mono" pitchFamily="2" charset="0"/>
                <a:ea typeface="Roboto Mono" pitchFamily="2" charset="0"/>
              </a:rPr>
              <a:t>5</a:t>
            </a:r>
            <a:r>
              <a:rPr lang="en-US" sz="2000" dirty="0" smtClean="0">
                <a:solidFill>
                  <a:schemeClr val="bg1"/>
                </a:solidFill>
                <a:latin typeface="Roboto Mono" pitchFamily="2" charset="0"/>
                <a:ea typeface="Roboto Mono" pitchFamily="2" charset="0"/>
              </a:rPr>
              <a:t>]</a:t>
            </a:r>
          </a:p>
          <a:p>
            <a:pPr algn="ctr">
              <a:lnSpc>
                <a:spcPct val="150000"/>
              </a:lnSpc>
            </a:pPr>
            <a:r>
              <a:rPr lang="en-US" sz="2000" dirty="0" smtClean="0">
                <a:solidFill>
                  <a:schemeClr val="bg1"/>
                </a:solidFill>
                <a:latin typeface="Roboto Mono" pitchFamily="2" charset="0"/>
                <a:ea typeface="Roboto Mono" pitchFamily="2" charset="0"/>
              </a:rPr>
              <a:t>Returns elements</a:t>
            </a:r>
          </a:p>
          <a:p>
            <a:pPr algn="ctr">
              <a:lnSpc>
                <a:spcPct val="150000"/>
              </a:lnSpc>
            </a:pPr>
            <a:r>
              <a:rPr lang="en-US" sz="2000" dirty="0" smtClean="0">
                <a:solidFill>
                  <a:schemeClr val="bg1"/>
                </a:solidFill>
                <a:latin typeface="Roboto Mono" pitchFamily="2" charset="0"/>
                <a:ea typeface="Roboto Mono" pitchFamily="2" charset="0"/>
              </a:rPr>
              <a:t>A[0] A[1] A[2] A[3] A[4] A[5]</a:t>
            </a:r>
          </a:p>
          <a:p>
            <a:pPr>
              <a:lnSpc>
                <a:spcPct val="150000"/>
              </a:lnSpc>
            </a:pPr>
            <a:endParaRPr lang="en-US" sz="1100" dirty="0">
              <a:solidFill>
                <a:schemeClr val="bg1"/>
              </a:solidFill>
              <a:latin typeface="Roboto Mono" pitchFamily="2" charset="0"/>
              <a:ea typeface="Roboto Mono" pitchFamily="2" charset="0"/>
            </a:endParaRPr>
          </a:p>
        </p:txBody>
      </p:sp>
    </p:spTree>
    <p:extLst>
      <p:ext uri="{BB962C8B-B14F-4D97-AF65-F5344CB8AC3E}">
        <p14:creationId xmlns:p14="http://schemas.microsoft.com/office/powerpoint/2010/main" val="23326228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34819" y="292387"/>
            <a:ext cx="1723549" cy="707886"/>
          </a:xfrm>
          <a:prstGeom prst="rect">
            <a:avLst/>
          </a:prstGeom>
          <a:noFill/>
        </p:spPr>
        <p:txBody>
          <a:bodyPr wrap="none" rtlCol="0">
            <a:spAutoFit/>
          </a:bodyPr>
          <a:lstStyle/>
          <a:p>
            <a:pPr algn="ctr"/>
            <a:r>
              <a:rPr lang="en-US" sz="4000" dirty="0" smtClean="0">
                <a:solidFill>
                  <a:prstClr val="white"/>
                </a:solidFill>
                <a:latin typeface="Roboto Mono" pitchFamily="2" charset="0"/>
                <a:ea typeface="Roboto Mono" pitchFamily="2" charset="0"/>
              </a:rPr>
              <a:t>Lists</a:t>
            </a:r>
            <a:endParaRPr lang="en-US" sz="4000" dirty="0">
              <a:solidFill>
                <a:prstClr val="white"/>
              </a:solidFill>
              <a:latin typeface="Roboto Mono" pitchFamily="2" charset="0"/>
              <a:ea typeface="Roboto Mono" pitchFamily="2" charset="0"/>
            </a:endParaRPr>
          </a:p>
        </p:txBody>
      </p:sp>
      <p:sp>
        <p:nvSpPr>
          <p:cNvPr id="6" name="TextBox 5"/>
          <p:cNvSpPr txBox="1"/>
          <p:nvPr/>
        </p:nvSpPr>
        <p:spPr>
          <a:xfrm>
            <a:off x="457200" y="1752600"/>
            <a:ext cx="8229600" cy="4478149"/>
          </a:xfrm>
          <a:prstGeom prst="rect">
            <a:avLst/>
          </a:prstGeom>
          <a:noFill/>
        </p:spPr>
        <p:txBody>
          <a:bodyPr wrap="square" rtlCol="0">
            <a:spAutoFit/>
          </a:bodyPr>
          <a:lstStyle/>
          <a:p>
            <a:pPr>
              <a:lnSpc>
                <a:spcPct val="150000"/>
              </a:lnSpc>
            </a:pPr>
            <a:r>
              <a:rPr lang="en-US" sz="2800" dirty="0" smtClean="0">
                <a:solidFill>
                  <a:schemeClr val="bg1"/>
                </a:solidFill>
                <a:latin typeface="Roboto Mono" pitchFamily="2" charset="0"/>
                <a:ea typeface="Roboto Mono" pitchFamily="2" charset="0"/>
              </a:rPr>
              <a:t>Slicing through negative indices</a:t>
            </a:r>
          </a:p>
          <a:p>
            <a:pPr>
              <a:lnSpc>
                <a:spcPct val="150000"/>
              </a:lnSpc>
            </a:pPr>
            <a:endParaRPr lang="en-US" sz="1100" dirty="0">
              <a:solidFill>
                <a:schemeClr val="bg1"/>
              </a:solidFill>
              <a:latin typeface="Roboto Mono" pitchFamily="2" charset="0"/>
              <a:ea typeface="Roboto Mono" pitchFamily="2" charset="0"/>
            </a:endParaRPr>
          </a:p>
          <a:p>
            <a:pPr algn="ctr">
              <a:lnSpc>
                <a:spcPct val="150000"/>
              </a:lnSpc>
            </a:pPr>
            <a:r>
              <a:rPr lang="en-US" sz="2000" dirty="0" smtClean="0">
                <a:solidFill>
                  <a:schemeClr val="bg1"/>
                </a:solidFill>
                <a:latin typeface="Roboto Mono" pitchFamily="2" charset="0"/>
                <a:ea typeface="Roboto Mono" pitchFamily="2" charset="0"/>
              </a:rPr>
              <a:t>A[-1:-3]</a:t>
            </a:r>
          </a:p>
          <a:p>
            <a:pPr algn="ctr">
              <a:lnSpc>
                <a:spcPct val="150000"/>
              </a:lnSpc>
            </a:pPr>
            <a:r>
              <a:rPr lang="en-US" sz="2000" dirty="0" smtClean="0">
                <a:solidFill>
                  <a:schemeClr val="bg1"/>
                </a:solidFill>
                <a:latin typeface="Roboto Mono" pitchFamily="2" charset="0"/>
                <a:ea typeface="Roboto Mono" pitchFamily="2" charset="0"/>
              </a:rPr>
              <a:t>Returns elements</a:t>
            </a:r>
          </a:p>
          <a:p>
            <a:pPr algn="ctr">
              <a:lnSpc>
                <a:spcPct val="150000"/>
              </a:lnSpc>
            </a:pPr>
            <a:r>
              <a:rPr lang="en-US" sz="2000" dirty="0" smtClean="0">
                <a:solidFill>
                  <a:schemeClr val="bg1"/>
                </a:solidFill>
                <a:latin typeface="Roboto Mono" pitchFamily="2" charset="0"/>
                <a:ea typeface="Roboto Mono" pitchFamily="2" charset="0"/>
              </a:rPr>
              <a:t>A[-1] A[-2] A[-3] </a:t>
            </a:r>
          </a:p>
          <a:p>
            <a:pPr algn="ctr">
              <a:lnSpc>
                <a:spcPct val="150000"/>
              </a:lnSpc>
            </a:pPr>
            <a:r>
              <a:rPr lang="en-US" sz="2000" dirty="0" smtClean="0">
                <a:solidFill>
                  <a:schemeClr val="bg1"/>
                </a:solidFill>
                <a:latin typeface="Roboto Mono" pitchFamily="2" charset="0"/>
                <a:ea typeface="Roboto Mono" pitchFamily="2" charset="0"/>
              </a:rPr>
              <a:t> </a:t>
            </a:r>
          </a:p>
          <a:p>
            <a:pPr algn="ctr">
              <a:lnSpc>
                <a:spcPct val="150000"/>
              </a:lnSpc>
            </a:pPr>
            <a:r>
              <a:rPr lang="en-US" sz="2000" dirty="0" smtClean="0">
                <a:solidFill>
                  <a:schemeClr val="bg1"/>
                </a:solidFill>
                <a:latin typeface="Roboto Mono" pitchFamily="2" charset="0"/>
                <a:ea typeface="Roboto Mono" pitchFamily="2" charset="0"/>
              </a:rPr>
              <a:t>B[-1:]</a:t>
            </a:r>
          </a:p>
          <a:p>
            <a:pPr algn="ctr">
              <a:lnSpc>
                <a:spcPct val="150000"/>
              </a:lnSpc>
            </a:pPr>
            <a:r>
              <a:rPr lang="en-US" sz="2000" dirty="0" smtClean="0">
                <a:solidFill>
                  <a:schemeClr val="bg1"/>
                </a:solidFill>
                <a:latin typeface="Roboto Mono" pitchFamily="2" charset="0"/>
                <a:ea typeface="Roboto Mono" pitchFamily="2" charset="0"/>
              </a:rPr>
              <a:t>Returns elements</a:t>
            </a:r>
          </a:p>
          <a:p>
            <a:pPr algn="ctr">
              <a:lnSpc>
                <a:spcPct val="150000"/>
              </a:lnSpc>
            </a:pPr>
            <a:r>
              <a:rPr lang="en-US" sz="2000" dirty="0" smtClean="0">
                <a:solidFill>
                  <a:schemeClr val="bg1"/>
                </a:solidFill>
                <a:latin typeface="Roboto Mono" pitchFamily="2" charset="0"/>
                <a:ea typeface="Roboto Mono" pitchFamily="2" charset="0"/>
              </a:rPr>
              <a:t>A[-1] A[-2] A[-3]… TILL FIRST ELEMENT</a:t>
            </a:r>
          </a:p>
          <a:p>
            <a:pPr>
              <a:lnSpc>
                <a:spcPct val="150000"/>
              </a:lnSpc>
            </a:pPr>
            <a:endParaRPr lang="en-US" sz="1100" dirty="0">
              <a:solidFill>
                <a:schemeClr val="bg1"/>
              </a:solidFill>
              <a:latin typeface="Roboto Mono" pitchFamily="2" charset="0"/>
              <a:ea typeface="Roboto Mono" pitchFamily="2" charset="0"/>
            </a:endParaRPr>
          </a:p>
        </p:txBody>
      </p:sp>
    </p:spTree>
    <p:extLst>
      <p:ext uri="{BB962C8B-B14F-4D97-AF65-F5344CB8AC3E}">
        <p14:creationId xmlns:p14="http://schemas.microsoft.com/office/powerpoint/2010/main" val="34168380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34819" y="292387"/>
            <a:ext cx="1723549" cy="707886"/>
          </a:xfrm>
          <a:prstGeom prst="rect">
            <a:avLst/>
          </a:prstGeom>
          <a:noFill/>
        </p:spPr>
        <p:txBody>
          <a:bodyPr wrap="none" rtlCol="0">
            <a:spAutoFit/>
          </a:bodyPr>
          <a:lstStyle/>
          <a:p>
            <a:pPr algn="ctr"/>
            <a:r>
              <a:rPr lang="en-US" sz="4000" dirty="0" smtClean="0">
                <a:solidFill>
                  <a:prstClr val="white"/>
                </a:solidFill>
                <a:latin typeface="Roboto Mono" pitchFamily="2" charset="0"/>
                <a:ea typeface="Roboto Mono" pitchFamily="2" charset="0"/>
              </a:rPr>
              <a:t>Lists</a:t>
            </a:r>
            <a:endParaRPr lang="en-US" sz="4000" dirty="0">
              <a:solidFill>
                <a:prstClr val="white"/>
              </a:solidFill>
              <a:latin typeface="Roboto Mono" pitchFamily="2" charset="0"/>
              <a:ea typeface="Roboto Mono" pitchFamily="2" charset="0"/>
            </a:endParaRPr>
          </a:p>
        </p:txBody>
      </p:sp>
      <p:sp>
        <p:nvSpPr>
          <p:cNvPr id="6" name="TextBox 5"/>
          <p:cNvSpPr txBox="1"/>
          <p:nvPr/>
        </p:nvSpPr>
        <p:spPr>
          <a:xfrm>
            <a:off x="457200" y="1752600"/>
            <a:ext cx="8229600" cy="3762568"/>
          </a:xfrm>
          <a:prstGeom prst="rect">
            <a:avLst/>
          </a:prstGeom>
          <a:noFill/>
        </p:spPr>
        <p:txBody>
          <a:bodyPr wrap="square" rtlCol="0">
            <a:spAutoFit/>
          </a:bodyPr>
          <a:lstStyle/>
          <a:p>
            <a:pPr>
              <a:lnSpc>
                <a:spcPct val="150000"/>
              </a:lnSpc>
            </a:pPr>
            <a:r>
              <a:rPr lang="en-US" sz="2800" dirty="0" smtClean="0">
                <a:solidFill>
                  <a:schemeClr val="bg1"/>
                </a:solidFill>
                <a:latin typeface="Roboto Mono" pitchFamily="2" charset="0"/>
                <a:ea typeface="Roboto Mono" pitchFamily="2" charset="0"/>
              </a:rPr>
              <a:t>Longer Steps</a:t>
            </a:r>
          </a:p>
          <a:p>
            <a:pPr>
              <a:lnSpc>
                <a:spcPct val="150000"/>
              </a:lnSpc>
            </a:pPr>
            <a:endParaRPr lang="en-US" sz="1100" dirty="0">
              <a:solidFill>
                <a:schemeClr val="bg1"/>
              </a:solidFill>
              <a:latin typeface="Roboto Mono" pitchFamily="2" charset="0"/>
              <a:ea typeface="Roboto Mono" pitchFamily="2" charset="0"/>
            </a:endParaRPr>
          </a:p>
          <a:p>
            <a:pPr algn="ctr">
              <a:lnSpc>
                <a:spcPct val="150000"/>
              </a:lnSpc>
            </a:pPr>
            <a:r>
              <a:rPr lang="en-US" sz="2000" dirty="0" smtClean="0">
                <a:solidFill>
                  <a:schemeClr val="bg1"/>
                </a:solidFill>
                <a:latin typeface="Roboto Mono" pitchFamily="2" charset="0"/>
                <a:ea typeface="Roboto Mono" pitchFamily="2" charset="0"/>
              </a:rPr>
              <a:t>A[1:5:2]</a:t>
            </a:r>
          </a:p>
          <a:p>
            <a:pPr algn="ctr">
              <a:lnSpc>
                <a:spcPct val="150000"/>
              </a:lnSpc>
            </a:pPr>
            <a:r>
              <a:rPr lang="en-US" sz="2000" dirty="0" smtClean="0">
                <a:solidFill>
                  <a:schemeClr val="bg1"/>
                </a:solidFill>
                <a:latin typeface="Roboto Mono" pitchFamily="2" charset="0"/>
                <a:ea typeface="Roboto Mono" pitchFamily="2" charset="0"/>
              </a:rPr>
              <a:t>Returns elements</a:t>
            </a:r>
          </a:p>
          <a:p>
            <a:pPr algn="ctr">
              <a:lnSpc>
                <a:spcPct val="150000"/>
              </a:lnSpc>
            </a:pPr>
            <a:r>
              <a:rPr lang="en-US" sz="2000" dirty="0" smtClean="0">
                <a:solidFill>
                  <a:schemeClr val="bg1"/>
                </a:solidFill>
                <a:latin typeface="Roboto Mono" pitchFamily="2" charset="0"/>
                <a:ea typeface="Roboto Mono" pitchFamily="2" charset="0"/>
              </a:rPr>
              <a:t>A[1] A[3] A[5] </a:t>
            </a:r>
          </a:p>
          <a:p>
            <a:pPr algn="ctr">
              <a:lnSpc>
                <a:spcPct val="150000"/>
              </a:lnSpc>
            </a:pPr>
            <a:r>
              <a:rPr lang="en-US" sz="2000" dirty="0" smtClean="0">
                <a:solidFill>
                  <a:schemeClr val="bg1"/>
                </a:solidFill>
                <a:latin typeface="Roboto Mono" pitchFamily="2" charset="0"/>
                <a:ea typeface="Roboto Mono" pitchFamily="2" charset="0"/>
              </a:rPr>
              <a:t> </a:t>
            </a:r>
          </a:p>
          <a:p>
            <a:pPr algn="ctr">
              <a:lnSpc>
                <a:spcPct val="150000"/>
              </a:lnSpc>
            </a:pPr>
            <a:r>
              <a:rPr lang="en-US" sz="2000" dirty="0" smtClean="0">
                <a:solidFill>
                  <a:schemeClr val="bg1"/>
                </a:solidFill>
                <a:latin typeface="Roboto Mono" pitchFamily="2" charset="0"/>
                <a:ea typeface="Roboto Mono" pitchFamily="2" charset="0"/>
              </a:rPr>
              <a:t>B[:]</a:t>
            </a:r>
          </a:p>
          <a:p>
            <a:pPr algn="ctr">
              <a:lnSpc>
                <a:spcPct val="150000"/>
              </a:lnSpc>
            </a:pPr>
            <a:r>
              <a:rPr lang="en-US" sz="2000" dirty="0" smtClean="0">
                <a:solidFill>
                  <a:schemeClr val="bg1"/>
                </a:solidFill>
                <a:latin typeface="Roboto Mono" pitchFamily="2" charset="0"/>
                <a:ea typeface="Roboto Mono" pitchFamily="2" charset="0"/>
              </a:rPr>
              <a:t>Returns all elements</a:t>
            </a:r>
          </a:p>
        </p:txBody>
      </p:sp>
    </p:spTree>
    <p:extLst>
      <p:ext uri="{BB962C8B-B14F-4D97-AF65-F5344CB8AC3E}">
        <p14:creationId xmlns:p14="http://schemas.microsoft.com/office/powerpoint/2010/main" val="4730973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34819" y="292387"/>
            <a:ext cx="1723549" cy="707886"/>
          </a:xfrm>
          <a:prstGeom prst="rect">
            <a:avLst/>
          </a:prstGeom>
          <a:noFill/>
        </p:spPr>
        <p:txBody>
          <a:bodyPr wrap="none" rtlCol="0">
            <a:spAutoFit/>
          </a:bodyPr>
          <a:lstStyle/>
          <a:p>
            <a:pPr algn="ctr"/>
            <a:r>
              <a:rPr lang="en-US" sz="4000" dirty="0" smtClean="0">
                <a:solidFill>
                  <a:prstClr val="white"/>
                </a:solidFill>
                <a:latin typeface="Roboto Mono" pitchFamily="2" charset="0"/>
                <a:ea typeface="Roboto Mono" pitchFamily="2" charset="0"/>
              </a:rPr>
              <a:t>Lists</a:t>
            </a:r>
            <a:endParaRPr lang="en-US" sz="4000" dirty="0">
              <a:solidFill>
                <a:prstClr val="white"/>
              </a:solidFill>
              <a:latin typeface="Roboto Mono" pitchFamily="2" charset="0"/>
              <a:ea typeface="Roboto Mono" pitchFamily="2" charset="0"/>
            </a:endParaRPr>
          </a:p>
        </p:txBody>
      </p:sp>
      <p:sp>
        <p:nvSpPr>
          <p:cNvPr id="6" name="TextBox 5"/>
          <p:cNvSpPr txBox="1"/>
          <p:nvPr/>
        </p:nvSpPr>
        <p:spPr>
          <a:xfrm>
            <a:off x="457200" y="1752600"/>
            <a:ext cx="8229600" cy="3762568"/>
          </a:xfrm>
          <a:prstGeom prst="rect">
            <a:avLst/>
          </a:prstGeom>
          <a:noFill/>
        </p:spPr>
        <p:txBody>
          <a:bodyPr wrap="square" rtlCol="0">
            <a:spAutoFit/>
          </a:bodyPr>
          <a:lstStyle/>
          <a:p>
            <a:pPr>
              <a:lnSpc>
                <a:spcPct val="150000"/>
              </a:lnSpc>
            </a:pPr>
            <a:r>
              <a:rPr lang="en-US" sz="2800" dirty="0" smtClean="0">
                <a:solidFill>
                  <a:schemeClr val="bg1"/>
                </a:solidFill>
                <a:latin typeface="Roboto Mono" pitchFamily="2" charset="0"/>
                <a:ea typeface="Roboto Mono" pitchFamily="2" charset="0"/>
              </a:rPr>
              <a:t>Checking membership in a list</a:t>
            </a:r>
          </a:p>
          <a:p>
            <a:pPr>
              <a:lnSpc>
                <a:spcPct val="150000"/>
              </a:lnSpc>
            </a:pPr>
            <a:endParaRPr lang="en-US" sz="1100" dirty="0">
              <a:solidFill>
                <a:schemeClr val="bg1"/>
              </a:solidFill>
              <a:latin typeface="Roboto Mono" pitchFamily="2" charset="0"/>
              <a:ea typeface="Roboto Mono" pitchFamily="2" charset="0"/>
            </a:endParaRPr>
          </a:p>
          <a:p>
            <a:pPr>
              <a:lnSpc>
                <a:spcPct val="150000"/>
              </a:lnSpc>
            </a:pPr>
            <a:r>
              <a:rPr lang="en-US" sz="2000" dirty="0" smtClean="0">
                <a:solidFill>
                  <a:schemeClr val="bg1"/>
                </a:solidFill>
                <a:latin typeface="Roboto Mono" pitchFamily="2" charset="0"/>
                <a:ea typeface="Roboto Mono" pitchFamily="2" charset="0"/>
              </a:rPr>
              <a:t>A=[1,2,3,4]</a:t>
            </a:r>
          </a:p>
          <a:p>
            <a:pPr>
              <a:lnSpc>
                <a:spcPct val="150000"/>
              </a:lnSpc>
            </a:pPr>
            <a:r>
              <a:rPr lang="en-US" sz="2000" dirty="0" smtClean="0">
                <a:solidFill>
                  <a:schemeClr val="bg1"/>
                </a:solidFill>
                <a:latin typeface="Roboto Mono" pitchFamily="2" charset="0"/>
                <a:ea typeface="Roboto Mono" pitchFamily="2" charset="0"/>
              </a:rPr>
              <a:t>If 1 in A:</a:t>
            </a:r>
          </a:p>
          <a:p>
            <a:pPr>
              <a:lnSpc>
                <a:spcPct val="150000"/>
              </a:lnSpc>
            </a:pPr>
            <a:r>
              <a:rPr lang="en-US" sz="2000" dirty="0">
                <a:solidFill>
                  <a:schemeClr val="bg1"/>
                </a:solidFill>
                <a:latin typeface="Roboto Mono" pitchFamily="2" charset="0"/>
                <a:ea typeface="Roboto Mono" pitchFamily="2" charset="0"/>
              </a:rPr>
              <a:t>	</a:t>
            </a:r>
            <a:r>
              <a:rPr lang="en-US" sz="2000" dirty="0" smtClean="0">
                <a:solidFill>
                  <a:schemeClr val="bg1"/>
                </a:solidFill>
                <a:latin typeface="Roboto Mono" pitchFamily="2" charset="0"/>
                <a:ea typeface="Roboto Mono" pitchFamily="2" charset="0"/>
              </a:rPr>
              <a:t>print “access granted”</a:t>
            </a:r>
          </a:p>
          <a:p>
            <a:pPr>
              <a:lnSpc>
                <a:spcPct val="150000"/>
              </a:lnSpc>
            </a:pPr>
            <a:endParaRPr lang="en-US" sz="2000" dirty="0" smtClean="0">
              <a:solidFill>
                <a:schemeClr val="bg1"/>
              </a:solidFill>
              <a:latin typeface="Roboto Mono" pitchFamily="2" charset="0"/>
              <a:ea typeface="Roboto Mono" pitchFamily="2" charset="0"/>
            </a:endParaRPr>
          </a:p>
          <a:p>
            <a:pPr>
              <a:lnSpc>
                <a:spcPct val="150000"/>
              </a:lnSpc>
            </a:pPr>
            <a:r>
              <a:rPr lang="en-US" sz="2000" dirty="0" smtClean="0">
                <a:solidFill>
                  <a:schemeClr val="bg1"/>
                </a:solidFill>
                <a:latin typeface="Roboto Mono" pitchFamily="2" charset="0"/>
                <a:ea typeface="Roboto Mono" pitchFamily="2" charset="0"/>
              </a:rPr>
              <a:t>If 5 not in A:</a:t>
            </a:r>
          </a:p>
          <a:p>
            <a:pPr>
              <a:lnSpc>
                <a:spcPct val="150000"/>
              </a:lnSpc>
            </a:pPr>
            <a:r>
              <a:rPr lang="en-US" sz="2000" dirty="0">
                <a:solidFill>
                  <a:schemeClr val="bg1"/>
                </a:solidFill>
                <a:latin typeface="Roboto Mono" pitchFamily="2" charset="0"/>
                <a:ea typeface="Roboto Mono" pitchFamily="2" charset="0"/>
              </a:rPr>
              <a:t>	</a:t>
            </a:r>
            <a:r>
              <a:rPr lang="en-US" sz="2000" dirty="0" smtClean="0">
                <a:solidFill>
                  <a:schemeClr val="bg1"/>
                </a:solidFill>
                <a:latin typeface="Roboto Mono" pitchFamily="2" charset="0"/>
                <a:ea typeface="Roboto Mono" pitchFamily="2" charset="0"/>
              </a:rPr>
              <a:t>print “access denied”</a:t>
            </a:r>
          </a:p>
        </p:txBody>
      </p:sp>
    </p:spTree>
    <p:extLst>
      <p:ext uri="{BB962C8B-B14F-4D97-AF65-F5344CB8AC3E}">
        <p14:creationId xmlns:p14="http://schemas.microsoft.com/office/powerpoint/2010/main" val="33904171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34819" y="292387"/>
            <a:ext cx="1723549" cy="707886"/>
          </a:xfrm>
          <a:prstGeom prst="rect">
            <a:avLst/>
          </a:prstGeom>
          <a:noFill/>
        </p:spPr>
        <p:txBody>
          <a:bodyPr wrap="none" rtlCol="0">
            <a:spAutoFit/>
          </a:bodyPr>
          <a:lstStyle/>
          <a:p>
            <a:pPr algn="ctr"/>
            <a:r>
              <a:rPr lang="en-US" sz="4000" dirty="0" smtClean="0">
                <a:solidFill>
                  <a:prstClr val="white"/>
                </a:solidFill>
                <a:latin typeface="Roboto Mono" pitchFamily="2" charset="0"/>
                <a:ea typeface="Roboto Mono" pitchFamily="2" charset="0"/>
              </a:rPr>
              <a:t>Lists</a:t>
            </a:r>
            <a:endParaRPr lang="en-US" sz="4000" dirty="0">
              <a:solidFill>
                <a:prstClr val="white"/>
              </a:solidFill>
              <a:latin typeface="Roboto Mono" pitchFamily="2" charset="0"/>
              <a:ea typeface="Roboto Mono" pitchFamily="2" charset="0"/>
            </a:endParaRPr>
          </a:p>
        </p:txBody>
      </p:sp>
      <p:sp>
        <p:nvSpPr>
          <p:cNvPr id="6" name="TextBox 5"/>
          <p:cNvSpPr txBox="1"/>
          <p:nvPr/>
        </p:nvSpPr>
        <p:spPr>
          <a:xfrm>
            <a:off x="457200" y="1752600"/>
            <a:ext cx="8229600" cy="4732065"/>
          </a:xfrm>
          <a:prstGeom prst="rect">
            <a:avLst/>
          </a:prstGeom>
          <a:noFill/>
        </p:spPr>
        <p:txBody>
          <a:bodyPr wrap="square" rtlCol="0">
            <a:spAutoFit/>
          </a:bodyPr>
          <a:lstStyle/>
          <a:p>
            <a:pPr>
              <a:lnSpc>
                <a:spcPct val="150000"/>
              </a:lnSpc>
            </a:pPr>
            <a:r>
              <a:rPr lang="en-US" sz="2800" dirty="0">
                <a:solidFill>
                  <a:schemeClr val="bg1"/>
                </a:solidFill>
                <a:latin typeface="Roboto Mono" pitchFamily="2" charset="0"/>
                <a:ea typeface="Roboto Mono" pitchFamily="2" charset="0"/>
              </a:rPr>
              <a:t>Length, Minimum, and Maximum</a:t>
            </a:r>
            <a:endParaRPr lang="en-US" sz="2800" dirty="0" smtClean="0">
              <a:solidFill>
                <a:schemeClr val="bg1"/>
              </a:solidFill>
              <a:latin typeface="Roboto Mono" pitchFamily="2" charset="0"/>
              <a:ea typeface="Roboto Mono" pitchFamily="2" charset="0"/>
            </a:endParaRPr>
          </a:p>
          <a:p>
            <a:pPr>
              <a:lnSpc>
                <a:spcPct val="150000"/>
              </a:lnSpc>
            </a:pPr>
            <a:endParaRPr lang="en-US" sz="1100" dirty="0">
              <a:solidFill>
                <a:schemeClr val="bg1"/>
              </a:solidFill>
              <a:latin typeface="Roboto Mono" pitchFamily="2" charset="0"/>
              <a:ea typeface="Roboto Mono" pitchFamily="2" charset="0"/>
            </a:endParaRPr>
          </a:p>
          <a:p>
            <a:pPr algn="ctr">
              <a:lnSpc>
                <a:spcPct val="150000"/>
              </a:lnSpc>
            </a:pPr>
            <a:r>
              <a:rPr lang="en-US" dirty="0" smtClean="0">
                <a:solidFill>
                  <a:schemeClr val="bg1"/>
                </a:solidFill>
                <a:latin typeface="Roboto Mono" pitchFamily="2" charset="0"/>
                <a:ea typeface="Roboto Mono" pitchFamily="2" charset="0"/>
              </a:rPr>
              <a:t>A=[1,2,3,4]</a:t>
            </a:r>
          </a:p>
          <a:p>
            <a:pPr algn="ctr">
              <a:lnSpc>
                <a:spcPct val="150000"/>
              </a:lnSpc>
            </a:pPr>
            <a:r>
              <a:rPr lang="en-US" dirty="0" err="1">
                <a:solidFill>
                  <a:schemeClr val="bg1"/>
                </a:solidFill>
                <a:latin typeface="Roboto Mono" pitchFamily="2" charset="0"/>
                <a:ea typeface="Roboto Mono" pitchFamily="2" charset="0"/>
              </a:rPr>
              <a:t>l</a:t>
            </a:r>
            <a:r>
              <a:rPr lang="en-US" dirty="0" err="1" smtClean="0">
                <a:solidFill>
                  <a:schemeClr val="bg1"/>
                </a:solidFill>
                <a:latin typeface="Roboto Mono" pitchFamily="2" charset="0"/>
                <a:ea typeface="Roboto Mono" pitchFamily="2" charset="0"/>
              </a:rPr>
              <a:t>en</a:t>
            </a:r>
            <a:r>
              <a:rPr lang="en-US" dirty="0" smtClean="0">
                <a:solidFill>
                  <a:schemeClr val="bg1"/>
                </a:solidFill>
                <a:latin typeface="Roboto Mono" pitchFamily="2" charset="0"/>
                <a:ea typeface="Roboto Mono" pitchFamily="2" charset="0"/>
              </a:rPr>
              <a:t>(A)</a:t>
            </a:r>
          </a:p>
          <a:p>
            <a:pPr algn="ctr">
              <a:lnSpc>
                <a:spcPct val="150000"/>
              </a:lnSpc>
            </a:pPr>
            <a:r>
              <a:rPr lang="en-US" dirty="0" smtClean="0">
                <a:solidFill>
                  <a:schemeClr val="bg1"/>
                </a:solidFill>
                <a:latin typeface="Roboto Mono" pitchFamily="2" charset="0"/>
                <a:ea typeface="Roboto Mono" pitchFamily="2" charset="0"/>
              </a:rPr>
              <a:t>Returns 4 </a:t>
            </a:r>
          </a:p>
          <a:p>
            <a:pPr algn="ctr">
              <a:lnSpc>
                <a:spcPct val="150000"/>
              </a:lnSpc>
            </a:pPr>
            <a:endParaRPr lang="en-US" dirty="0" smtClean="0">
              <a:solidFill>
                <a:schemeClr val="bg1"/>
              </a:solidFill>
              <a:latin typeface="Roboto Mono" pitchFamily="2" charset="0"/>
              <a:ea typeface="Roboto Mono" pitchFamily="2" charset="0"/>
            </a:endParaRPr>
          </a:p>
          <a:p>
            <a:pPr algn="ctr">
              <a:lnSpc>
                <a:spcPct val="150000"/>
              </a:lnSpc>
            </a:pPr>
            <a:r>
              <a:rPr lang="en-US" dirty="0" smtClean="0">
                <a:solidFill>
                  <a:schemeClr val="bg1"/>
                </a:solidFill>
                <a:latin typeface="Roboto Mono" pitchFamily="2" charset="0"/>
                <a:ea typeface="Roboto Mono" pitchFamily="2" charset="0"/>
              </a:rPr>
              <a:t>max(A)</a:t>
            </a:r>
          </a:p>
          <a:p>
            <a:pPr algn="ctr">
              <a:lnSpc>
                <a:spcPct val="150000"/>
              </a:lnSpc>
            </a:pPr>
            <a:r>
              <a:rPr lang="en-US" dirty="0" smtClean="0">
                <a:solidFill>
                  <a:schemeClr val="bg1"/>
                </a:solidFill>
                <a:latin typeface="Roboto Mono" pitchFamily="2" charset="0"/>
                <a:ea typeface="Roboto Mono" pitchFamily="2" charset="0"/>
              </a:rPr>
              <a:t>Returns 4</a:t>
            </a:r>
          </a:p>
          <a:p>
            <a:pPr algn="ctr">
              <a:lnSpc>
                <a:spcPct val="150000"/>
              </a:lnSpc>
            </a:pPr>
            <a:endParaRPr lang="en-US" dirty="0" smtClean="0">
              <a:solidFill>
                <a:schemeClr val="bg1"/>
              </a:solidFill>
              <a:latin typeface="Roboto Mono" pitchFamily="2" charset="0"/>
              <a:ea typeface="Roboto Mono" pitchFamily="2" charset="0"/>
            </a:endParaRPr>
          </a:p>
          <a:p>
            <a:pPr algn="ctr">
              <a:lnSpc>
                <a:spcPct val="150000"/>
              </a:lnSpc>
            </a:pPr>
            <a:r>
              <a:rPr lang="en-US" dirty="0" smtClean="0">
                <a:solidFill>
                  <a:schemeClr val="bg1"/>
                </a:solidFill>
                <a:latin typeface="Roboto Mono" pitchFamily="2" charset="0"/>
                <a:ea typeface="Roboto Mono" pitchFamily="2" charset="0"/>
              </a:rPr>
              <a:t>Min(A)</a:t>
            </a:r>
          </a:p>
          <a:p>
            <a:pPr algn="ctr">
              <a:lnSpc>
                <a:spcPct val="150000"/>
              </a:lnSpc>
            </a:pPr>
            <a:r>
              <a:rPr lang="en-US" dirty="0" smtClean="0">
                <a:solidFill>
                  <a:schemeClr val="bg1"/>
                </a:solidFill>
                <a:latin typeface="Roboto Mono" pitchFamily="2" charset="0"/>
                <a:ea typeface="Roboto Mono" pitchFamily="2" charset="0"/>
              </a:rPr>
              <a:t>Returns 1</a:t>
            </a:r>
          </a:p>
        </p:txBody>
      </p:sp>
    </p:spTree>
    <p:extLst>
      <p:ext uri="{BB962C8B-B14F-4D97-AF65-F5344CB8AC3E}">
        <p14:creationId xmlns:p14="http://schemas.microsoft.com/office/powerpoint/2010/main" val="42137257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0" y="2760343"/>
            <a:ext cx="4243469" cy="1446550"/>
          </a:xfrm>
          <a:prstGeom prst="rect">
            <a:avLst/>
          </a:prstGeom>
          <a:noFill/>
        </p:spPr>
        <p:txBody>
          <a:bodyPr wrap="none" rtlCol="0">
            <a:spAutoFit/>
          </a:bodyPr>
          <a:lstStyle/>
          <a:p>
            <a:r>
              <a:rPr lang="en-US" sz="8800" smtClean="0">
                <a:solidFill>
                  <a:schemeClr val="bg1"/>
                </a:solidFill>
                <a:latin typeface="Roboto Mono" pitchFamily="2" charset="0"/>
                <a:ea typeface="Roboto Mono" pitchFamily="2" charset="0"/>
              </a:rPr>
              <a:t>Tuples</a:t>
            </a:r>
            <a:endParaRPr lang="en-US" sz="8800" dirty="0">
              <a:solidFill>
                <a:schemeClr val="bg1"/>
              </a:solidFill>
              <a:latin typeface="Roboto Mono" pitchFamily="2" charset="0"/>
              <a:ea typeface="Roboto Mono" pitchFamily="2" charset="0"/>
            </a:endParaRPr>
          </a:p>
        </p:txBody>
      </p:sp>
    </p:spTree>
    <p:extLst>
      <p:ext uri="{BB962C8B-B14F-4D97-AF65-F5344CB8AC3E}">
        <p14:creationId xmlns:p14="http://schemas.microsoft.com/office/powerpoint/2010/main" val="4276461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Roboto Mono" pitchFamily="2" charset="0"/>
                <a:ea typeface="Roboto Mono" pitchFamily="2" charset="0"/>
              </a:rPr>
              <a:t>Written by</a:t>
            </a:r>
            <a:endParaRPr lang="en-US" dirty="0">
              <a:solidFill>
                <a:schemeClr val="bg1"/>
              </a:solidFill>
              <a:latin typeface="Roboto Mono" pitchFamily="2" charset="0"/>
              <a:ea typeface="Roboto Mono" pitchFamily="2"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4200" y="1607127"/>
            <a:ext cx="2680855" cy="3484418"/>
          </a:xfrm>
          <a:prstGeom prst="rect">
            <a:avLst/>
          </a:prstGeom>
        </p:spPr>
      </p:pic>
      <p:sp>
        <p:nvSpPr>
          <p:cNvPr id="5" name="TextBox 4"/>
          <p:cNvSpPr txBox="1"/>
          <p:nvPr/>
        </p:nvSpPr>
        <p:spPr>
          <a:xfrm>
            <a:off x="2209800" y="5486400"/>
            <a:ext cx="5715000" cy="707886"/>
          </a:xfrm>
          <a:prstGeom prst="rect">
            <a:avLst/>
          </a:prstGeom>
          <a:noFill/>
        </p:spPr>
        <p:txBody>
          <a:bodyPr wrap="square" rtlCol="0">
            <a:spAutoFit/>
          </a:bodyPr>
          <a:lstStyle/>
          <a:p>
            <a:r>
              <a:rPr lang="en-US" sz="4000" dirty="0" smtClean="0">
                <a:solidFill>
                  <a:schemeClr val="bg1"/>
                </a:solidFill>
                <a:latin typeface="Roboto Mono" pitchFamily="2" charset="0"/>
                <a:ea typeface="Roboto Mono" pitchFamily="2" charset="0"/>
              </a:rPr>
              <a:t>Guido van Rossum</a:t>
            </a:r>
            <a:endParaRPr lang="en-US" sz="4000" dirty="0">
              <a:solidFill>
                <a:schemeClr val="bg1"/>
              </a:solidFill>
              <a:latin typeface="Roboto Mono" pitchFamily="2" charset="0"/>
              <a:ea typeface="Roboto Mono" pitchFamily="2" charset="0"/>
            </a:endParaRPr>
          </a:p>
        </p:txBody>
      </p:sp>
    </p:spTree>
    <p:extLst>
      <p:ext uri="{BB962C8B-B14F-4D97-AF65-F5344CB8AC3E}">
        <p14:creationId xmlns:p14="http://schemas.microsoft.com/office/powerpoint/2010/main" val="13340625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80934" y="292387"/>
            <a:ext cx="2031326" cy="707886"/>
          </a:xfrm>
          <a:prstGeom prst="rect">
            <a:avLst/>
          </a:prstGeom>
          <a:noFill/>
        </p:spPr>
        <p:txBody>
          <a:bodyPr wrap="none" rtlCol="0">
            <a:spAutoFit/>
          </a:bodyPr>
          <a:lstStyle/>
          <a:p>
            <a:pPr algn="ctr"/>
            <a:r>
              <a:rPr lang="en-US" sz="4000" dirty="0" smtClean="0">
                <a:solidFill>
                  <a:prstClr val="white"/>
                </a:solidFill>
                <a:latin typeface="Roboto Mono" pitchFamily="2" charset="0"/>
                <a:ea typeface="Roboto Mono" pitchFamily="2" charset="0"/>
              </a:rPr>
              <a:t>Tuples</a:t>
            </a:r>
            <a:endParaRPr lang="en-US" sz="4000" dirty="0">
              <a:solidFill>
                <a:prstClr val="white"/>
              </a:solidFill>
              <a:latin typeface="Roboto Mono" pitchFamily="2" charset="0"/>
              <a:ea typeface="Roboto Mono" pitchFamily="2" charset="0"/>
            </a:endParaRPr>
          </a:p>
        </p:txBody>
      </p:sp>
      <p:sp>
        <p:nvSpPr>
          <p:cNvPr id="6" name="TextBox 5"/>
          <p:cNvSpPr txBox="1"/>
          <p:nvPr/>
        </p:nvSpPr>
        <p:spPr>
          <a:xfrm>
            <a:off x="457200" y="1752600"/>
            <a:ext cx="8229600" cy="3785652"/>
          </a:xfrm>
          <a:prstGeom prst="rect">
            <a:avLst/>
          </a:prstGeom>
          <a:noFill/>
        </p:spPr>
        <p:txBody>
          <a:bodyPr wrap="square" rtlCol="0">
            <a:spAutoFit/>
          </a:bodyPr>
          <a:lstStyle/>
          <a:p>
            <a:pPr>
              <a:lnSpc>
                <a:spcPct val="150000"/>
              </a:lnSpc>
            </a:pPr>
            <a:r>
              <a:rPr lang="en-US" sz="2000" dirty="0">
                <a:solidFill>
                  <a:schemeClr val="bg1"/>
                </a:solidFill>
                <a:latin typeface="Roboto Mono" pitchFamily="2" charset="0"/>
                <a:ea typeface="Roboto Mono" pitchFamily="2" charset="0"/>
              </a:rPr>
              <a:t>A tuple is a sequence of immutable Python objects. Tuples are sequences, just like lists. The differences between tuples and lists are, the tuples cannot be changed unlike lists and tuples use parentheses, whereas lists use square </a:t>
            </a:r>
            <a:r>
              <a:rPr lang="en-US" sz="2000" dirty="0" smtClean="0">
                <a:solidFill>
                  <a:schemeClr val="bg1"/>
                </a:solidFill>
                <a:latin typeface="Roboto Mono" pitchFamily="2" charset="0"/>
                <a:ea typeface="Roboto Mono" pitchFamily="2" charset="0"/>
              </a:rPr>
              <a:t>brackets.</a:t>
            </a:r>
          </a:p>
          <a:p>
            <a:pPr>
              <a:lnSpc>
                <a:spcPct val="150000"/>
              </a:lnSpc>
            </a:pPr>
            <a:endParaRPr lang="en-US" sz="2000" dirty="0">
              <a:solidFill>
                <a:schemeClr val="bg1"/>
              </a:solidFill>
              <a:latin typeface="Roboto Mono" pitchFamily="2" charset="0"/>
              <a:ea typeface="Roboto Mono" pitchFamily="2" charset="0"/>
            </a:endParaRPr>
          </a:p>
          <a:p>
            <a:pPr algn="ctr">
              <a:lnSpc>
                <a:spcPct val="150000"/>
              </a:lnSpc>
            </a:pPr>
            <a:r>
              <a:rPr lang="en-US" sz="2000" dirty="0" smtClean="0">
                <a:solidFill>
                  <a:schemeClr val="bg1"/>
                </a:solidFill>
                <a:latin typeface="Roboto Mono" pitchFamily="2" charset="0"/>
                <a:ea typeface="Roboto Mono" pitchFamily="2" charset="0"/>
              </a:rPr>
              <a:t>Syntax:</a:t>
            </a:r>
          </a:p>
          <a:p>
            <a:pPr algn="ctr">
              <a:lnSpc>
                <a:spcPct val="150000"/>
              </a:lnSpc>
            </a:pPr>
            <a:r>
              <a:rPr lang="en-US" sz="2000" dirty="0" smtClean="0">
                <a:solidFill>
                  <a:schemeClr val="bg1"/>
                </a:solidFill>
                <a:latin typeface="Roboto Mono" pitchFamily="2" charset="0"/>
                <a:ea typeface="Roboto Mono" pitchFamily="2" charset="0"/>
              </a:rPr>
              <a:t>A=(1,2,”sid”)</a:t>
            </a:r>
          </a:p>
        </p:txBody>
      </p:sp>
    </p:spTree>
    <p:extLst>
      <p:ext uri="{BB962C8B-B14F-4D97-AF65-F5344CB8AC3E}">
        <p14:creationId xmlns:p14="http://schemas.microsoft.com/office/powerpoint/2010/main" val="8040305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3171136"/>
            <a:ext cx="7964040" cy="769441"/>
          </a:xfrm>
          <a:prstGeom prst="rect">
            <a:avLst/>
          </a:prstGeom>
          <a:noFill/>
        </p:spPr>
        <p:txBody>
          <a:bodyPr wrap="none" rtlCol="0">
            <a:spAutoFit/>
          </a:bodyPr>
          <a:lstStyle/>
          <a:p>
            <a:r>
              <a:rPr lang="en-US" sz="4400" dirty="0" smtClean="0">
                <a:solidFill>
                  <a:schemeClr val="bg1"/>
                </a:solidFill>
                <a:latin typeface="Roboto Mono" pitchFamily="2" charset="0"/>
                <a:ea typeface="Roboto Mono" pitchFamily="2" charset="0"/>
              </a:rPr>
              <a:t>See you in next class..</a:t>
            </a:r>
            <a:endParaRPr lang="en-US" sz="4400" dirty="0">
              <a:solidFill>
                <a:schemeClr val="bg1"/>
              </a:solidFill>
              <a:latin typeface="Roboto Mono" pitchFamily="2" charset="0"/>
              <a:ea typeface="Roboto Mono" pitchFamily="2" charset="0"/>
            </a:endParaRPr>
          </a:p>
        </p:txBody>
      </p:sp>
    </p:spTree>
    <p:extLst>
      <p:ext uri="{BB962C8B-B14F-4D97-AF65-F5344CB8AC3E}">
        <p14:creationId xmlns:p14="http://schemas.microsoft.com/office/powerpoint/2010/main" val="3499180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88673" y="457200"/>
            <a:ext cx="2900153" cy="584775"/>
          </a:xfrm>
          <a:prstGeom prst="rect">
            <a:avLst/>
          </a:prstGeom>
          <a:noFill/>
        </p:spPr>
        <p:txBody>
          <a:bodyPr wrap="none" rtlCol="0">
            <a:spAutoFit/>
          </a:bodyPr>
          <a:lstStyle/>
          <a:p>
            <a:r>
              <a:rPr lang="en-US" sz="3200" dirty="0" smtClean="0">
                <a:solidFill>
                  <a:schemeClr val="bg1"/>
                </a:solidFill>
                <a:latin typeface="Roboto Mono" pitchFamily="2" charset="0"/>
                <a:ea typeface="Roboto Mono" pitchFamily="2" charset="0"/>
              </a:rPr>
              <a:t>It supports</a:t>
            </a:r>
            <a:endParaRPr lang="en-US" sz="3200" dirty="0">
              <a:solidFill>
                <a:schemeClr val="bg1"/>
              </a:solidFill>
              <a:latin typeface="Roboto Mono" pitchFamily="2" charset="0"/>
              <a:ea typeface="Roboto Mono" pitchFamily="2" charset="0"/>
            </a:endParaRPr>
          </a:p>
        </p:txBody>
      </p:sp>
      <p:sp>
        <p:nvSpPr>
          <p:cNvPr id="5" name="TextBox 4"/>
          <p:cNvSpPr txBox="1"/>
          <p:nvPr/>
        </p:nvSpPr>
        <p:spPr>
          <a:xfrm>
            <a:off x="457200" y="2289775"/>
            <a:ext cx="8459702" cy="2539157"/>
          </a:xfrm>
          <a:prstGeom prst="rect">
            <a:avLst/>
          </a:prstGeom>
          <a:noFill/>
        </p:spPr>
        <p:txBody>
          <a:bodyPr wrap="square" rtlCol="0">
            <a:spAutoFit/>
          </a:bodyPr>
          <a:lstStyle/>
          <a:p>
            <a:pPr marL="742950" indent="-742950">
              <a:spcAft>
                <a:spcPts val="600"/>
              </a:spcAft>
              <a:buFont typeface="Wingdings" pitchFamily="2" charset="2"/>
              <a:buChar char="ü"/>
            </a:pPr>
            <a:r>
              <a:rPr lang="en-US" sz="3600" dirty="0" smtClean="0">
                <a:solidFill>
                  <a:schemeClr val="bg1"/>
                </a:solidFill>
                <a:latin typeface="Roboto Mono" pitchFamily="2" charset="0"/>
                <a:ea typeface="Roboto Mono" pitchFamily="2" charset="0"/>
              </a:rPr>
              <a:t>Object oriented programming</a:t>
            </a:r>
          </a:p>
          <a:p>
            <a:pPr marL="742950" indent="-742950">
              <a:spcAft>
                <a:spcPts val="600"/>
              </a:spcAft>
              <a:buFont typeface="Wingdings" pitchFamily="2" charset="2"/>
              <a:buChar char="ü"/>
            </a:pPr>
            <a:r>
              <a:rPr lang="en-US" sz="3600" dirty="0" smtClean="0">
                <a:solidFill>
                  <a:schemeClr val="bg1"/>
                </a:solidFill>
                <a:latin typeface="Roboto Mono" pitchFamily="2" charset="0"/>
                <a:ea typeface="Roboto Mono" pitchFamily="2" charset="0"/>
              </a:rPr>
              <a:t>Imperative programming</a:t>
            </a:r>
          </a:p>
          <a:p>
            <a:pPr marL="742950" indent="-742950">
              <a:spcAft>
                <a:spcPts val="600"/>
              </a:spcAft>
              <a:buFont typeface="Wingdings" pitchFamily="2" charset="2"/>
              <a:buChar char="ü"/>
            </a:pPr>
            <a:r>
              <a:rPr lang="en-US" sz="3600" dirty="0" smtClean="0">
                <a:solidFill>
                  <a:schemeClr val="bg1"/>
                </a:solidFill>
                <a:latin typeface="Roboto Mono" pitchFamily="2" charset="0"/>
                <a:ea typeface="Roboto Mono" pitchFamily="2" charset="0"/>
              </a:rPr>
              <a:t>Functional programming</a:t>
            </a:r>
          </a:p>
          <a:p>
            <a:pPr marL="742950" indent="-742950">
              <a:spcAft>
                <a:spcPts val="600"/>
              </a:spcAft>
              <a:buFont typeface="Wingdings" pitchFamily="2" charset="2"/>
              <a:buChar char="ü"/>
            </a:pPr>
            <a:r>
              <a:rPr lang="en-US" sz="3600" dirty="0" smtClean="0">
                <a:solidFill>
                  <a:schemeClr val="bg1"/>
                </a:solidFill>
                <a:latin typeface="Roboto Mono" pitchFamily="2" charset="0"/>
                <a:ea typeface="Roboto Mono" pitchFamily="2" charset="0"/>
              </a:rPr>
              <a:t>Automatic memory management</a:t>
            </a:r>
          </a:p>
        </p:txBody>
      </p:sp>
    </p:spTree>
    <p:extLst>
      <p:ext uri="{BB962C8B-B14F-4D97-AF65-F5344CB8AC3E}">
        <p14:creationId xmlns:p14="http://schemas.microsoft.com/office/powerpoint/2010/main" val="3523889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0400" y="2323644"/>
            <a:ext cx="2646878" cy="1323439"/>
          </a:xfrm>
          <a:prstGeom prst="rect">
            <a:avLst/>
          </a:prstGeom>
          <a:noFill/>
        </p:spPr>
        <p:txBody>
          <a:bodyPr wrap="none" rtlCol="0">
            <a:spAutoFit/>
          </a:bodyPr>
          <a:lstStyle/>
          <a:p>
            <a:r>
              <a:rPr lang="en-US" sz="8000" dirty="0" smtClean="0">
                <a:solidFill>
                  <a:schemeClr val="bg1"/>
                </a:solidFill>
                <a:latin typeface="Roboto Mono" pitchFamily="2" charset="0"/>
                <a:ea typeface="Roboto Mono" pitchFamily="2" charset="0"/>
              </a:rPr>
              <a:t>WHAT</a:t>
            </a:r>
            <a:endParaRPr lang="en-US" sz="8000" dirty="0">
              <a:solidFill>
                <a:schemeClr val="bg1"/>
              </a:solidFill>
              <a:latin typeface="Roboto Mono" pitchFamily="2" charset="0"/>
              <a:ea typeface="Roboto Mono" pitchFamily="2" charset="0"/>
            </a:endParaRPr>
          </a:p>
        </p:txBody>
      </p:sp>
      <p:sp>
        <p:nvSpPr>
          <p:cNvPr id="5" name="TextBox 4"/>
          <p:cNvSpPr txBox="1"/>
          <p:nvPr/>
        </p:nvSpPr>
        <p:spPr>
          <a:xfrm>
            <a:off x="2430958" y="3808557"/>
            <a:ext cx="4185761" cy="707886"/>
          </a:xfrm>
          <a:prstGeom prst="rect">
            <a:avLst/>
          </a:prstGeom>
          <a:noFill/>
        </p:spPr>
        <p:txBody>
          <a:bodyPr wrap="none" rtlCol="0">
            <a:spAutoFit/>
          </a:bodyPr>
          <a:lstStyle/>
          <a:p>
            <a:r>
              <a:rPr lang="en-US" sz="4000" dirty="0" smtClean="0">
                <a:solidFill>
                  <a:schemeClr val="bg1"/>
                </a:solidFill>
                <a:latin typeface="Roboto Mono" pitchFamily="2" charset="0"/>
                <a:ea typeface="Roboto Mono" pitchFamily="2" charset="0"/>
              </a:rPr>
              <a:t>ALL IT CAN DO</a:t>
            </a:r>
            <a:endParaRPr lang="en-US" sz="4000" dirty="0">
              <a:solidFill>
                <a:schemeClr val="bg1"/>
              </a:solidFill>
              <a:latin typeface="Roboto Mono" pitchFamily="2" charset="0"/>
              <a:ea typeface="Roboto Mono" pitchFamily="2" charset="0"/>
            </a:endParaRPr>
          </a:p>
        </p:txBody>
      </p:sp>
    </p:spTree>
    <p:extLst>
      <p:ext uri="{BB962C8B-B14F-4D97-AF65-F5344CB8AC3E}">
        <p14:creationId xmlns:p14="http://schemas.microsoft.com/office/powerpoint/2010/main" val="1503419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473939"/>
            <a:ext cx="5615640" cy="584775"/>
          </a:xfrm>
          <a:prstGeom prst="rect">
            <a:avLst/>
          </a:prstGeom>
          <a:noFill/>
        </p:spPr>
        <p:txBody>
          <a:bodyPr wrap="none" rtlCol="0">
            <a:spAutoFit/>
          </a:bodyPr>
          <a:lstStyle/>
          <a:p>
            <a:r>
              <a:rPr lang="en-US" sz="3200" dirty="0" smtClean="0">
                <a:solidFill>
                  <a:schemeClr val="bg1"/>
                </a:solidFill>
                <a:latin typeface="Roboto Mono" pitchFamily="2" charset="0"/>
                <a:ea typeface="Roboto Mono" pitchFamily="2" charset="0"/>
              </a:rPr>
              <a:t>Well almost everything</a:t>
            </a:r>
            <a:endParaRPr lang="en-US" sz="3200" dirty="0">
              <a:solidFill>
                <a:schemeClr val="bg1"/>
              </a:solidFill>
              <a:latin typeface="Roboto Mono" pitchFamily="2" charset="0"/>
              <a:ea typeface="Roboto Mono" pitchFamily="2" charset="0"/>
            </a:endParaRPr>
          </a:p>
        </p:txBody>
      </p:sp>
      <p:sp>
        <p:nvSpPr>
          <p:cNvPr id="5" name="TextBox 4"/>
          <p:cNvSpPr txBox="1"/>
          <p:nvPr/>
        </p:nvSpPr>
        <p:spPr>
          <a:xfrm>
            <a:off x="850968" y="3124200"/>
            <a:ext cx="7571303" cy="707886"/>
          </a:xfrm>
          <a:prstGeom prst="rect">
            <a:avLst/>
          </a:prstGeom>
          <a:noFill/>
        </p:spPr>
        <p:txBody>
          <a:bodyPr wrap="none" rtlCol="0">
            <a:spAutoFit/>
          </a:bodyPr>
          <a:lstStyle/>
          <a:p>
            <a:r>
              <a:rPr lang="en-US" sz="4000" dirty="0" smtClean="0">
                <a:solidFill>
                  <a:schemeClr val="bg1"/>
                </a:solidFill>
                <a:latin typeface="Roboto Mono" pitchFamily="2" charset="0"/>
                <a:ea typeface="Roboto Mono" pitchFamily="2" charset="0"/>
              </a:rPr>
              <a:t>https://pythonpedia.com/</a:t>
            </a:r>
            <a:endParaRPr lang="en-US" sz="4000" dirty="0">
              <a:solidFill>
                <a:schemeClr val="bg1"/>
              </a:solidFill>
              <a:latin typeface="Roboto Mono" pitchFamily="2" charset="0"/>
              <a:ea typeface="Roboto Mono" pitchFamily="2" charset="0"/>
            </a:endParaRPr>
          </a:p>
        </p:txBody>
      </p:sp>
    </p:spTree>
    <p:extLst>
      <p:ext uri="{BB962C8B-B14F-4D97-AF65-F5344CB8AC3E}">
        <p14:creationId xmlns:p14="http://schemas.microsoft.com/office/powerpoint/2010/main" val="40967552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540327"/>
            <a:ext cx="7005444" cy="461665"/>
          </a:xfrm>
          <a:prstGeom prst="rect">
            <a:avLst/>
          </a:prstGeom>
          <a:noFill/>
        </p:spPr>
        <p:txBody>
          <a:bodyPr wrap="none" rtlCol="0">
            <a:spAutoFit/>
          </a:bodyPr>
          <a:lstStyle/>
          <a:p>
            <a:r>
              <a:rPr lang="en-US" sz="2400" dirty="0" smtClean="0">
                <a:solidFill>
                  <a:schemeClr val="bg1"/>
                </a:solidFill>
                <a:latin typeface="Roboto Mono" pitchFamily="2" charset="0"/>
                <a:ea typeface="Roboto Mono" pitchFamily="2" charset="0"/>
              </a:rPr>
              <a:t>What we will achieve from this course</a:t>
            </a:r>
            <a:endParaRPr lang="en-US" sz="2400" dirty="0">
              <a:solidFill>
                <a:schemeClr val="bg1"/>
              </a:solidFill>
              <a:latin typeface="Roboto Mono" pitchFamily="2" charset="0"/>
              <a:ea typeface="Roboto Mono" pitchFamily="2" charset="0"/>
            </a:endParaRPr>
          </a:p>
        </p:txBody>
      </p:sp>
      <p:sp>
        <p:nvSpPr>
          <p:cNvPr id="3" name="TextBox 2"/>
          <p:cNvSpPr txBox="1"/>
          <p:nvPr/>
        </p:nvSpPr>
        <p:spPr>
          <a:xfrm>
            <a:off x="381000" y="2514600"/>
            <a:ext cx="8584401" cy="2677656"/>
          </a:xfrm>
          <a:prstGeom prst="rect">
            <a:avLst/>
          </a:prstGeom>
          <a:noFill/>
        </p:spPr>
        <p:txBody>
          <a:bodyPr wrap="none" rtlCol="0">
            <a:spAutoFit/>
          </a:bodyPr>
          <a:lstStyle/>
          <a:p>
            <a:pPr marL="285750" indent="-285750">
              <a:buFont typeface="Wingdings"/>
              <a:buChar char="Ø"/>
            </a:pPr>
            <a:r>
              <a:rPr lang="en-US" sz="2400" dirty="0" smtClean="0">
                <a:solidFill>
                  <a:schemeClr val="bg1"/>
                </a:solidFill>
                <a:latin typeface="Roboto Mono" pitchFamily="2" charset="0"/>
                <a:ea typeface="Roboto Mono" pitchFamily="2" charset="0"/>
              </a:rPr>
              <a:t>Understanding of python programming language</a:t>
            </a:r>
          </a:p>
          <a:p>
            <a:pPr marL="285750" indent="-285750">
              <a:buFont typeface="Wingdings"/>
              <a:buChar char="Ø"/>
            </a:pPr>
            <a:endParaRPr lang="en-US" sz="2400" dirty="0" smtClean="0">
              <a:solidFill>
                <a:schemeClr val="bg1"/>
              </a:solidFill>
              <a:latin typeface="Roboto Mono" pitchFamily="2" charset="0"/>
              <a:ea typeface="Roboto Mono" pitchFamily="2" charset="0"/>
            </a:endParaRPr>
          </a:p>
          <a:p>
            <a:pPr marL="285750" indent="-285750">
              <a:buFont typeface="Wingdings"/>
              <a:buChar char="Ø"/>
            </a:pPr>
            <a:r>
              <a:rPr lang="en-US" sz="2400" dirty="0" smtClean="0">
                <a:solidFill>
                  <a:schemeClr val="bg1"/>
                </a:solidFill>
                <a:latin typeface="Roboto Mono" pitchFamily="2" charset="0"/>
                <a:ea typeface="Roboto Mono" pitchFamily="2" charset="0"/>
              </a:rPr>
              <a:t>Object oriented python</a:t>
            </a:r>
          </a:p>
          <a:p>
            <a:pPr marL="285750" indent="-285750">
              <a:buFont typeface="Wingdings"/>
              <a:buChar char="Ø"/>
            </a:pPr>
            <a:endParaRPr lang="en-US" sz="2400" dirty="0" smtClean="0">
              <a:solidFill>
                <a:schemeClr val="bg1"/>
              </a:solidFill>
              <a:latin typeface="Roboto Mono" pitchFamily="2" charset="0"/>
              <a:ea typeface="Roboto Mono" pitchFamily="2" charset="0"/>
            </a:endParaRPr>
          </a:p>
          <a:p>
            <a:pPr marL="285750" indent="-285750">
              <a:buFont typeface="Wingdings"/>
              <a:buChar char="Ø"/>
            </a:pPr>
            <a:r>
              <a:rPr lang="en-US" sz="2400" dirty="0">
                <a:solidFill>
                  <a:schemeClr val="bg1"/>
                </a:solidFill>
                <a:latin typeface="Roboto Mono" pitchFamily="2" charset="0"/>
                <a:ea typeface="Roboto Mono" pitchFamily="2" charset="0"/>
              </a:rPr>
              <a:t>I</a:t>
            </a:r>
            <a:r>
              <a:rPr lang="en-US" sz="2400" dirty="0" smtClean="0">
                <a:solidFill>
                  <a:schemeClr val="bg1"/>
                </a:solidFill>
                <a:latin typeface="Roboto Mono" pitchFamily="2" charset="0"/>
                <a:ea typeface="Roboto Mono" pitchFamily="2" charset="0"/>
              </a:rPr>
              <a:t>nsight to advanced python topics</a:t>
            </a:r>
          </a:p>
          <a:p>
            <a:pPr marL="285750" indent="-285750">
              <a:buFont typeface="Wingdings"/>
              <a:buChar char="Ø"/>
            </a:pPr>
            <a:endParaRPr lang="en-US" sz="2400" dirty="0" smtClean="0">
              <a:solidFill>
                <a:schemeClr val="bg1"/>
              </a:solidFill>
              <a:latin typeface="Roboto Mono" pitchFamily="2" charset="0"/>
              <a:ea typeface="Roboto Mono" pitchFamily="2" charset="0"/>
            </a:endParaRPr>
          </a:p>
          <a:p>
            <a:pPr marL="285750" indent="-285750">
              <a:buFont typeface="Wingdings"/>
              <a:buChar char="Ø"/>
            </a:pPr>
            <a:r>
              <a:rPr lang="en-US" sz="2400" dirty="0" smtClean="0">
                <a:solidFill>
                  <a:schemeClr val="bg1"/>
                </a:solidFill>
                <a:latin typeface="Roboto Mono" pitchFamily="2" charset="0"/>
                <a:ea typeface="Roboto Mono" pitchFamily="2" charset="0"/>
              </a:rPr>
              <a:t>Django – Web backend development framework</a:t>
            </a:r>
            <a:endParaRPr lang="en-US" sz="2400" dirty="0">
              <a:solidFill>
                <a:schemeClr val="bg1"/>
              </a:solidFill>
              <a:latin typeface="Roboto Mono" pitchFamily="2" charset="0"/>
              <a:ea typeface="Roboto Mono" pitchFamily="2" charset="0"/>
            </a:endParaRPr>
          </a:p>
        </p:txBody>
      </p:sp>
    </p:spTree>
    <p:extLst>
      <p:ext uri="{BB962C8B-B14F-4D97-AF65-F5344CB8AC3E}">
        <p14:creationId xmlns:p14="http://schemas.microsoft.com/office/powerpoint/2010/main" val="3991700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3599" y="2613308"/>
            <a:ext cx="5166799" cy="1754326"/>
          </a:xfrm>
          <a:prstGeom prst="rect">
            <a:avLst/>
          </a:prstGeom>
          <a:noFill/>
        </p:spPr>
        <p:txBody>
          <a:bodyPr wrap="none" rtlCol="0">
            <a:spAutoFit/>
          </a:bodyPr>
          <a:lstStyle/>
          <a:p>
            <a:pPr algn="ctr"/>
            <a:r>
              <a:rPr lang="en-US" sz="5400" dirty="0" smtClean="0">
                <a:solidFill>
                  <a:schemeClr val="bg1"/>
                </a:solidFill>
                <a:latin typeface="Roboto Mono" pitchFamily="2" charset="0"/>
                <a:ea typeface="Roboto Mono" pitchFamily="2" charset="0"/>
              </a:rPr>
              <a:t>ENVIRONMENT </a:t>
            </a:r>
          </a:p>
          <a:p>
            <a:pPr algn="ctr"/>
            <a:r>
              <a:rPr lang="en-US" sz="5400" dirty="0" smtClean="0">
                <a:solidFill>
                  <a:schemeClr val="bg1"/>
                </a:solidFill>
                <a:latin typeface="Roboto Mono" pitchFamily="2" charset="0"/>
                <a:ea typeface="Roboto Mono" pitchFamily="2" charset="0"/>
              </a:rPr>
              <a:t>VARIABLES</a:t>
            </a:r>
            <a:endParaRPr lang="en-US" sz="5400" dirty="0">
              <a:solidFill>
                <a:schemeClr val="bg1"/>
              </a:solidFill>
              <a:latin typeface="Roboto Mono" pitchFamily="2" charset="0"/>
              <a:ea typeface="Roboto Mono" pitchFamily="2" charset="0"/>
            </a:endParaRPr>
          </a:p>
        </p:txBody>
      </p:sp>
    </p:spTree>
    <p:extLst>
      <p:ext uri="{BB962C8B-B14F-4D97-AF65-F5344CB8AC3E}">
        <p14:creationId xmlns:p14="http://schemas.microsoft.com/office/powerpoint/2010/main" val="1656467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857</Words>
  <Application>Microsoft Office PowerPoint</Application>
  <PresentationFormat>On-screen Show (4:3)</PresentationFormat>
  <Paragraphs>238</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PowerPoint Presentation</vt:lpstr>
      <vt:lpstr>PowerPoint Presentation</vt:lpstr>
      <vt:lpstr>PowerPoint Presentation</vt:lpstr>
      <vt:lpstr>Written by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19</cp:revision>
  <dcterms:created xsi:type="dcterms:W3CDTF">2016-08-20T06:27:49Z</dcterms:created>
  <dcterms:modified xsi:type="dcterms:W3CDTF">2016-09-02T01:39:14Z</dcterms:modified>
</cp:coreProperties>
</file>