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96" r:id="rId4"/>
    <p:sldId id="303" r:id="rId5"/>
    <p:sldId id="306" r:id="rId6"/>
    <p:sldId id="293" r:id="rId7"/>
    <p:sldId id="294" r:id="rId8"/>
    <p:sldId id="295" r:id="rId9"/>
    <p:sldId id="285" r:id="rId10"/>
    <p:sldId id="286" r:id="rId11"/>
    <p:sldId id="300" r:id="rId12"/>
    <p:sldId id="292" r:id="rId13"/>
    <p:sldId id="284" r:id="rId14"/>
    <p:sldId id="287" r:id="rId15"/>
    <p:sldId id="298" r:id="rId16"/>
    <p:sldId id="289" r:id="rId17"/>
    <p:sldId id="290" r:id="rId18"/>
    <p:sldId id="291" r:id="rId19"/>
    <p:sldId id="301" r:id="rId20"/>
    <p:sldId id="299" r:id="rId21"/>
    <p:sldId id="308" r:id="rId22"/>
    <p:sldId id="307" r:id="rId23"/>
    <p:sldId id="310" r:id="rId24"/>
    <p:sldId id="311" r:id="rId25"/>
    <p:sldId id="309" r:id="rId26"/>
    <p:sldId id="26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05-21T09:41:56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9104 2257,'24'25,"1"-25,0 25,0 0,0-1,-1-24,-24 25,25-25,-25 25,0 0,25-25,-25 25,25-25,0 0,0 0,-1 0,1 0,0-50,0 0,-25 26,49-1,1-74,49 24,-24 1,24-1,-50 1,-24 74,-25-25,25 25</inkml:trace>
  <inkml:trace contextRef="#ctx0" brushRef="#br0" timeOffset="2353.73">9178 3671,'0'25,"25"0,-25 0,25-1,-1-24,-24 25,0 0,25-25,-25 25,25-25,-25 25,25-25,0 0,0 0,-1 0,1 0,0 0,25-25,-50-25,49 1,1-1,24-49,-24 24,49-49,-25 0,-49 75,0 24</inkml:trace>
  <inkml:trace contextRef="#ctx0" brushRef="#br0" timeOffset="6719.65">9327 5333,'25'0,"-25"25,25-25,-25 25,24-25,-24 24,25 1,0 0,0 0,0-25,-25 25,24-25,1 0,0 0,0-25,0-25,49-24,-24-25,24-1,0 26,-74 49,25 0</inkml:trace>
  <inkml:trace contextRef="#ctx0" brushRef="#br0" timeOffset="17526.19">24433 1935,'0'25,"0"-1,0 1,0 0,25 0,-25 0,25 24,-1-49,-24 50,25-25,-25-1,25 1,-25 0,25-25,-25 25,25-25,-1-25,-24 0,25 25,-25-25,0 1,0-1,25 25,-25-25,0 0,0 0,25 1,0-26,-1-24,26-1,0-24,-26 25,1-1,0 25,0 1,-25 24,25 0,-25 0,0 1</inkml:trace>
  <inkml:trace contextRef="#ctx0" brushRef="#br0" timeOffset="19626.04">24235 5432,'0'25,"24"49,26-24,-25 0,0-1,-1-24,-24 0,25-25,0 0,0 0,-25-25,25 25,-25-25,24-24,1-1,25 0,-1-24,-24 0,25 24,-25 25,-1-24,-24 24,25 0</inkml:trace>
  <inkml:trace contextRef="#ctx0" brushRef="#br0" timeOffset="30705.82">12601 2530,'25'0,"0"0,0 0,-1 0,1 0,-25 25,0 0,25-25,0 0,-25 24,25-24,-1 0,1 0,0 0,0 0,0 0,24-24,1-76,-1 51,51-50,-1-1,25-24,-25 50,-49 24,-25 50</inkml:trace>
  <inkml:trace contextRef="#ctx0" brushRef="#br0" timeOffset="49951.42">16421 1984,'-25'0,"0"0,25 25,0 0,0 0,0 0,0-1,0 1,25-25,0 0,0 0,0 0,-25-25,0 1,0-1,0 0,24 0,-24 0,25 25,0 0,-25 25,0 0,25-25,-25 25,49-25,-49 25,25-25,-25 24,25-24,0 0,0 0,0 0,-25-24,0-1</inkml:trace>
  <inkml:trace contextRef="#ctx0" brushRef="#br0" timeOffset="52025.63">16967 2282,'0'-50,"0"26,-25 24,25-25,0 0,0 0,0 0,0 1,0-1,0 0,0 0,0 0,0 1,25 24,-25-25,0 0,0 0,25 25,-1 0,1 0,0 0,0 0</inkml:trace>
  <inkml:trace contextRef="#ctx0" brushRef="#br0" timeOffset="53784.81">16843 2133,'25'0,"-1"0,1 0,25-25,-25 25,24 0,-24 0,0 0,0 0,-1 0,1 0</inkml:trace>
  <inkml:trace contextRef="#ctx0" brushRef="#br0" timeOffset="55253.51">17289 1910,'25'0,"0"-25,0 25,49-25,-74 1,25 24,0 0,-1-25,1 25,-25-25</inkml:trace>
  <inkml:trace contextRef="#ctx0" brushRef="#br0" timeOffset="58720.46">17413 1637,'0'25,"0"0,0 0,0-1,0 1,0 0,0 0,0 0,25-25,-25 24,0 1,25-25,-25 25,25-25,-1 0,-24 25,25 0,-25-1,25-24,-25 25</inkml:trace>
  <inkml:trace contextRef="#ctx0" brushRef="#br0" timeOffset="62490.48">17537 1463,'-25'0,"1"0,-1 0,25 25,-25-25,0 25,0 0,1-25,24 25,-25-25,25 24,-25-24,0 25,0-25,25 25,0 0,-24 0,24 0,0-1,0 1,0 0,0 0,0 0,0-1,0 1,24 0,-24 0,0 0,25-25,-25 24,0 1,0 0,0 0,25 0,-25-1,25-24,-25 25,25-25,-1 0,1 0,0 0,0 0,0 0,-1 0,1 0,0 0,0 0,-25-25,0 1,25-1,-25 0,0 0,0 0,24 1,-24-1,0 0,0 0,0 0,25 1,-25-1,0 0,0 0,0 0,0 1,0-1,-25 25,1 0,-1 0,0 0,0 0,0 0,1 0,-1 0,25-25,-25 25,25-25,-25 25,0 0,25-25,-24 25,-1 0,0 0,0 0</inkml:trace>
  <inkml:trace contextRef="#ctx0" brushRef="#br0" timeOffset="65289.47">17885 1364,'0'25,"0"0,0 0,24 24,-24-24,0 0,0 0,0-1,0 1,25 0,-25 0,0 0,0 0,0-1,25-24,0 0,-25-24,25 24,-25-25,24 25,1 0,0 0,0 0,-25 25,0-1,0 1,-25-25,25 25,-25-25,0 0,1 25,-1-25,0 0,0 0</inkml:trace>
  <inkml:trace contextRef="#ctx0" brushRef="#br0" timeOffset="68040.32">18505 1736,'0'-24,"-25"-1,25 0,-25 25,25-25,0 0,0 0,0 1,0-1,0 0,0 0,0 0,0 1,0-1,0 0,0 0,25 25,0 0,-1 0,1 0</inkml:trace>
  <inkml:trace contextRef="#ctx0" brushRef="#br0" timeOffset="69711.21">18281 1513,'50'0,"0"-25,24 0,-24 1,-26 24,26 0,-25-25,0 25,-1 0,1 0,0 0,0 0,0 0,-1 0,1 0,-25-25,25 25,0 0,0-25,0 25,-1 0</inkml:trace>
  <inkml:trace contextRef="#ctx0" brushRef="#br0" timeOffset="76757.8">16099 3101,'-25'0,"0"0,0 0,0 0,1 0,-1 0,0 0,0 0,25 24,0 1,0 0,0 0,25-25,0 0,0 0,-1 0,1 0,0 0,0 0,-25-25,25 25,-25-25,24 25,-24-25,0 1,0-1,0 50,0-1,0 1,0 0,0 0,25 0,0-25,-25 24,25-24,0 0,-1 0</inkml:trace>
  <inkml:trace contextRef="#ctx0" brushRef="#br0" timeOffset="78860.66">16446 3249,'0'-24,"0"-1,0 0,0 0,0 0,0 1,0-1,25 25,-25-25,0 0,0 0,24 25,-24-24,25 24,-25-25,25 25,0-25,0 0,-25 0,24 25</inkml:trace>
  <inkml:trace contextRef="#ctx0" brushRef="#br0" timeOffset="80838.67">16371 3125,'25'0,"-25"-24,25 24,0 0,0 0,-1 0,1 0,0 0,0 0,0 0,-1 0,1 0,-25-25,25 25,0 0</inkml:trace>
  <inkml:trace contextRef="#ctx0" brushRef="#br0" timeOffset="82177.33">16868 3200</inkml:trace>
  <inkml:trace contextRef="#ctx0" brushRef="#br0" timeOffset="85602.39">17066 2828,'0'25,"0"24,0 26,0-26,25 1,-25-1,0 1,0-25,0 0,0-1,0 1,0 0,25-25,-25-25,0 0,24 25,1-24,-25-1,25 25,-25-25,25 25,-25-25,25 25,-25-25,24 25,-24-24,25 24,0 0,0 0,-25 24,0 1,0 0,0 0,0 0,0-1,0 1,-25-25,25 25,-25-25,25 25,-25-25,1 0,-1 0,0 0,0 0</inkml:trace>
  <inkml:trace contextRef="#ctx0" brushRef="#br0" timeOffset="88176.43">17463 3398,'0'-25,"0"1,0-1,0 0,0 0,0 0,0 1,0-1,25 0,-25 0,24 0,1 25,-25-24,25 24,0 0,0 0</inkml:trace>
  <inkml:trace contextRef="#ctx0" brushRef="#br0" timeOffset="90390.94">17413 3274,'50'0,"-25"0,-1 0,1 0,0 0,0 0,0 0,-1 0,1 0</inkml:trace>
  <inkml:trace contextRef="#ctx0" brushRef="#br0" timeOffset="106709.79">21630 2133,'0'25,"25"-25,-25 25,25-25,-1 0,1 0,0 0,0 0,0-50,24 25,1-24,24-26,1-49,24 25,-49 0,49 24,-74 51,-1-1</inkml:trace>
  <inkml:trace contextRef="#ctx0" brushRef="#br0" timeOffset="124260.55">23738 1662,'25'0,"0"0,0 0,0 0,-1 0,-24-25,25 25,0-25,49-74,-24 49,25-24,-1-25,25-25,0 25,-74 49,25 50</inkml:trace>
  <inkml:trace contextRef="#ctx0" brushRef="#br0" timeOffset="127317.62">14263 9128,'-25'0,"0"-25,-24-24,-26 24,1-25,0 25,24-24,25 49,-49 0,49 0,0 0,0 0,1 0,24 25,0-1,0 1,0 0,0 0,0 0,0 0,24-1,1 26,-25-25,25-25,0 49,0-24,-25 0,24 0,1-25,0 25,0-25,-25 24,0 1,0 0,0 0,-25 0,-25 24,1-24,-1 0,1 0,-26-25,26 0,-1 0,0 0,25 0,1 0,-1 0</inkml:trace>
  <inkml:trace contextRef="#ctx0" brushRef="#br0" timeOffset="129414.24">14040 9699,'0'-25,"0"0,25 25,-25-25,0 0,24 25,-24-24,25 24,0 0,0 0,0 0,-1 24,-24 1,25-25,-25 25</inkml:trace>
  <inkml:trace contextRef="#ctx0" brushRef="#br0" timeOffset="130977.19">13941 9649,'24'25,"1"0,0-25,0 49,24-49,-49 25,25 0,-25 0</inkml:trace>
  <inkml:trace contextRef="#ctx0" brushRef="#br0" timeOffset="135454.79">23986 3026,'50'25,"-25"0,0 24,0-24,-1 0,26 0,-50 0,50-25,-26 0,-24 24,25-24,0 0,0 0,0 0,24 0,26-74,24-25,50-25,49-25,-24-50,-25 51,-50 24,-50 99,-49 0,0 50,0 0</inkml:trace>
  <inkml:trace contextRef="#ctx0" brushRef="#br0" timeOffset="165629.61">14139 10864,'0'-24,"0"-1,0 0,-25 0,0 0,1 25,-1 0,25-24,-25 24,0 0,0 0,1 0,-1 0,0 0,0 0,0 0,1 0,24 24,0 1,-25-25,25 25,0 0,0 0,0-1,-25 26,25-25,0 24,0-24,0 25,0-1,0-24,0 0,0 0,0 25,0-26,0 1,0 0,25-25,0 0,-1 0,1 0,0 0,0 0,-25-25,25 25,-25-25,24 25,-24-24</inkml:trace>
  <inkml:trace contextRef="#ctx0" brushRef="#br0" timeOffset="167722.79">14238 11237,'0'24,"0"1,0 0,0 0,0 0,0-1,0 1,0 0,0 0,0 0</inkml:trace>
  <inkml:trace contextRef="#ctx0" brushRef="#br0" timeOffset="169482.89">14213 11038</inkml:trace>
  <inkml:trace contextRef="#ctx0" brushRef="#br0" timeOffset="173663.66">14412 11286,'25'0,"-1"25,-24 0,25 0,0-25,-25 24,0 1,0 0,25-25,-25 25,0 0,0-1,0 1,0 0,0-75,25 50,-25-24,0-1,0 0,25 25,-25-25,24 25,-24-25,0 1,25 24,-25-25,25 25,0 0,0 0,-1 0,-24 25,25-25,-25 24,0 1,25 0,-25 0,0 0,0-1,0 1,0 0,25 0,0-25,-1 0,1 0,0 0,0 0,0 0</inkml:trace>
  <inkml:trace contextRef="#ctx0" brushRef="#br0" timeOffset="177116.96">13742 11112,'25'0,"0"0,24 0,-24 50,74-25,-74 0,25 24,-1-49,-24 25,25 0,-50 0,25-25,-1 0,1 0,-25 25,25-25,-25 24,25-24,0 0,-25 25,24-25,-24 25,25-25,0 0,0 25,0 0,24-25,-49 24,25-24,0 0,0 25,0-25,-1 0,1 0,0 0,-25 25,25-25,0 0,-1 0</inkml:trace>
  <inkml:trace contextRef="#ctx0" brushRef="#br0" timeOffset="179799.76">15851 10071,'-25'-25,"25"0,-25 25,0-25,0 25,1 0,24-25,-25 25,0 0,0 0,0 0,0 0,1 0,-1 0,0 0,25 25,-25 0,0 0,25 0,-24 0,24-1,0 1,0 0,0 0,0 0,0-1,0 1,0 0,0 0,0 0,0 24,0-24,0 0,0 0,0-1,0 1,24-25,1 25,0-25,-25 25,25-25,0 0,-1 0,1 0,0 0,0 0,0 0,0 0,-1 0,1 0,0 0</inkml:trace>
  <inkml:trace contextRef="#ctx0" brushRef="#br0" timeOffset="182861.68">16024 10468,'0'24,"-25"1,1-25,24 25,-25-25,25 25,0 0,0-1,0 1,25 0,-1-25,-24 25,25-25,-25 25,25-25,0 0,0 0,-1 0,1 0,-25-25,25 25,-25-25,25 25,-25-25,0 0,0 1,0-1,0 0,-25 25,0 0,0 0,1 0,-1 0,0 0,0 0</inkml:trace>
  <inkml:trace contextRef="#ctx0" brushRef="#br0" timeOffset="186579.88">16347 10517,'0'25,"0"0,0 0,0-1,24-24,-24 25,25-25,0 0,0 0,0 0,-1 0,1-25,-25 1,0-1,0 0,0 0,25 25,-25 25,0 0,25-25,-25 25,25-1,-1-24,-24 25,25-25,-25 25,25-25,0 0,0 25,0-25,-1 0,1 0,0 0,-25-25,0-49,0 24,0-24,0-1,0 1,0 24,0 1,0-1,0-24,0 49,0-25,0 0,0 1,0 24,0 0,0 50,0 0,0 0,0-1,0 1,0 0,0 0,0 0,25 24,0-49,-25 25,24 0,-24 0,25-25,0 25,-25-1,0 1,25-25,0 0,-1 0,1 25,0-25,0 0,0 0,-1 0,1 0,-25-25,0 0</inkml:trace>
  <inkml:trace contextRef="#ctx0" brushRef="#br0" timeOffset="189761.75">16570 10120,'49'0,"26"0,-25 0,-1 0,1 0,-1 0,1 0,-25 0,24 0,-24 0,0 0,0 0,0 0,-1 0,1 0,0-24,0 24,0 0,-1 0,1 0,-25-25,25 25,0-25,0 25,-1 0,1 0</inkml:trace>
  <inkml:trace contextRef="#ctx0" brushRef="#br0" timeOffset="191423.1">17488 10542,'24'0,"1"0,25 0,-25 0,24 0,26 0,-1 0,1 0,-26 0,1-25,-1 25,1 0,-25 0,0 0</inkml:trace>
  <inkml:trace contextRef="#ctx0" brushRef="#br0" timeOffset="192959.61">17711 10864,'25'0,"0"0,24 0,1 0,-25 0,-1 0,26 0,0 0,-26 0,1 0,25 0,-25 0</inkml:trace>
  <inkml:trace contextRef="#ctx0" brushRef="#br0" timeOffset="196348.66">18703 10344,'-25'0,"0"0,1 0,24 24,-25-24,25 25,-25-25,25 25,-25-25,25 25,-25-25,25 25,0-1,0 1,0 0,0 0,0 0,0-1,25-24,0 0,0 0,0 0,-1 0,1 0,0 0,0 0,0-24,-25-1,0 0,0 0,0 0,0 1,0-1,0 0,0 0,0 0,0 50,0 0,0 0,0 0,0-1,0 1,0 0,24 0,-24 0,25-1,0-24,-25 25,25 0,0 0,0-25,-1 0,1 0,0 0,0 0,-25-25,25 0,-25 0,0 1</inkml:trace>
  <inkml:trace contextRef="#ctx0" brushRef="#br0" timeOffset="198339.46">19249 10914,'0'-25,"0"0,0 1,0-1,0 0,0 0,0 0,0 1,0-1,0-25,0 25,0 1,0-1,0 0,25 0,-1 25,-24-25,25 25,0-24,0-1,0 25,-1 0,1 0,0 0</inkml:trace>
  <inkml:trace contextRef="#ctx0" brushRef="#br0" timeOffset="200305">19174 10616,'25'0,"0"0,0 0,0 0,-1 0,1 0,0 0,0 0,0 0,-1 0,1 0</inkml:trace>
  <inkml:trace contextRef="#ctx0" brushRef="#br0" timeOffset="201504.44">19770 10616</inkml:trace>
  <inkml:trace contextRef="#ctx0" brushRef="#br0" timeOffset="204157.75">19919 10021,'0'25,"0"25,0 24,24 50,1-50,-25 1,0-1,25-24,-25-1,0-24,0 25,0-1,0-24,0 0,0 0,0 24,0-24,0 0,0 0,0 0,0-50,25 25,-25-25,0 0,0 0,0 1,25-1,-25 0,0 0,0 0,24 25,-24-24,25 24,-25-25,25 25,0 0,0-25,-1 25,1 0,0 0,0 0,-25 25,0 0,0-1,0 1,0 0,0 0,0 0,0-1,-25-24,0 25,25 0,-25-25,1 25,-1-25,0 0,0 0,0 0</inkml:trace>
  <inkml:trace contextRef="#ctx0" brushRef="#br0" timeOffset="206005.03">20563 10964,'-24'-25,"24"-25,-25 25,0-24,25 24,0 0,-25-24,25 24,-25 0,25-25,0 26,0-1,0 0,0 0,0 0,0 1,0-1,25 25,0 0,0 0,0 0,-1 0,1 0</inkml:trace>
  <inkml:trace contextRef="#ctx0" brushRef="#br0" timeOffset="207999.22">20365 10616,'25'0,"0"0,-1 0,1 0,0 0,25 0,-26 0,1 0</inkml:trace>
  <inkml:trace contextRef="#ctx0" brushRef="#br0" timeOffset="209420.92">21060 10567,'24'0,"26"0,24 0,1-25,-1 25,1 0,-26 0,-24 0,25 0,-26 0,1 0,0 0</inkml:trace>
  <inkml:trace contextRef="#ctx0" brushRef="#br0" timeOffset="211344.76">21332 10269,'0'25,"0"25,0-26,0 1,0 25,0-1,25-24,-25 25,0-25,0-1,0 1,0 0,0 0,25 0,-25-1,0 1,0 0,0 0,0 0,0-1</inkml:trace>
  <inkml:trace contextRef="#ctx0" brushRef="#br0" timeOffset="213547.52">22126 9674,'-25'0,"25"25,-24 24,-1 1,0-1,-25 1,50-25,0 0,-25 24,1-24,24 0,0 25,-25-1,0 1,25-25,-25 24,25 1,0-25,0-1,0 1,-25 0,25 25,0-26,0 1,0 0,-24 49,24-49,0 0,0 0,0 24,0 1,0-25,0 24,0 1,24 24,1-49,-25 0,25 25,0-50,0 49,-1-24,26 0,-50 0,50-25,-50 25,25-25,-1 0,1 0</inkml:trace>
  <inkml:trace contextRef="#ctx0" brushRef="#br0" timeOffset="-212571.99">22374 10393,'0'-25,"-25"25,1 0,-1 0,25-24,-25 24,0 0,0-25,1 25,-1 0,25 25,0-1,0 1,0 0,0 0,0 0,0-1,0 1,0 0,0 0,0 0,25-25,-1 0,1 0,0 0,0 0,0 0,-25-25,24 0,-24 0,0 0,0 1,0-1,25 25,-25-25,0 50,0 0,0-1,25-24,0 0,0 0,-1 0,1 0,0 0</inkml:trace>
  <inkml:trace contextRef="#ctx0" brushRef="#br0" timeOffset="-209394.99">22647 10716,'0'-25,"0"0,0 0,0 0,0 1,0-1,0 0,0 0,0 0,0-24,0 24,25 0,0 0,-1 1,-24-1,25 25,0-25,0 25,0 0</inkml:trace>
  <inkml:trace contextRef="#ctx0" brushRef="#br0" timeOffset="-207872.6">22548 10641,'0'-25,"49"25,1-24,0 24,-1 0,-24-25,49 25,-49 0,-25-25,25 25</inkml:trace>
  <inkml:trace contextRef="#ctx0" brushRef="#br0" timeOffset="-206175.36">23242 10418,'25'0,"0"0,25-25,-26 25,1 0,0 0,0 0,0 0,-1 0,1 0,0 0</inkml:trace>
  <inkml:trace contextRef="#ctx0" brushRef="#br0" timeOffset="-204224.34">23441 10170,'0'25,"0"24,0-24,0 0,0 0,0 0,0-1,0 1,0 0,0 0,0 0,0-1,0 1,0 0</inkml:trace>
  <inkml:trace contextRef="#ctx0" brushRef="#br0" timeOffset="-200293.74">23763 10269,'-25'0,"25"-25,-24 25,24-24,-25 24,0 0,25-25,-25 25,25-25,-25 25,25-25,-24 25,-1 0,25-25,-25 25,25-24,-25 24,0-25,1 25,-1 0,0 0,0 0,25 25,-25-25,25 24,-24-24,24 25,0 0,0 0,0 0,-25-1,25 1,0 0,0 0,0 24,0-24,0 0,0 0,0 0,0-1,0 1,0 0,0 0,0 0,0-1,0 1,0 0,0 0,25 0,-1-1,1-24,-25 25,25-25,0 0,0 0,-1 0,1 0,0 0,0-25,0 25,-25-24,24-1,-24 0,0 0,25 25,-25-25,0 1,25-1,-25 0,25 25,-25-25,0 0,0 1,0-1,0 0,0 0,0 0,0 1,0-1,0 0,0 0,0 0,-25 25</inkml:trace>
  <inkml:trace contextRef="#ctx0" brushRef="#br0" timeOffset="-196696.95">24061 10021,'0'25,"0"25,0-1,0-24,0 0,0 24,25-49,-25 25,0 0,0 0,0 0,0-1,0 1,0 0,0 0,0 0,0-1,0 1,0-50,0 1,0-1,0 0,0 0,0 0,25 1,-1 24,-24-25,25 25,0-25,0 25,0 0,-1 0,1 0,-25 25,0 0,0-1,-25-24,25 25,-24 0,-1-25,25 25,-25-25,0 0,25 25,-25-25,1 0,-1 0,0 0,0 0</inkml:trace>
  <inkml:trace contextRef="#ctx0" brushRef="#br0" timeOffset="-194293.74">24383 10716,'0'-25,"0"0,25 0,-25 0,25 1,-25-1,0 0,25 25,0 0,-25-25,24 25,1 0</inkml:trace>
  <inkml:trace contextRef="#ctx0" brushRef="#br0" timeOffset="-192226.12">24334 10641,'25'0,"-1"0,-24 25,25-25,0 0,0 0,0 0</inkml:trace>
  <inkml:trace contextRef="#ctx0" brushRef="#br0" timeOffset="-190508.22">24408 9624,'0'25,"25"0,25 24,-1 1,26 24,-1 1,0 24,-49-49,25-1,-25 26,24-26,-49-24,25 0,-25 49,25-49,-25 0,0 25,0-26,0 1,0 0,0 25,0-26,0 1,0 0,0 25,0-26,0 1,0 0,0 25,0-1,0 26,-25-51,25 1,-50 25,26-25,24-1,-25-24,0 0,25 25,-25-25,0 0,1 0,-1 25,0-25,0 0,0 0,1 0</inkml:trace>
  <inkml:trace contextRef="#ctx0" brushRef="#br0" timeOffset="-188847.96">24408 11633</inkml:trace>
  <inkml:trace contextRef="#ctx0" brushRef="#br0" timeOffset="-186455.93">24855 11435,'-25'0,"25"25,0 0,-25-25,25 24,-25 1,25 0,0 0,-25-25,25 25,-24-25,24 24,0 1,0 0,0 0,0 0,0 24,0-24,0 0,24-25,1 25,0-25,-25 24,25-24,0 0,-1 0,1 0</inkml:trace>
  <inkml:trace contextRef="#ctx0" brushRef="#br0" timeOffset="-184019.9">25078 11832,'0'25,"0"-1,0 1,0 0,0 0,0 0,0-1,0 1,0 0,0 0</inkml:trace>
  <inkml:trace contextRef="#ctx0" brushRef="#br0" timeOffset="-182755.06">25003 11609</inkml:trace>
  <inkml:trace contextRef="#ctx0" brushRef="#br0" timeOffset="-179511.03">25177 11708,'0'25,"0"-1,25 26,-25-25,25 0,0-1,-25 1,0 0,0 0,0 0,24-25,-24 24,0 1,0 0,0 0,0 0,0-1,0-48,0-1,0 0,0 0,0 0,25 1,-25-1,25 0,-25 0,25 25,-25-25,0 1,25 24,-1 0,1 0,0 0,0 0,0 0,-1 24,-24 1,25-25,-25 25,0 0,0 0</inkml:trace>
  <inkml:trace contextRef="#ctx0" brushRef="#br0" timeOffset="-176296.06">21357 12353,'25'0,"25"0,-1 0,26 0,49 25,-25-1,50-24,0 0,49 0,-49 0,-25 0,25 0,-25 0,49 0,51 0,-125 0,0 0,-25 0,1 0,-26 0,1 0,-25 0,24 0,1 0,49 0,-24 0,-26 0,-24 0,0 0,25 0,-26 0,1 0,0 0,49 0,26 0,-1 0,74 0,-49 0,25 25,0 0,-75 0,51 24,-26 1,0-25,25 24,-25-49,-24 25,-1 0,0-25,-24 0,-25 0,0 0,-1 0,-24 25</inkml:trace>
  <inkml:trace contextRef="#ctx0" brushRef="#br0" timeOffset="-171345.07">18331 11534,'25'0,"0"0,-1 0,26 0,-25 0,49-25,-24 25,24 0,25 0,1 0,24-24,-50 24,1 0,-1 0,-24 0,24 0,0 0,1 0,-1 0,-24 0,24 0,-24 0,-25 0,24 0,1 0,0 0,-1 0,1 0,-1 0,-24 0,25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0DDC2-7598-4DAF-A318-93F1AD7DBEC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7285F-D71A-47B1-B88C-F4CDC40F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 dirty="0">
                <a:solidFill>
                  <a:srgbClr val="000000"/>
                </a:solidFill>
                <a:latin typeface="Calibri"/>
              </a:rPr>
              <a:t>Computer Architecture ( VHDL coding) Lab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79551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three types of design in VHDL code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Dataflow design</a:t>
            </a:r>
          </a:p>
          <a:p>
            <a:pPr marL="342900" indent="-342900">
              <a:buAutoNum type="arabicParenR"/>
            </a:pPr>
            <a:r>
              <a:rPr lang="en-US" dirty="0"/>
              <a:t>Structural design</a:t>
            </a:r>
          </a:p>
          <a:p>
            <a:pPr marL="342900" indent="-342900">
              <a:buAutoNum type="arabicParenR"/>
            </a:pPr>
            <a:r>
              <a:rPr lang="en-US" dirty="0"/>
              <a:t>Behavioral design</a:t>
            </a:r>
          </a:p>
          <a:p>
            <a:endParaRPr lang="en-US" dirty="0"/>
          </a:p>
          <a:p>
            <a:r>
              <a:rPr lang="en-US" b="1" dirty="0"/>
              <a:t>1) Dataflow design: </a:t>
            </a:r>
            <a:r>
              <a:rPr lang="en-US" dirty="0"/>
              <a:t>This design is completely logic expression based. </a:t>
            </a:r>
          </a:p>
          <a:p>
            <a:endParaRPr lang="en-US" dirty="0"/>
          </a:p>
          <a:p>
            <a:r>
              <a:rPr lang="en-US" b="1" dirty="0"/>
              <a:t>2) Structural design: </a:t>
            </a:r>
            <a:r>
              <a:rPr lang="en-US" dirty="0"/>
              <a:t>Here basic building blocks are used to design a new hardware circuit. Like function</a:t>
            </a:r>
          </a:p>
          <a:p>
            <a:endParaRPr lang="en-US" dirty="0"/>
          </a:p>
          <a:p>
            <a:r>
              <a:rPr lang="en-US" b="1" dirty="0"/>
              <a:t>3) Behavioral design: </a:t>
            </a:r>
            <a:r>
              <a:rPr lang="en-US" dirty="0"/>
              <a:t>This design is completely truth table based.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2811" y="-37265"/>
            <a:ext cx="8228880" cy="6579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"/>
              </a:rPr>
              <a:t>Full Adder using two Half Adder</a:t>
            </a:r>
            <a:endParaRPr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4514" y="620688"/>
            <a:ext cx="5575998" cy="2299024"/>
            <a:chOff x="3604514" y="888975"/>
            <a:chExt cx="5575998" cy="2299024"/>
          </a:xfrm>
        </p:grpSpPr>
        <p:sp>
          <p:nvSpPr>
            <p:cNvPr id="4" name="Rectangle 3"/>
            <p:cNvSpPr/>
            <p:nvPr/>
          </p:nvSpPr>
          <p:spPr>
            <a:xfrm>
              <a:off x="4065210" y="888975"/>
              <a:ext cx="4371633" cy="1940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04514" y="967829"/>
              <a:ext cx="2815964" cy="1031400"/>
              <a:chOff x="5578840" y="1461496"/>
              <a:chExt cx="2815964" cy="10314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9858" y="1484784"/>
                <a:ext cx="1116548" cy="1008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Half Adder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7251804" y="1700808"/>
                <a:ext cx="1143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670933" y="1700808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670933" y="219100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7239356" y="2191006"/>
                <a:ext cx="274320" cy="3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592696" y="1461496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af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78840" y="1927437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bf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38414" y="1465039"/>
                <a:ext cx="548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38414" y="1866953"/>
                <a:ext cx="665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sig2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87008" y="943492"/>
              <a:ext cx="2930867" cy="1065093"/>
              <a:chOff x="5294297" y="1427803"/>
              <a:chExt cx="2930867" cy="106509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715069" y="1484784"/>
                <a:ext cx="1116548" cy="1008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Half Adder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6843080" y="1700808"/>
                <a:ext cx="11490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294297" y="219100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845329" y="2191009"/>
                <a:ext cx="1828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78323" y="1427803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sf</a:t>
                </a:r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748060" y="1877342"/>
                <a:ext cx="515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sig3</a:t>
                </a:r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3718438" y="2265750"/>
              <a:ext cx="2286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987008" y="1706695"/>
              <a:ext cx="0" cy="54864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521959" y="1697339"/>
              <a:ext cx="0" cy="91440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712463" y="1706695"/>
              <a:ext cx="0" cy="73152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10191" y="2142726"/>
              <a:ext cx="734477" cy="627080"/>
              <a:chOff x="4239671" y="5178184"/>
              <a:chExt cx="734477" cy="62708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4352814" y="5373216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7200000">
                <a:off x="4472010" y="5248274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c 76"/>
              <p:cNvSpPr/>
              <p:nvPr/>
            </p:nvSpPr>
            <p:spPr>
              <a:xfrm rot="3240000">
                <a:off x="4169581" y="5290086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5523341" y="2613553"/>
              <a:ext cx="25146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709909" y="2437476"/>
              <a:ext cx="3200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99685" y="2539927"/>
              <a:ext cx="27432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18370" y="1944118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cin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04448" y="2323903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cout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92741" y="2818667"/>
              <a:ext cx="1223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Full Adder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196728"/>
            <a:ext cx="41972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Full Adder (Structural design):</a:t>
            </a:r>
            <a:endParaRPr lang="en-US" sz="1400" dirty="0"/>
          </a:p>
          <a:p>
            <a:r>
              <a:rPr lang="en-US" sz="1400" dirty="0"/>
              <a:t>entity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FA;</a:t>
            </a:r>
          </a:p>
          <a:p>
            <a:r>
              <a:rPr lang="en-US" sz="1400" dirty="0"/>
              <a:t>architecture Behavioral of FA is</a:t>
            </a:r>
          </a:p>
          <a:p>
            <a:r>
              <a:rPr lang="en-US" sz="1400" dirty="0"/>
              <a:t>component HA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s : out  STD_LOGIC;</a:t>
            </a:r>
          </a:p>
          <a:p>
            <a:r>
              <a:rPr lang="en-US" sz="1400" dirty="0"/>
              <a:t>           c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sig1,sig2,sig3: STD_LOGIC;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HA1:HA port map(af,bf,sig1,sig2);</a:t>
            </a:r>
          </a:p>
          <a:p>
            <a:r>
              <a:rPr lang="en-US" sz="1400" dirty="0"/>
              <a:t>HA2:HA port map(sig1,cin,sf,sig3);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&lt;=sig2 OR sig3;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59308" y="4259809"/>
            <a:ext cx="3105722" cy="1113407"/>
            <a:chOff x="1979712" y="3262745"/>
            <a:chExt cx="4248473" cy="18224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553771" y="3435093"/>
              <a:ext cx="2674414" cy="120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Component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It is like a function prototype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411760" y="5781385"/>
            <a:ext cx="4554294" cy="611565"/>
            <a:chOff x="1979712" y="3262745"/>
            <a:chExt cx="6186487" cy="1857743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553770" y="3531109"/>
              <a:ext cx="4612429" cy="1589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Components are calling here two times.</a:t>
              </a:r>
            </a:p>
            <a:p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751258" y="5229200"/>
            <a:ext cx="5102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sig1, sig2 and sig3 are intermediate input output which are called signal.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884571" y="5542788"/>
            <a:ext cx="833867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77440" y="366120"/>
              <a:ext cx="6090120" cy="421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080" y="356760"/>
                <a:ext cx="6108840" cy="42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0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8016" y="49548"/>
            <a:ext cx="3011816" cy="571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Ripple Carry Adder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48016" y="1838429"/>
            <a:ext cx="478018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Ripple Carry Adder (Structural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ripplecarryadder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b : 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:out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ripplecarryadder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ripplecarryadder</a:t>
            </a:r>
            <a:r>
              <a:rPr lang="en-US" sz="1400" dirty="0"/>
              <a:t> is</a:t>
            </a:r>
          </a:p>
          <a:p>
            <a:r>
              <a:rPr lang="en-US" sz="1400" dirty="0"/>
              <a:t>component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c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    fa1:FA port map(a(0),b(0),</a:t>
            </a:r>
            <a:r>
              <a:rPr lang="en-US" sz="1400" dirty="0" err="1"/>
              <a:t>cin,s</a:t>
            </a:r>
            <a:r>
              <a:rPr lang="en-US" sz="1400" dirty="0"/>
              <a:t>(0),c(0));</a:t>
            </a:r>
          </a:p>
          <a:p>
            <a:r>
              <a:rPr lang="en-US" sz="1400" dirty="0"/>
              <a:t>    fa2:FA port map(a(1),b(1),c(0),s(1), c(1));</a:t>
            </a:r>
          </a:p>
          <a:p>
            <a:r>
              <a:rPr lang="en-US" sz="1400" dirty="0"/>
              <a:t>    fa3:FA port map(a(2),b(2),c(1),s(2), c(2));</a:t>
            </a:r>
          </a:p>
          <a:p>
            <a:r>
              <a:rPr lang="en-US" sz="1400" dirty="0"/>
              <a:t>    fa4:FA port map(a(3),b(3),c(2),s(3),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 end Behavioral;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36304" y="44624"/>
            <a:ext cx="6546659" cy="1899909"/>
            <a:chOff x="2736304" y="44624"/>
            <a:chExt cx="6546659" cy="1899909"/>
          </a:xfrm>
        </p:grpSpPr>
        <p:sp>
          <p:nvSpPr>
            <p:cNvPr id="48" name="Rectangle 47"/>
            <p:cNvSpPr/>
            <p:nvPr/>
          </p:nvSpPr>
          <p:spPr>
            <a:xfrm>
              <a:off x="3155832" y="526677"/>
              <a:ext cx="5675052" cy="10640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8255135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5400000">
              <a:off x="7819497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61615" y="775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4534" y="933641"/>
              <a:ext cx="992976" cy="22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7679418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17390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186934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76890" y="7758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0535" y="163131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46832" y="775737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cin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824169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6388531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0649" y="75069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63569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6248452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286424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755969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45924" y="75069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29570" y="1628800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704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c(0)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5384877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5400000">
              <a:off x="4949239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358" y="8303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24277" y="933641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809160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47132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316677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6632" y="8303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0278" y="1631313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3953912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5400000">
              <a:off x="3518274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0440" y="4462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3311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3378195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16167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885711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444942" y="4462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9312" y="1628800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973062" y="1083000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36304" y="775737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5381" y="764704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c(1)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672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c(2)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22477" y="2445683"/>
            <a:ext cx="37380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VECTOR is used like an array.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3 </a:t>
            </a:r>
            <a:r>
              <a:rPr lang="en-US" sz="1400" dirty="0" err="1">
                <a:solidFill>
                  <a:srgbClr val="FF0000"/>
                </a:solidFill>
              </a:rPr>
              <a:t>downto</a:t>
            </a:r>
            <a:r>
              <a:rPr lang="en-US" sz="1400" dirty="0">
                <a:solidFill>
                  <a:srgbClr val="FF0000"/>
                </a:solidFill>
              </a:rPr>
              <a:t> 0 means a is 4 bit binary number    ( a(3),a(2),a(1),a(0) 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82436" y="2202123"/>
            <a:ext cx="3066576" cy="243560"/>
            <a:chOff x="2882436" y="2202123"/>
            <a:chExt cx="3066576" cy="24356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82712" y="2204864"/>
              <a:ext cx="30663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47183" y="2204864"/>
              <a:ext cx="0" cy="24081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882436" y="2202123"/>
              <a:ext cx="0" cy="9144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7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4845" y="1385"/>
            <a:ext cx="8228880" cy="619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Adder-</a:t>
            </a:r>
            <a:r>
              <a:rPr lang="en-IN" sz="4400" dirty="0" err="1">
                <a:solidFill>
                  <a:srgbClr val="000000"/>
                </a:solidFill>
                <a:latin typeface="Calibri"/>
              </a:rPr>
              <a:t>Subtractor</a:t>
            </a:r>
            <a:r>
              <a:rPr lang="en-IN" sz="4400" dirty="0">
                <a:solidFill>
                  <a:srgbClr val="000000"/>
                </a:solidFill>
                <a:latin typeface="Calibri"/>
              </a:rPr>
              <a:t> composite unit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48264" y="2657659"/>
            <a:ext cx="5532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Adder-</a:t>
            </a:r>
            <a:r>
              <a:rPr lang="en-US" sz="1400" b="1" u="sng" dirty="0" err="1"/>
              <a:t>Subtractor</a:t>
            </a:r>
            <a:r>
              <a:rPr lang="en-US" sz="1400" b="1" u="sng" dirty="0"/>
              <a:t> (Structural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addsub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b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sw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addsub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addsub</a:t>
            </a:r>
            <a:r>
              <a:rPr lang="en-US" sz="1400" dirty="0"/>
              <a:t> is</a:t>
            </a:r>
          </a:p>
          <a:p>
            <a:r>
              <a:rPr lang="en-US" sz="1400" dirty="0"/>
              <a:t>component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7784" y="723141"/>
            <a:ext cx="6639186" cy="1917448"/>
            <a:chOff x="2627784" y="723141"/>
            <a:chExt cx="6639186" cy="1917448"/>
          </a:xfrm>
        </p:grpSpPr>
        <p:sp>
          <p:nvSpPr>
            <p:cNvPr id="93" name="Rectangle 92"/>
            <p:cNvSpPr/>
            <p:nvPr/>
          </p:nvSpPr>
          <p:spPr>
            <a:xfrm>
              <a:off x="3058847" y="996775"/>
              <a:ext cx="5546181" cy="12911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7844595" y="1180601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5400000">
              <a:off x="752096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373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384811" y="1788395"/>
              <a:ext cx="49585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87083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613446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723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99831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48433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5400000">
              <a:off x="473989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266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603741" y="1788395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8976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5400000">
              <a:off x="335339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2616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21724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70326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18977" y="1820248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282562" y="764704"/>
              <a:ext cx="5596063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8873734" y="764704"/>
              <a:ext cx="0" cy="126071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356866" y="773387"/>
              <a:ext cx="487613" cy="667546"/>
              <a:chOff x="7539834" y="4195514"/>
              <a:chExt cx="487613" cy="667546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Arc 114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Arc 120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7937119" y="2287904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06154" y="2285392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66862" y="2287905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35896" y="228539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30839" y="2010906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sw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01757" y="1556791"/>
              <a:ext cx="567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(0)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7784" y="1567825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155679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(1)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26097" y="156782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(2)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6499889" y="1168299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012160" y="774940"/>
              <a:ext cx="487613" cy="667546"/>
              <a:chOff x="7539834" y="4195514"/>
              <a:chExt cx="487613" cy="66754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rot="5400000">
              <a:off x="5059729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4572000" y="778559"/>
              <a:ext cx="487613" cy="667546"/>
              <a:chOff x="7539834" y="4195514"/>
              <a:chExt cx="487613" cy="66754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rot="5400000">
              <a:off x="3691577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148428" y="764704"/>
              <a:ext cx="487613" cy="667546"/>
              <a:chOff x="7539834" y="4195514"/>
              <a:chExt cx="487613" cy="667546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rc 78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Arc 83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100392" y="72565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579812" y="72565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33571" y="723141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19522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94280" y="73110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64974" y="73110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30723" y="7618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47864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10537" y="119926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sig(0)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4102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sig(1)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64974" y="121857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sig(2)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92444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5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204" y="335699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signal sig :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signal </a:t>
            </a:r>
            <a:r>
              <a:rPr lang="en-US" sz="1400" dirty="0" err="1"/>
              <a:t>cp</a:t>
            </a:r>
            <a:r>
              <a:rPr lang="en-US" sz="1400" dirty="0"/>
              <a:t>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sig(0)&lt;=</a:t>
            </a:r>
            <a:r>
              <a:rPr lang="en-US" sz="1400" dirty="0" err="1"/>
              <a:t>sw</a:t>
            </a:r>
            <a:r>
              <a:rPr lang="en-US" sz="1400" dirty="0"/>
              <a:t> XOR b(0);</a:t>
            </a:r>
          </a:p>
          <a:p>
            <a:r>
              <a:rPr lang="en-US" sz="1400" dirty="0"/>
              <a:t>sig(1)&lt;=</a:t>
            </a:r>
            <a:r>
              <a:rPr lang="en-US" sz="1400" dirty="0" err="1"/>
              <a:t>sw</a:t>
            </a:r>
            <a:r>
              <a:rPr lang="en-US" sz="1400" dirty="0"/>
              <a:t> XOR b(1);</a:t>
            </a:r>
          </a:p>
          <a:p>
            <a:r>
              <a:rPr lang="en-US" sz="1400" dirty="0"/>
              <a:t>sig(2)&lt;=</a:t>
            </a:r>
            <a:r>
              <a:rPr lang="en-US" sz="1400" dirty="0" err="1"/>
              <a:t>sw</a:t>
            </a:r>
            <a:r>
              <a:rPr lang="en-US" sz="1400" dirty="0"/>
              <a:t> XOR b(2);</a:t>
            </a:r>
          </a:p>
          <a:p>
            <a:r>
              <a:rPr lang="en-US" sz="1400" dirty="0"/>
              <a:t>sig(3)&lt;=</a:t>
            </a:r>
            <a:r>
              <a:rPr lang="en-US" sz="1400" dirty="0" err="1"/>
              <a:t>sw</a:t>
            </a:r>
            <a:r>
              <a:rPr lang="en-US" sz="1400" dirty="0"/>
              <a:t> XOR b(3);</a:t>
            </a:r>
          </a:p>
          <a:p>
            <a:r>
              <a:rPr lang="en-US" sz="1400" dirty="0"/>
              <a:t>fa1:FA port map(a(0),sig(0),</a:t>
            </a:r>
            <a:r>
              <a:rPr lang="en-US" sz="1400" dirty="0" err="1"/>
              <a:t>sw,s</a:t>
            </a:r>
            <a:r>
              <a:rPr lang="en-US" sz="1400" dirty="0"/>
              <a:t>(0),</a:t>
            </a:r>
            <a:r>
              <a:rPr lang="en-US" sz="1400" dirty="0" err="1"/>
              <a:t>cp</a:t>
            </a:r>
            <a:r>
              <a:rPr lang="en-US" sz="1400" dirty="0"/>
              <a:t>(0));</a:t>
            </a:r>
          </a:p>
          <a:p>
            <a:r>
              <a:rPr lang="en-US" sz="1400" dirty="0"/>
              <a:t>fa2:FA port map(a(1),sig(1),</a:t>
            </a:r>
            <a:r>
              <a:rPr lang="en-US" sz="1400" dirty="0" err="1"/>
              <a:t>cp</a:t>
            </a:r>
            <a:r>
              <a:rPr lang="en-US" sz="1400" dirty="0"/>
              <a:t>(0),s(1),</a:t>
            </a:r>
            <a:r>
              <a:rPr lang="en-US" sz="1400" dirty="0" err="1"/>
              <a:t>cp</a:t>
            </a:r>
            <a:r>
              <a:rPr lang="en-US" sz="1400" dirty="0"/>
              <a:t>(1));</a:t>
            </a:r>
          </a:p>
          <a:p>
            <a:r>
              <a:rPr lang="en-US" sz="1400" dirty="0"/>
              <a:t>fa3:FA port map(a(2),sig(2),</a:t>
            </a:r>
            <a:r>
              <a:rPr lang="en-US" sz="1400" dirty="0" err="1"/>
              <a:t>cp</a:t>
            </a:r>
            <a:r>
              <a:rPr lang="en-US" sz="1400" dirty="0"/>
              <a:t>(1),s(2),</a:t>
            </a:r>
            <a:r>
              <a:rPr lang="en-US" sz="1400" dirty="0" err="1"/>
              <a:t>cp</a:t>
            </a:r>
            <a:r>
              <a:rPr lang="en-US" sz="1400" dirty="0"/>
              <a:t>(2));</a:t>
            </a:r>
          </a:p>
          <a:p>
            <a:r>
              <a:rPr lang="en-US" sz="1400" dirty="0"/>
              <a:t>fa4:FA port map(a(3),sig(3),</a:t>
            </a:r>
            <a:r>
              <a:rPr lang="en-US" sz="1400" dirty="0" err="1"/>
              <a:t>cp</a:t>
            </a:r>
            <a:r>
              <a:rPr lang="en-US" sz="1400" dirty="0"/>
              <a:t>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27784" y="723141"/>
            <a:ext cx="6639186" cy="1917448"/>
            <a:chOff x="2627784" y="723141"/>
            <a:chExt cx="6639186" cy="1917448"/>
          </a:xfrm>
        </p:grpSpPr>
        <p:sp>
          <p:nvSpPr>
            <p:cNvPr id="6" name="Rectangle 5"/>
            <p:cNvSpPr/>
            <p:nvPr/>
          </p:nvSpPr>
          <p:spPr>
            <a:xfrm>
              <a:off x="3058847" y="996775"/>
              <a:ext cx="5546181" cy="12911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7844595" y="1180601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 rot="5400000">
              <a:off x="752096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373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384811" y="1788395"/>
              <a:ext cx="49585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87083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 rot="5400000">
              <a:off x="613446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723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99831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48433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5400000">
              <a:off x="473989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1266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603741" y="1788395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08976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 rot="5400000">
              <a:off x="335339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16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21724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70326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18977" y="1820248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82562" y="764704"/>
              <a:ext cx="5596063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873734" y="764704"/>
              <a:ext cx="0" cy="126071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56866" y="773387"/>
              <a:ext cx="487613" cy="667546"/>
              <a:chOff x="7539834" y="4195514"/>
              <a:chExt cx="487613" cy="66754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c 77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Arc 81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937119" y="2287904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154" y="2285392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6862" y="2287905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5896" y="228539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30839" y="2010906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sw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1757" y="1556791"/>
              <a:ext cx="567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(0)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7784" y="1567825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8104" y="155679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(1)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26097" y="156782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(2)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499889" y="1168299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012160" y="774940"/>
              <a:ext cx="487613" cy="667546"/>
              <a:chOff x="7539834" y="4195514"/>
              <a:chExt cx="487613" cy="66754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Arc 74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 rot="5400000">
              <a:off x="5059729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572000" y="778559"/>
              <a:ext cx="487613" cy="667546"/>
              <a:chOff x="7539834" y="4195514"/>
              <a:chExt cx="487613" cy="66754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rot="5400000">
              <a:off x="3691577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48428" y="764704"/>
              <a:ext cx="487613" cy="667546"/>
              <a:chOff x="7539834" y="4195514"/>
              <a:chExt cx="487613" cy="66754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100392" y="72565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9812" y="72565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33571" y="723141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9522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4280" y="73110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64974" y="73110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30723" y="7618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47864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10537" y="119926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sig(0)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64102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sig(1)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4974" y="121857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sig(2)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92444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sig(3)</a:t>
              </a:r>
            </a:p>
          </p:txBody>
        </p:sp>
      </p:grpSp>
      <p:sp>
        <p:nvSpPr>
          <p:cNvPr id="83" name="CustomShape 1"/>
          <p:cNvSpPr>
            <a:spLocks noGrp="1"/>
          </p:cNvSpPr>
          <p:nvPr>
            <p:ph type="title"/>
          </p:nvPr>
        </p:nvSpPr>
        <p:spPr>
          <a:xfrm>
            <a:off x="278048" y="-171400"/>
            <a:ext cx="8686440" cy="114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Adder-</a:t>
            </a:r>
            <a:r>
              <a:rPr lang="en-IN" sz="4400" dirty="0" err="1">
                <a:solidFill>
                  <a:srgbClr val="000000"/>
                </a:solidFill>
                <a:latin typeface="Calibri"/>
              </a:rPr>
              <a:t>Subtractor</a:t>
            </a:r>
            <a:r>
              <a:rPr lang="en-IN" sz="4400" dirty="0">
                <a:solidFill>
                  <a:srgbClr val="000000"/>
                </a:solidFill>
                <a:latin typeface="Calibri"/>
              </a:rPr>
              <a:t> composite unit contd.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Multiplexer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861212" y="1337418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2505" y="1253639"/>
            <a:ext cx="52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49540" y="1768982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Multiplexer</a:t>
            </a:r>
          </a:p>
          <a:p>
            <a:pPr algn="ctr"/>
            <a:r>
              <a:rPr lang="en-US" sz="1600" dirty="0"/>
              <a:t>4:1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228880" y="198500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13160" y="2705087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23912" y="155393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49064" y="185211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49064" y="214112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46506" y="2411588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5069" y="1590277"/>
            <a:ext cx="61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49064" y="1870344"/>
            <a:ext cx="59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I(2)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30100" y="2141123"/>
            <a:ext cx="61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I(3)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7817216" y="2705086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5616" y="1261204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/>
              <a:t>VHDL code for 4:1 Multiplexer (Behavioral design):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entity multiplexer is</a:t>
            </a:r>
          </a:p>
          <a:p>
            <a:r>
              <a:rPr lang="en-US" sz="1400" dirty="0"/>
              <a:t>    Port ( I : 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S : in  STD_LOGIC_VECTOR (1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O : out  STD_LOGIC);</a:t>
            </a:r>
          </a:p>
          <a:p>
            <a:r>
              <a:rPr lang="en-US" sz="1400" dirty="0"/>
              <a:t>end multiplexer;</a:t>
            </a:r>
          </a:p>
          <a:p>
            <a:r>
              <a:rPr lang="en-US" sz="1400" dirty="0"/>
              <a:t>architecture Behavioral of multiplexer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Process(I,S)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case S is</a:t>
            </a:r>
          </a:p>
          <a:p>
            <a:r>
              <a:rPr lang="en-US" sz="1400" dirty="0"/>
              <a:t>when "00" =&gt; O&lt;=I(0);</a:t>
            </a:r>
          </a:p>
          <a:p>
            <a:r>
              <a:rPr lang="en-US" sz="1400" dirty="0"/>
              <a:t>when "01" =&gt; O&lt;=I(1);</a:t>
            </a:r>
          </a:p>
          <a:p>
            <a:r>
              <a:rPr lang="en-US" sz="1400" dirty="0"/>
              <a:t>when "10" =&gt; O&lt;=I(2);</a:t>
            </a:r>
          </a:p>
          <a:p>
            <a:r>
              <a:rPr lang="en-US" sz="1400" dirty="0"/>
              <a:t>when Others =&gt; O&lt;=I(3);</a:t>
            </a:r>
          </a:p>
          <a:p>
            <a:r>
              <a:rPr lang="en-US" sz="1400" dirty="0"/>
              <a:t>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2475" y="3138101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5815" y="3152001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4408" y="1630482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57676"/>
              </p:ext>
            </p:extLst>
          </p:nvPr>
        </p:nvGraphicFramePr>
        <p:xfrm>
          <a:off x="6868745" y="4509120"/>
          <a:ext cx="174034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85168" y="4149080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67744" y="3262745"/>
            <a:ext cx="4248472" cy="1822439"/>
            <a:chOff x="1979712" y="3262745"/>
            <a:chExt cx="4248472" cy="182243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553772" y="3804632"/>
              <a:ext cx="267441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Process block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within process block execution is sequential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877262" y="2996575"/>
            <a:ext cx="4036844" cy="523220"/>
            <a:chOff x="1589230" y="2996575"/>
            <a:chExt cx="4036844" cy="523220"/>
          </a:xfrm>
        </p:grpSpPr>
        <p:sp>
          <p:nvSpPr>
            <p:cNvPr id="9" name="Rectangle 8"/>
            <p:cNvSpPr/>
            <p:nvPr/>
          </p:nvSpPr>
          <p:spPr>
            <a:xfrm>
              <a:off x="1589230" y="3203852"/>
              <a:ext cx="288031" cy="26671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939219" y="3162287"/>
              <a:ext cx="1649821" cy="19179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519407" y="2996575"/>
              <a:ext cx="2106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These parameters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are called sensitivity list</a:t>
              </a:r>
            </a:p>
          </p:txBody>
        </p:sp>
      </p:grpSp>
      <p:sp>
        <p:nvSpPr>
          <p:cNvPr id="13" name="Left Brace 12"/>
          <p:cNvSpPr/>
          <p:nvPr/>
        </p:nvSpPr>
        <p:spPr>
          <a:xfrm>
            <a:off x="971600" y="3804632"/>
            <a:ext cx="144016" cy="848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36512" y="3995191"/>
            <a:ext cx="1111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8841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64" grpId="0"/>
      <p:bldP spid="65" grpId="0"/>
      <p:bldP spid="66" grpId="0"/>
      <p:bldP spid="18" grpId="0"/>
      <p:bldP spid="19" grpId="0"/>
      <p:bldP spid="20" grpId="0"/>
      <p:bldP spid="22" grpId="0"/>
      <p:bldP spid="13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err="1">
                <a:solidFill>
                  <a:srgbClr val="000000"/>
                </a:solidFill>
                <a:latin typeface="Calibri"/>
              </a:rPr>
              <a:t>Demultiplexer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327323" y="1280531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74786" y="1196752"/>
            <a:ext cx="62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15651" y="1712095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DMUX</a:t>
            </a:r>
          </a:p>
          <a:p>
            <a:pPr algn="ctr"/>
            <a:r>
              <a:rPr lang="en-US" sz="1600" dirty="0"/>
              <a:t>1:4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890023" y="187981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76193" y="149705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01345" y="1795225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01345" y="208423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98787" y="2354701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87350" y="1533390"/>
            <a:ext cx="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73635" y="1844824"/>
            <a:ext cx="60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O(2)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82381" y="2084236"/>
            <a:ext cx="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O(3)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779271" y="2648200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83327" y="2648199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9478" y="1944000"/>
            <a:ext cx="492460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1:4 </a:t>
            </a:r>
            <a:r>
              <a:rPr lang="en-US" sz="1400" b="1" u="sng" dirty="0" err="1"/>
              <a:t>Demultiplexer</a:t>
            </a:r>
            <a:r>
              <a:rPr lang="en-US" sz="1400" b="1" u="sng" dirty="0"/>
              <a:t> (Behavioral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demux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I : in  STD_LOGIC;</a:t>
            </a:r>
          </a:p>
          <a:p>
            <a:r>
              <a:rPr lang="en-US" sz="1400" dirty="0"/>
              <a:t>           S : in  STD_LOGIC_VECTOR (1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O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demux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demux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process(I,S)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O&lt;="UUUU";</a:t>
            </a:r>
          </a:p>
          <a:p>
            <a:r>
              <a:rPr lang="en-US" sz="1400" dirty="0"/>
              <a:t>case S is</a:t>
            </a:r>
          </a:p>
          <a:p>
            <a:r>
              <a:rPr lang="en-US" sz="1400" dirty="0"/>
              <a:t>when "00"=&gt; O(0)&lt;=I;</a:t>
            </a:r>
          </a:p>
          <a:p>
            <a:r>
              <a:rPr lang="en-US" sz="1400" dirty="0"/>
              <a:t>when "01"=&gt; O(1)&lt;=I;</a:t>
            </a:r>
          </a:p>
          <a:p>
            <a:r>
              <a:rPr lang="en-US" sz="1400" dirty="0"/>
              <a:t>when "10"=&gt; O(2)&lt;=I;</a:t>
            </a:r>
          </a:p>
          <a:p>
            <a:r>
              <a:rPr lang="en-US" sz="1400" dirty="0"/>
              <a:t>when others =&gt; O(3)&lt;=I;</a:t>
            </a:r>
          </a:p>
          <a:p>
            <a:r>
              <a:rPr lang="en-US" sz="1400" dirty="0"/>
              <a:t>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273" y="3110615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5613" y="3124515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0229" y="1573595"/>
            <a:ext cx="23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74875"/>
              </p:ext>
            </p:extLst>
          </p:nvPr>
        </p:nvGraphicFramePr>
        <p:xfrm>
          <a:off x="5574059" y="3861048"/>
          <a:ext cx="341853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26195" y="3501008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1647" y="4085037"/>
            <a:ext cx="267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U means Uninitialized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565860" y="42430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-27384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Decoder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471339" y="1352539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9667" y="1784103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Decoder</a:t>
            </a:r>
          </a:p>
          <a:p>
            <a:pPr algn="ctr"/>
            <a:r>
              <a:rPr lang="en-US" sz="1600" dirty="0"/>
              <a:t>2:4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34039" y="164008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2071" y="2909404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7875" y="902905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/>
              <a:t>VHDL code for 2:4 Decoder: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entity decoder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enable : in  STD_LOGIC;</a:t>
            </a:r>
          </a:p>
          <a:p>
            <a:r>
              <a:rPr lang="en-US" sz="1400" dirty="0"/>
              <a:t>           z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decoder;</a:t>
            </a:r>
          </a:p>
          <a:p>
            <a:r>
              <a:rPr lang="en-US" sz="1400" dirty="0"/>
              <a:t>architecture Behavioral of decoder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a,b,enable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abar,bbar:STD_LOGIC</a:t>
            </a:r>
            <a:r>
              <a:rPr lang="en-US" sz="1400" dirty="0"/>
              <a:t>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abar</a:t>
            </a:r>
            <a:r>
              <a:rPr lang="en-US" sz="1400" dirty="0"/>
              <a:t>:=NOT a;</a:t>
            </a:r>
          </a:p>
          <a:p>
            <a:r>
              <a:rPr lang="en-US" sz="1400" dirty="0" err="1"/>
              <a:t>bbar</a:t>
            </a:r>
            <a:r>
              <a:rPr lang="en-US" sz="1400" dirty="0"/>
              <a:t>:= NOT b;</a:t>
            </a:r>
          </a:p>
          <a:p>
            <a:r>
              <a:rPr lang="en-US" sz="1400" dirty="0"/>
              <a:t>if enable='1'then</a:t>
            </a:r>
          </a:p>
          <a:p>
            <a:r>
              <a:rPr lang="en-US" sz="1400" dirty="0"/>
              <a:t>z(0)&lt;=</a:t>
            </a:r>
            <a:r>
              <a:rPr lang="en-US" sz="1400" dirty="0" err="1"/>
              <a:t>abar</a:t>
            </a:r>
            <a:r>
              <a:rPr lang="en-US" sz="1400" dirty="0"/>
              <a:t> AND </a:t>
            </a:r>
            <a:r>
              <a:rPr lang="en-US" sz="1400" dirty="0" err="1"/>
              <a:t>bbar</a:t>
            </a:r>
            <a:r>
              <a:rPr lang="en-US" sz="1400" dirty="0"/>
              <a:t>;</a:t>
            </a:r>
          </a:p>
          <a:p>
            <a:r>
              <a:rPr lang="en-US" sz="1400" dirty="0"/>
              <a:t>z(1)&lt;=</a:t>
            </a:r>
            <a:r>
              <a:rPr lang="en-US" sz="1400" dirty="0" err="1"/>
              <a:t>abar</a:t>
            </a:r>
            <a:r>
              <a:rPr lang="en-US" sz="1400" dirty="0"/>
              <a:t>  AND  b;</a:t>
            </a:r>
          </a:p>
          <a:p>
            <a:r>
              <a:rPr lang="en-US" sz="1400" dirty="0"/>
              <a:t>z(2)&lt;=a  AND  </a:t>
            </a:r>
            <a:r>
              <a:rPr lang="en-US" sz="1400" dirty="0" err="1"/>
              <a:t>bbar</a:t>
            </a:r>
            <a:r>
              <a:rPr lang="en-US" sz="1400" dirty="0"/>
              <a:t>;</a:t>
            </a:r>
          </a:p>
          <a:p>
            <a:r>
              <a:rPr lang="en-US" sz="1400" dirty="0"/>
              <a:t>z(3)&lt;=a  AND  b;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z&lt;="UUUU";</a:t>
            </a:r>
          </a:p>
          <a:p>
            <a:r>
              <a:rPr lang="en-US" sz="1400" dirty="0"/>
              <a:t>end if;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3511" y="1340768"/>
            <a:ext cx="62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z(0)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14918" y="164106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0070" y="1939241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0070" y="222825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37512" y="249871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6075" y="1677406"/>
            <a:ext cx="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2360" y="1988840"/>
            <a:ext cx="60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1106" y="2228252"/>
            <a:ext cx="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z(3)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034039" y="222825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79271" y="2675910"/>
            <a:ext cx="0" cy="2286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05695" y="1393047"/>
            <a:ext cx="3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3098" y="1946787"/>
            <a:ext cx="3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5694" y="2863969"/>
            <a:ext cx="9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92849"/>
              </p:ext>
            </p:extLst>
          </p:nvPr>
        </p:nvGraphicFramePr>
        <p:xfrm>
          <a:off x="5267545" y="4209256"/>
          <a:ext cx="341853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z(3)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z(2)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z(1)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z(0)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40585" y="5777723"/>
            <a:ext cx="12997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z(0) = a’ . b’</a:t>
            </a:r>
          </a:p>
          <a:p>
            <a:r>
              <a:rPr lang="en-US" sz="1600" dirty="0"/>
              <a:t>z(1) = a’ . b</a:t>
            </a:r>
          </a:p>
          <a:p>
            <a:r>
              <a:rPr lang="en-US" sz="1600" dirty="0"/>
              <a:t>z(2) = a . b’</a:t>
            </a:r>
          </a:p>
          <a:p>
            <a:r>
              <a:rPr lang="en-US" sz="1600" dirty="0"/>
              <a:t>z(3) = a .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19872" y="3295682"/>
            <a:ext cx="3058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</a:t>
            </a:r>
            <a:r>
              <a:rPr lang="en-US" sz="1400" dirty="0" err="1">
                <a:solidFill>
                  <a:srgbClr val="FF0000"/>
                </a:solidFill>
              </a:rPr>
              <a:t>abar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bbar</a:t>
            </a:r>
            <a:r>
              <a:rPr lang="en-US" sz="1400" dirty="0">
                <a:solidFill>
                  <a:srgbClr val="FF0000"/>
                </a:solidFill>
              </a:rPr>
              <a:t> are two variables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059832" y="3429000"/>
            <a:ext cx="416933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04648" y="3839562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1847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16" grpId="0"/>
      <p:bldP spid="21" grpId="0"/>
      <p:bldP spid="22" grpId="0"/>
      <p:bldP spid="23" grpId="0"/>
      <p:bldP spid="27" grpId="0"/>
      <p:bldP spid="28" grpId="0"/>
      <p:bldP spid="29" grpId="0"/>
      <p:bldP spid="3" grpId="0"/>
      <p:bldP spid="30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Difference between signal and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Signal is used to represent intermediate input output which has a real existence.</a:t>
            </a:r>
          </a:p>
          <a:p>
            <a:r>
              <a:rPr lang="en-US" sz="1600" dirty="0"/>
              <a:t>Variable is used to store the value temporary and not really exist in the hardware circuit.</a:t>
            </a:r>
          </a:p>
          <a:p>
            <a:endParaRPr lang="en-US" sz="1600" dirty="0"/>
          </a:p>
          <a:p>
            <a:r>
              <a:rPr lang="en-US" sz="1600" dirty="0"/>
              <a:t>2. Assigning value to signal and variable is different.</a:t>
            </a:r>
          </a:p>
          <a:p>
            <a:endParaRPr lang="en-US" sz="1600" dirty="0"/>
          </a:p>
          <a:p>
            <a:r>
              <a:rPr lang="en-US" sz="1600" dirty="0"/>
              <a:t>signal  s :STD_LOGIC;</a:t>
            </a:r>
          </a:p>
          <a:p>
            <a:r>
              <a:rPr lang="en-US" sz="1600" dirty="0"/>
              <a:t>s&lt;=‘1’;</a:t>
            </a:r>
          </a:p>
          <a:p>
            <a:r>
              <a:rPr lang="en-US" sz="1600" dirty="0"/>
              <a:t>variable v : STD_LOGIC;</a:t>
            </a:r>
          </a:p>
          <a:p>
            <a:r>
              <a:rPr lang="en-US" sz="1600" dirty="0"/>
              <a:t>v:=‘1’;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2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032" y="476672"/>
            <a:ext cx="4283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Full Adder (Behavioral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fulbehaviour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fulbehaviour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fulbehaviour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a,b,cin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sw</a:t>
            </a:r>
            <a:r>
              <a:rPr lang="en-US" sz="1400" dirty="0"/>
              <a:t>: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(0):=</a:t>
            </a:r>
            <a:r>
              <a:rPr lang="en-US" sz="1400" dirty="0" err="1"/>
              <a:t>cin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(1):=b;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(2):=a;</a:t>
            </a:r>
          </a:p>
          <a:p>
            <a:r>
              <a:rPr lang="en-US" sz="1400" dirty="0"/>
              <a:t>case </a:t>
            </a:r>
            <a:r>
              <a:rPr lang="en-US" sz="1400" dirty="0" err="1"/>
              <a:t>sw</a:t>
            </a:r>
            <a:r>
              <a:rPr lang="en-US" sz="1400" dirty="0"/>
              <a:t> is</a:t>
            </a:r>
          </a:p>
          <a:p>
            <a:r>
              <a:rPr lang="en-US" sz="1400" dirty="0"/>
              <a:t>    when "000" =&gt; s&lt;='0';cout&lt;='0';</a:t>
            </a:r>
          </a:p>
          <a:p>
            <a:r>
              <a:rPr lang="en-US" sz="1400" dirty="0"/>
              <a:t>    when "001"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"010"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"011"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"100"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"101"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"110"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others =&gt; s&lt;='1';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92080" y="1196752"/>
            <a:ext cx="2952328" cy="3672408"/>
            <a:chOff x="5292080" y="1196752"/>
            <a:chExt cx="2952328" cy="3672408"/>
          </a:xfrm>
        </p:grpSpPr>
        <p:sp>
          <p:nvSpPr>
            <p:cNvPr id="5" name="Rectangle 4"/>
            <p:cNvSpPr/>
            <p:nvPr/>
          </p:nvSpPr>
          <p:spPr>
            <a:xfrm>
              <a:off x="5292080" y="1196752"/>
              <a:ext cx="2952328" cy="367240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020272" y="1196752"/>
              <a:ext cx="35496" cy="3672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92080" y="1700808"/>
              <a:ext cx="29523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71592" y="1340768"/>
              <a:ext cx="1404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   b    </a:t>
              </a:r>
              <a:r>
                <a:rPr lang="en-US" sz="1600" dirty="0" err="1"/>
                <a:t>cin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7576" y="1794302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0      0     0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55768" y="1340768"/>
              <a:ext cx="97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   </a:t>
              </a:r>
              <a:r>
                <a:rPr lang="en-US" sz="1600" dirty="0" err="1"/>
                <a:t>cout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0348" y="1800526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 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9790" y="2169023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0      0     1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2562" y="2175247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7576" y="2514382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0      1     0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0348" y="2520606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9790" y="2889103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0      1     1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6417" y="2895327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3721" y="3190164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1      0     0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86493" y="3196388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9790" y="3537175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1      0     1 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92562" y="3543399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7576" y="3882534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1      1     0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0348" y="3888758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9790" y="4257255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1      1     1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92562" y="4263479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    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00636" y="786190"/>
            <a:ext cx="252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 of Full Adder</a:t>
            </a:r>
          </a:p>
        </p:txBody>
      </p:sp>
    </p:spTree>
    <p:extLst>
      <p:ext uri="{BB962C8B-B14F-4D97-AF65-F5344CB8AC3E}">
        <p14:creationId xmlns:p14="http://schemas.microsoft.com/office/powerpoint/2010/main" val="32624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148" y="198884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portion in VHDL coding.</a:t>
            </a:r>
          </a:p>
          <a:p>
            <a:pPr marL="342900" indent="-342900">
              <a:buAutoNum type="arabicPeriod"/>
            </a:pPr>
            <a:r>
              <a:rPr lang="en-US" b="1" dirty="0"/>
              <a:t>Entity part: </a:t>
            </a:r>
            <a:r>
              <a:rPr lang="en-US" dirty="0"/>
              <a:t>In entity part all inputs, outputs of a hardware circuit and their types are declared.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Architecture part: </a:t>
            </a:r>
            <a:r>
              <a:rPr lang="en-US" dirty="0"/>
              <a:t>In architecture part the actual logic is defined.</a:t>
            </a:r>
          </a:p>
        </p:txBody>
      </p:sp>
      <p:sp>
        <p:nvSpPr>
          <p:cNvPr id="5" name="CustomShape 1"/>
          <p:cNvSpPr/>
          <p:nvPr/>
        </p:nvSpPr>
        <p:spPr>
          <a:xfrm>
            <a:off x="-35737" y="88129"/>
            <a:ext cx="9163504" cy="7485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Basic structure of VHDL programming</a:t>
            </a:r>
            <a:endParaRPr sz="3200" dirty="0"/>
          </a:p>
        </p:txBody>
      </p:sp>
      <p:sp>
        <p:nvSpPr>
          <p:cNvPr id="6" name="Rectangle 5"/>
          <p:cNvSpPr/>
          <p:nvPr/>
        </p:nvSpPr>
        <p:spPr>
          <a:xfrm>
            <a:off x="1142894" y="3501008"/>
            <a:ext cx="4635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VHDL code</a:t>
            </a:r>
          </a:p>
          <a:p>
            <a:r>
              <a:rPr lang="en-US" dirty="0"/>
              <a:t>entity </a:t>
            </a:r>
            <a:r>
              <a:rPr lang="en-US" dirty="0" err="1"/>
              <a:t>entity_name</a:t>
            </a:r>
            <a:r>
              <a:rPr lang="en-US" dirty="0"/>
              <a:t> is</a:t>
            </a:r>
          </a:p>
          <a:p>
            <a:r>
              <a:rPr lang="en-US" dirty="0"/>
              <a:t>    Port ( port name : in  type;</a:t>
            </a:r>
          </a:p>
          <a:p>
            <a:r>
              <a:rPr lang="en-US" dirty="0"/>
              <a:t>              port name : out  type);</a:t>
            </a:r>
          </a:p>
          <a:p>
            <a:r>
              <a:rPr lang="en-US" dirty="0"/>
              <a:t>end </a:t>
            </a:r>
            <a:r>
              <a:rPr lang="en-US" dirty="0" err="1"/>
              <a:t>entity_name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entity_name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Actual logic;</a:t>
            </a:r>
          </a:p>
          <a:p>
            <a:r>
              <a:rPr lang="en-US" dirty="0"/>
              <a:t>end Behavioral;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0370" y="818128"/>
            <a:ext cx="257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full form of VHDL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14754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Very High Speed Integrated Circuit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936" y="147549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7243" y="14754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6256" y="14754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Language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7744" y="1044359"/>
            <a:ext cx="938837" cy="537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9141" y="1044359"/>
            <a:ext cx="800811" cy="537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63888" y="1068484"/>
            <a:ext cx="1853355" cy="51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94228" y="1052736"/>
            <a:ext cx="3614076" cy="52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543028" y="4581128"/>
            <a:ext cx="1961634" cy="212541"/>
            <a:chOff x="2555776" y="4581128"/>
            <a:chExt cx="1934789" cy="21254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555776" y="4793669"/>
              <a:ext cx="1934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55776" y="4581128"/>
              <a:ext cx="0" cy="212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71020" y="3935789"/>
            <a:ext cx="1961634" cy="213291"/>
            <a:chOff x="2483768" y="3935789"/>
            <a:chExt cx="1934789" cy="213291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483768" y="3935789"/>
              <a:ext cx="1934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483768" y="3936539"/>
              <a:ext cx="0" cy="212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485262" y="3751123"/>
            <a:ext cx="141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input it is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80078" y="4581128"/>
            <a:ext cx="1638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output it is out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94287" y="4293096"/>
            <a:ext cx="18990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45154" y="4139788"/>
            <a:ext cx="2850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Type is either bit or STD_LOGIC 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524327" y="4365104"/>
            <a:ext cx="0" cy="16114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1146295" y="3880369"/>
            <a:ext cx="99481" cy="1014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69236" y="5877272"/>
            <a:ext cx="59112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Bit represents either logic 0 or logic 1 only these two logic.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STD_LOGIC represent standard logic ( logic 0, logic1, Uninitialized(U),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Don’t care (X), High Impedance (Z) like different types of logic)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1114254" y="5006617"/>
            <a:ext cx="99481" cy="1014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5345" y="4201343"/>
            <a:ext cx="1146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Entity part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6512" y="5229200"/>
            <a:ext cx="1152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Architecture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1912" y="16915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(VHSIC)</a:t>
            </a:r>
          </a:p>
        </p:txBody>
      </p:sp>
    </p:spTree>
    <p:extLst>
      <p:ext uri="{BB962C8B-B14F-4D97-AF65-F5344CB8AC3E}">
        <p14:creationId xmlns:p14="http://schemas.microsoft.com/office/powerpoint/2010/main" val="10294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45" grpId="0"/>
      <p:bldP spid="46" grpId="0"/>
      <p:bldP spid="50" grpId="0"/>
      <p:bldP spid="54" grpId="0" animBg="1"/>
      <p:bldP spid="56" grpId="0"/>
      <p:bldP spid="57" grpId="0" animBg="1"/>
      <p:bldP spid="58" grpId="0"/>
      <p:bldP spid="5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240" cy="563112"/>
          </a:xfrm>
        </p:spPr>
        <p:txBody>
          <a:bodyPr/>
          <a:lstStyle/>
          <a:p>
            <a:r>
              <a:rPr lang="en-US" sz="3200" dirty="0"/>
              <a:t>Multiplication Using ADD and shift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47" y="177281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A                     Q                           Size                                    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7" y="215196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6923" y="2175425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856" y="21519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1459" y="217542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47" y="25321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8474" y="2564304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856" y="253215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1459" y="2555612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747" y="31218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46923" y="3131676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856" y="310821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5" y="306896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A+M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746" y="274817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7504" y="3117506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747" y="34682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46923" y="349171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0001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2856" y="34682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1459" y="3491716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973" y="374257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18731" y="4111904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747" y="4129974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46923" y="41397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0001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82856" y="411632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1459" y="413978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A+M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2747" y="4437112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6923" y="446057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2856" y="443711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71459" y="4460574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7714" y="4797152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61890" y="48206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97823" y="479715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86426" y="4820614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01310" y="2142148"/>
            <a:ext cx="860419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269" y="692696"/>
            <a:ext cx="819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8</a:t>
            </a:r>
          </a:p>
          <a:p>
            <a:r>
              <a:rPr lang="en-US" dirty="0"/>
              <a:t>Q = 6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5736" y="69269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1000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16231" y="645464"/>
            <a:ext cx="112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= 0110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9118" y="2277864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30297" y="5805264"/>
            <a:ext cx="231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= 0011 0000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11206" y="2657530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39752" y="3593634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16628" y="4553800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3" grpId="0"/>
      <p:bldP spid="44" grpId="0"/>
      <p:bldP spid="45" grpId="0"/>
      <p:bldP spid="46" grpId="0"/>
      <p:bldP spid="49" grpId="0"/>
      <p:bldP spid="50" grpId="0"/>
      <p:bldP spid="52" grpId="0"/>
      <p:bldP spid="10" grpId="0" animBg="1"/>
      <p:bldP spid="58" grpId="0"/>
      <p:bldP spid="59" grpId="0" animBg="1"/>
      <p:bldP spid="60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240" cy="491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VHDL code for 4 bit binary multiplier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library IEEE;</a:t>
            </a:r>
          </a:p>
          <a:p>
            <a:r>
              <a:rPr lang="en-US" sz="1400" dirty="0"/>
              <a:t>use IEEE.STD_LOGIC_1164.ALL;</a:t>
            </a:r>
          </a:p>
          <a:p>
            <a:r>
              <a:rPr lang="en-US" sz="1400" dirty="0"/>
              <a:t>use </a:t>
            </a:r>
            <a:r>
              <a:rPr lang="en-US" sz="1400" dirty="0" err="1"/>
              <a:t>IEEE.STD_LOGIC_arith.ALL</a:t>
            </a:r>
            <a:r>
              <a:rPr lang="en-US" sz="1400" dirty="0"/>
              <a:t>;</a:t>
            </a:r>
          </a:p>
          <a:p>
            <a:r>
              <a:rPr lang="en-US" sz="1400" dirty="0"/>
              <a:t>use </a:t>
            </a:r>
            <a:r>
              <a:rPr lang="en-US" sz="1400" dirty="0" err="1"/>
              <a:t>IEEE.STD_LOGIC_unsigned.ALL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entity </a:t>
            </a:r>
            <a:r>
              <a:rPr lang="en-US" sz="1400" dirty="0" err="1"/>
              <a:t>binary_multiplier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m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q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r : out  STD_LOGIC_VECTOR (7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entity;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architecture multiplier of </a:t>
            </a:r>
            <a:r>
              <a:rPr lang="en-US" sz="1400" dirty="0" err="1"/>
              <a:t>binary_multiplier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m,q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acc</a:t>
            </a:r>
            <a:r>
              <a:rPr lang="en-US" sz="1400" dirty="0"/>
              <a:t>: </a:t>
            </a:r>
            <a:r>
              <a:rPr lang="en-US" sz="1400" dirty="0" err="1"/>
              <a:t>std_logic_vector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multiplicand:std_logic_vector</a:t>
            </a:r>
            <a:r>
              <a:rPr lang="en-US" sz="1400" dirty="0"/>
              <a:t>(4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4):="00000";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(3 </a:t>
            </a:r>
            <a:r>
              <a:rPr lang="en-US" sz="1400" dirty="0" err="1"/>
              <a:t>downto</a:t>
            </a:r>
            <a:r>
              <a:rPr lang="en-US" sz="1400" dirty="0"/>
              <a:t> 0):=q;</a:t>
            </a:r>
          </a:p>
          <a:p>
            <a:r>
              <a:rPr lang="en-US" sz="1400" dirty="0"/>
              <a:t>multiplicand:='0' &amp; m;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1 to 4 loop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acc</a:t>
            </a:r>
            <a:r>
              <a:rPr lang="en-US" sz="1400" dirty="0"/>
              <a:t>(0)='1' then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4):=</a:t>
            </a:r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4)+ multiplicand;</a:t>
            </a:r>
          </a:p>
          <a:p>
            <a:r>
              <a:rPr lang="en-US" sz="1400" dirty="0"/>
              <a:t>end if;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:='0' &amp; </a:t>
            </a:r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1);</a:t>
            </a:r>
          </a:p>
          <a:p>
            <a:r>
              <a:rPr lang="en-US" sz="1400" dirty="0"/>
              <a:t>end loop;</a:t>
            </a:r>
          </a:p>
          <a:p>
            <a:r>
              <a:rPr lang="en-US" sz="1400" dirty="0"/>
              <a:t>r&lt;= </a:t>
            </a:r>
            <a:r>
              <a:rPr lang="en-US" sz="1400" dirty="0" err="1"/>
              <a:t>acc</a:t>
            </a:r>
            <a:r>
              <a:rPr lang="en-US" sz="1400" dirty="0"/>
              <a:t>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multiplier;</a:t>
            </a:r>
          </a:p>
        </p:txBody>
      </p:sp>
    </p:spTree>
    <p:extLst>
      <p:ext uri="{BB962C8B-B14F-4D97-AF65-F5344CB8AC3E}">
        <p14:creationId xmlns:p14="http://schemas.microsoft.com/office/powerpoint/2010/main" val="24877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240" cy="347088"/>
          </a:xfrm>
        </p:spPr>
        <p:txBody>
          <a:bodyPr/>
          <a:lstStyle/>
          <a:p>
            <a:r>
              <a:rPr lang="en-US" sz="3200" dirty="0"/>
              <a:t>Restoring Division Flow chart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499660" y="1124744"/>
            <a:ext cx="2398260" cy="50405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>
                <a:solidFill>
                  <a:schemeClr val="tx1"/>
                </a:solidFill>
              </a:rPr>
              <a:t>A = 0; Q = Dividend;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 = Divisor; Size = 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098763" y="2351773"/>
            <a:ext cx="1224136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= A - M</a:t>
            </a:r>
          </a:p>
        </p:txBody>
      </p:sp>
      <p:sp>
        <p:nvSpPr>
          <p:cNvPr id="7" name="Oval 6"/>
          <p:cNvSpPr/>
          <p:nvPr/>
        </p:nvSpPr>
        <p:spPr>
          <a:xfrm>
            <a:off x="3063600" y="548680"/>
            <a:ext cx="1368152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32536" y="6453336"/>
            <a:ext cx="1368152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0401" y="1855250"/>
            <a:ext cx="1742627" cy="277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Left Shift A and Q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3847" y="3744328"/>
            <a:ext cx="1083889" cy="278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Q[0]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3062" y="4365104"/>
            <a:ext cx="129033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 = Size-1</a:t>
            </a:r>
          </a:p>
        </p:txBody>
      </p:sp>
      <p:sp>
        <p:nvSpPr>
          <p:cNvPr id="13" name="Diamond 12"/>
          <p:cNvSpPr/>
          <p:nvPr/>
        </p:nvSpPr>
        <p:spPr>
          <a:xfrm>
            <a:off x="2753596" y="5013556"/>
            <a:ext cx="1890412" cy="57606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Size=0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7784" y="5805264"/>
            <a:ext cx="21602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Quotient = Q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Remainder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261732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18495" y="90872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71900" y="1636236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17106" y="3063566"/>
            <a:ext cx="890998" cy="146304"/>
            <a:chOff x="4617106" y="3063566"/>
            <a:chExt cx="890998" cy="14630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617106" y="3063566"/>
              <a:ext cx="890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99778" y="3063566"/>
              <a:ext cx="0" cy="1463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>
            <a:off x="3701998" y="2555187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680608" y="4653136"/>
            <a:ext cx="0" cy="3777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80608" y="558924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904" y="6237312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468839" y="1716952"/>
            <a:ext cx="2198121" cy="3598284"/>
            <a:chOff x="1468839" y="1716952"/>
            <a:chExt cx="2198121" cy="359828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1475656" y="5315236"/>
              <a:ext cx="12779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1730014"/>
              <a:ext cx="0" cy="35847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468839" y="1716952"/>
              <a:ext cx="219812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051720" y="49172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79912" y="554219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83535" y="2132856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2771800" y="2775534"/>
            <a:ext cx="1890412" cy="57606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of   A=0 ?</a:t>
            </a: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3716288" y="3351598"/>
            <a:ext cx="718" cy="3837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6656" y="344264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66159" y="3224401"/>
            <a:ext cx="1083889" cy="278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Q[0]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66159" y="3737496"/>
            <a:ext cx="1224136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= A + 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13833" y="3516189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27000" y="4022487"/>
            <a:ext cx="0" cy="3426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76559" y="3953520"/>
            <a:ext cx="1554480" cy="423016"/>
            <a:chOff x="3976559" y="3953520"/>
            <a:chExt cx="1554480" cy="423016"/>
          </a:xfrm>
        </p:grpSpPr>
        <p:grpSp>
          <p:nvGrpSpPr>
            <p:cNvPr id="69" name="Group 68"/>
            <p:cNvGrpSpPr/>
            <p:nvPr/>
          </p:nvGrpSpPr>
          <p:grpSpPr>
            <a:xfrm>
              <a:off x="3976559" y="3953520"/>
              <a:ext cx="1554480" cy="226627"/>
              <a:chOff x="3976559" y="3953520"/>
              <a:chExt cx="1554480" cy="22662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976559" y="4180147"/>
                <a:ext cx="15544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513833" y="3953520"/>
                <a:ext cx="0" cy="2160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982288" y="4160512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3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63" grpId="0"/>
      <p:bldP spid="64" grpId="0"/>
      <p:bldP spid="41" grpId="0" animBg="1"/>
      <p:bldP spid="45" grpId="0"/>
      <p:bldP spid="48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240" cy="563112"/>
          </a:xfrm>
        </p:spPr>
        <p:txBody>
          <a:bodyPr/>
          <a:lstStyle/>
          <a:p>
            <a:r>
              <a:rPr lang="en-US" sz="3200" dirty="0"/>
              <a:t>Restoring Division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47" y="1206632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 A                         Q                               Size                                        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7" y="1503891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6923" y="1527353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0111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856" y="1503891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1459" y="1527353"/>
            <a:ext cx="910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initialize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47" y="17121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6923" y="1735574"/>
            <a:ext cx="495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856" y="171211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1459" y="1735574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0043" y="219264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856" y="218887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1459" y="2157808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746" y="192813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5744" y="2188872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46923" y="2679802"/>
            <a:ext cx="663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111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2856" y="271580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1459" y="2509658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2747" y="295366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82856" y="295366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1459" y="2977126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519" y="3169688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53824" y="339760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4093" y="3475600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79512" y="3475600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2747" y="4256242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82856" y="4269890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0196" y="466209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2747" y="4738460"/>
            <a:ext cx="90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82856" y="47073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01310" y="1494076"/>
            <a:ext cx="860419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269" y="692696"/>
            <a:ext cx="148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= 3, Q = 7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5736" y="692696"/>
            <a:ext cx="113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0011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23728" y="934260"/>
            <a:ext cx="1212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-M = 1101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0269" y="953432"/>
            <a:ext cx="110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= 0111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3917" y="2252791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2265902" y="1785911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7" name="Group 36"/>
          <p:cNvGrpSpPr/>
          <p:nvPr/>
        </p:nvGrpSpPr>
        <p:grpSpPr>
          <a:xfrm>
            <a:off x="1846923" y="2202520"/>
            <a:ext cx="663387" cy="338554"/>
            <a:chOff x="1846923" y="2202520"/>
            <a:chExt cx="663387" cy="338554"/>
          </a:xfrm>
        </p:grpSpPr>
        <p:sp>
          <p:nvSpPr>
            <p:cNvPr id="16" name="Rectangle 15"/>
            <p:cNvSpPr/>
            <p:nvPr/>
          </p:nvSpPr>
          <p:spPr>
            <a:xfrm>
              <a:off x="1846923" y="2202520"/>
              <a:ext cx="495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72867" y="2249023"/>
              <a:ext cx="237443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51520" y="2675512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 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95736" y="2679280"/>
            <a:ext cx="309451" cy="338554"/>
            <a:chOff x="2195736" y="2679280"/>
            <a:chExt cx="309451" cy="338554"/>
          </a:xfrm>
        </p:grpSpPr>
        <p:sp>
          <p:nvSpPr>
            <p:cNvPr id="3" name="Rectangle 2"/>
            <p:cNvSpPr/>
            <p:nvPr/>
          </p:nvSpPr>
          <p:spPr>
            <a:xfrm>
              <a:off x="2195736" y="267928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67744" y="2755393"/>
              <a:ext cx="237443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984981" y="342100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90571" y="2709273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79940" y="242777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824" y="3537667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Rectangle 72"/>
          <p:cNvSpPr/>
          <p:nvPr/>
        </p:nvSpPr>
        <p:spPr>
          <a:xfrm>
            <a:off x="6680634" y="370281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79512" y="3986899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1585" y="367810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1520" y="395248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82288" y="395248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2772" y="4242650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1835696" y="4249808"/>
            <a:ext cx="709945" cy="352202"/>
            <a:chOff x="1835696" y="4249808"/>
            <a:chExt cx="709945" cy="352202"/>
          </a:xfrm>
        </p:grpSpPr>
        <p:sp>
          <p:nvSpPr>
            <p:cNvPr id="82" name="Rectangle 81"/>
            <p:cNvSpPr/>
            <p:nvPr/>
          </p:nvSpPr>
          <p:spPr>
            <a:xfrm>
              <a:off x="1835696" y="4249808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247161" y="4259656"/>
              <a:ext cx="298480" cy="338554"/>
              <a:chOff x="2455649" y="5239048"/>
              <a:chExt cx="298480" cy="33855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506379" y="5307387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93360" y="4263456"/>
              <a:ext cx="298480" cy="338554"/>
              <a:chOff x="2455649" y="5239048"/>
              <a:chExt cx="298480" cy="33855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506379" y="5307387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90" name="Rectangle 89"/>
          <p:cNvSpPr/>
          <p:nvPr/>
        </p:nvSpPr>
        <p:spPr>
          <a:xfrm>
            <a:off x="2559475" y="4331795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/>
          <p:cNvSpPr/>
          <p:nvPr/>
        </p:nvSpPr>
        <p:spPr>
          <a:xfrm>
            <a:off x="262746" y="4528548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107504" y="4771280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845745" y="4693748"/>
            <a:ext cx="940891" cy="352202"/>
            <a:chOff x="1845745" y="4693748"/>
            <a:chExt cx="940891" cy="352202"/>
          </a:xfrm>
        </p:grpSpPr>
        <p:sp>
          <p:nvSpPr>
            <p:cNvPr id="94" name="Rectangle 93"/>
            <p:cNvSpPr/>
            <p:nvPr/>
          </p:nvSpPr>
          <p:spPr>
            <a:xfrm>
              <a:off x="1845745" y="4693748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257210" y="4703596"/>
              <a:ext cx="298480" cy="338554"/>
              <a:chOff x="2455649" y="5239048"/>
              <a:chExt cx="298480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03409" y="4707396"/>
              <a:ext cx="298480" cy="338554"/>
              <a:chOff x="2455649" y="5239048"/>
              <a:chExt cx="298480" cy="33855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2569524" y="47484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37176" y="4814051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 102"/>
          <p:cNvSpPr/>
          <p:nvPr/>
        </p:nvSpPr>
        <p:spPr>
          <a:xfrm>
            <a:off x="6660232" y="4992241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2747" y="4985262"/>
            <a:ext cx="90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984980" y="4980020"/>
            <a:ext cx="296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1848287" y="4985262"/>
            <a:ext cx="707403" cy="348434"/>
            <a:chOff x="1848287" y="4985262"/>
            <a:chExt cx="707403" cy="3484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7210" y="4991342"/>
              <a:ext cx="298480" cy="338554"/>
              <a:chOff x="2455649" y="5266344"/>
              <a:chExt cx="298480" cy="3385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003409" y="4995142"/>
              <a:ext cx="298480" cy="338554"/>
              <a:chOff x="2455649" y="5266344"/>
              <a:chExt cx="298480" cy="33855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1848287" y="4985262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28081" y="4994840"/>
            <a:ext cx="298480" cy="338554"/>
            <a:chOff x="2455649" y="5266344"/>
            <a:chExt cx="298480" cy="338554"/>
          </a:xfrm>
        </p:grpSpPr>
        <p:sp>
          <p:nvSpPr>
            <p:cNvPr id="117" name="Rectangle 116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66290" y="523300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998925" y="524665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68841" y="5219412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1876809" y="5242852"/>
            <a:ext cx="823152" cy="342354"/>
            <a:chOff x="1876809" y="5242852"/>
            <a:chExt cx="823152" cy="342354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30610" y="5242852"/>
              <a:ext cx="298480" cy="338554"/>
              <a:chOff x="2455649" y="5266344"/>
              <a:chExt cx="298480" cy="338554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876809" y="5246652"/>
              <a:ext cx="298480" cy="338554"/>
              <a:chOff x="2455649" y="5266344"/>
              <a:chExt cx="298480" cy="338554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01481" y="5246350"/>
              <a:ext cx="298480" cy="338554"/>
              <a:chOff x="2455649" y="5266344"/>
              <a:chExt cx="298480" cy="33855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</p:grpSp>
      <p:sp>
        <p:nvSpPr>
          <p:cNvPr id="141" name="Rectangle 140"/>
          <p:cNvSpPr/>
          <p:nvPr/>
        </p:nvSpPr>
        <p:spPr>
          <a:xfrm>
            <a:off x="2713795" y="5279857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ectangle 142"/>
          <p:cNvSpPr/>
          <p:nvPr/>
        </p:nvSpPr>
        <p:spPr>
          <a:xfrm>
            <a:off x="255110" y="540431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11272" y="5664464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81065" y="5606692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1110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2140490" y="5616540"/>
            <a:ext cx="298480" cy="338554"/>
            <a:chOff x="2455649" y="5266344"/>
            <a:chExt cx="298480" cy="338554"/>
          </a:xfrm>
        </p:grpSpPr>
        <p:sp>
          <p:nvSpPr>
            <p:cNvPr id="147" name="Rectangle 146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886689" y="5620340"/>
            <a:ext cx="298480" cy="338554"/>
            <a:chOff x="2455649" y="5266344"/>
            <a:chExt cx="298480" cy="338554"/>
          </a:xfrm>
        </p:grpSpPr>
        <p:sp>
          <p:nvSpPr>
            <p:cNvPr id="150" name="Rectangle 149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411361" y="5620038"/>
            <a:ext cx="298480" cy="338554"/>
            <a:chOff x="2455649" y="5266344"/>
            <a:chExt cx="298480" cy="338554"/>
          </a:xfrm>
        </p:grpSpPr>
        <p:sp>
          <p:nvSpPr>
            <p:cNvPr id="153" name="Rectangle 152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2723675" y="5653545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6" name="Rectangle 155"/>
          <p:cNvSpPr/>
          <p:nvPr/>
        </p:nvSpPr>
        <p:spPr>
          <a:xfrm>
            <a:off x="3999788" y="560669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 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4944" y="559304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671542" y="5940569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6808" y="6090571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8881" y="582271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50824" y="5665153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Rectangle 161"/>
          <p:cNvSpPr/>
          <p:nvPr/>
        </p:nvSpPr>
        <p:spPr>
          <a:xfrm>
            <a:off x="251520" y="603874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1890457" y="6048588"/>
            <a:ext cx="823152" cy="342354"/>
            <a:chOff x="1890457" y="6048588"/>
            <a:chExt cx="823152" cy="342354"/>
          </a:xfrm>
        </p:grpSpPr>
        <p:grpSp>
          <p:nvGrpSpPr>
            <p:cNvPr id="163" name="Group 162"/>
            <p:cNvGrpSpPr/>
            <p:nvPr/>
          </p:nvGrpSpPr>
          <p:grpSpPr>
            <a:xfrm>
              <a:off x="2144258" y="6048588"/>
              <a:ext cx="298480" cy="338554"/>
              <a:chOff x="2455649" y="5266344"/>
              <a:chExt cx="298480" cy="338554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890457" y="6052388"/>
              <a:ext cx="298480" cy="338554"/>
              <a:chOff x="2455649" y="5266344"/>
              <a:chExt cx="298480" cy="338554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415129" y="6052086"/>
              <a:ext cx="298480" cy="338554"/>
              <a:chOff x="2455649" y="5266344"/>
              <a:chExt cx="298480" cy="338554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2665129" y="6048318"/>
            <a:ext cx="298480" cy="338554"/>
            <a:chOff x="2455649" y="5266344"/>
            <a:chExt cx="298480" cy="338554"/>
          </a:xfrm>
        </p:grpSpPr>
        <p:sp>
          <p:nvSpPr>
            <p:cNvPr id="174" name="Rectangle 173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3999788" y="605407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 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490026" y="5986904"/>
            <a:ext cx="202007" cy="644297"/>
          </a:xfrm>
          <a:prstGeom prst="leftBrace">
            <a:avLst>
              <a:gd name="adj1" fmla="val 8333"/>
              <a:gd name="adj2" fmla="val 473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eft Brace 176"/>
          <p:cNvSpPr/>
          <p:nvPr/>
        </p:nvSpPr>
        <p:spPr>
          <a:xfrm rot="16200000">
            <a:off x="2298650" y="5815607"/>
            <a:ext cx="202008" cy="1127914"/>
          </a:xfrm>
          <a:prstGeom prst="leftBrace">
            <a:avLst>
              <a:gd name="adj1" fmla="val 8333"/>
              <a:gd name="adj2" fmla="val 473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5496" y="6381328"/>
            <a:ext cx="1186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Remainder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920514" y="6439688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Quotient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835696" y="3444830"/>
            <a:ext cx="781949" cy="344210"/>
            <a:chOff x="1835696" y="3444830"/>
            <a:chExt cx="781949" cy="344210"/>
          </a:xfrm>
        </p:grpSpPr>
        <p:sp>
          <p:nvSpPr>
            <p:cNvPr id="66" name="Rectangle 65"/>
            <p:cNvSpPr/>
            <p:nvPr/>
          </p:nvSpPr>
          <p:spPr>
            <a:xfrm>
              <a:off x="1835696" y="3450486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075419" y="3444830"/>
              <a:ext cx="298480" cy="338554"/>
              <a:chOff x="2455649" y="5239048"/>
              <a:chExt cx="298480" cy="338554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400533" y="3499521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35696" y="2969656"/>
            <a:ext cx="538203" cy="344210"/>
            <a:chOff x="1835696" y="2969656"/>
            <a:chExt cx="538203" cy="344210"/>
          </a:xfrm>
        </p:grpSpPr>
        <p:sp>
          <p:nvSpPr>
            <p:cNvPr id="187" name="Rectangle 186"/>
            <p:cNvSpPr/>
            <p:nvPr/>
          </p:nvSpPr>
          <p:spPr>
            <a:xfrm>
              <a:off x="1835696" y="2975312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075419" y="2969656"/>
              <a:ext cx="298480" cy="338554"/>
              <a:chOff x="2455649" y="5239048"/>
              <a:chExt cx="298480" cy="33855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2400533" y="3024347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0" name="Group 199"/>
          <p:cNvGrpSpPr/>
          <p:nvPr/>
        </p:nvGrpSpPr>
        <p:grpSpPr>
          <a:xfrm>
            <a:off x="1835696" y="3948886"/>
            <a:ext cx="538203" cy="344210"/>
            <a:chOff x="1835696" y="3948886"/>
            <a:chExt cx="538203" cy="344210"/>
          </a:xfrm>
        </p:grpSpPr>
        <p:sp>
          <p:nvSpPr>
            <p:cNvPr id="192" name="Rectangle 191"/>
            <p:cNvSpPr/>
            <p:nvPr/>
          </p:nvSpPr>
          <p:spPr>
            <a:xfrm>
              <a:off x="1835696" y="3954542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075419" y="3948886"/>
              <a:ext cx="298480" cy="338554"/>
              <a:chOff x="2455649" y="5239048"/>
              <a:chExt cx="298480" cy="33855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2346720" y="3960352"/>
            <a:ext cx="298480" cy="338554"/>
            <a:chOff x="2455649" y="5239048"/>
            <a:chExt cx="298480" cy="338554"/>
          </a:xfrm>
        </p:grpSpPr>
        <p:sp>
          <p:nvSpPr>
            <p:cNvPr id="198" name="Rectangle 197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455649" y="523904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9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3" grpId="0"/>
      <p:bldP spid="24" grpId="0"/>
      <p:bldP spid="25" grpId="0"/>
      <p:bldP spid="28" grpId="0"/>
      <p:bldP spid="30" grpId="0"/>
      <p:bldP spid="31" grpId="0"/>
      <p:bldP spid="32" grpId="0"/>
      <p:bldP spid="35" grpId="0"/>
      <p:bldP spid="36" grpId="0"/>
      <p:bldP spid="39" grpId="0"/>
      <p:bldP spid="41" grpId="0"/>
      <p:bldP spid="42" grpId="0"/>
      <p:bldP spid="43" grpId="0"/>
      <p:bldP spid="45" grpId="0"/>
      <p:bldP spid="49" grpId="0"/>
      <p:bldP spid="50" grpId="0"/>
      <p:bldP spid="51" grpId="0"/>
      <p:bldP spid="54" grpId="0"/>
      <p:bldP spid="59" grpId="0" animBg="1"/>
      <p:bldP spid="60" grpId="0" animBg="1"/>
      <p:bldP spid="62" grpId="0"/>
      <p:bldP spid="69" grpId="0"/>
      <p:bldP spid="71" grpId="0"/>
      <p:bldP spid="72" grpId="0" animBg="1"/>
      <p:bldP spid="73" grpId="0"/>
      <p:bldP spid="75" grpId="0"/>
      <p:bldP spid="76" grpId="0"/>
      <p:bldP spid="80" grpId="0"/>
      <p:bldP spid="81" grpId="0"/>
      <p:bldP spid="90" grpId="0" animBg="1"/>
      <p:bldP spid="92" grpId="0"/>
      <p:bldP spid="102" grpId="0" animBg="1"/>
      <p:bldP spid="103" grpId="0"/>
      <p:bldP spid="104" grpId="0"/>
      <p:bldP spid="105" grpId="0"/>
      <p:bldP spid="119" grpId="0"/>
      <p:bldP spid="120" grpId="0"/>
      <p:bldP spid="121" grpId="0"/>
      <p:bldP spid="141" grpId="0" animBg="1"/>
      <p:bldP spid="143" grpId="0"/>
      <p:bldP spid="145" grpId="0"/>
      <p:bldP spid="155" grpId="0" animBg="1"/>
      <p:bldP spid="156" grpId="0"/>
      <p:bldP spid="157" grpId="0"/>
      <p:bldP spid="158" grpId="0"/>
      <p:bldP spid="160" grpId="0"/>
      <p:bldP spid="161" grpId="0" animBg="1"/>
      <p:bldP spid="162" grpId="0"/>
      <p:bldP spid="176" grpId="0"/>
      <p:bldP spid="22" grpId="0" animBg="1"/>
      <p:bldP spid="177" grpId="0" animBg="1"/>
      <p:bldP spid="179" grpId="0"/>
      <p:bldP spid="180" grpId="0"/>
      <p:bldP spid="1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240" cy="491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VHDL code for 4 bit restoring division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476672"/>
            <a:ext cx="48965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library IEEE;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IEEE.STD_LOGIC_1164.ALL;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IEEE.STD_LOGIC_arith.ALL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IEEE.STD_LOGIC_unsigned.ALL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entity division is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Port ( d : in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m : in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q : out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r : out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division;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architecture Behavioral of division is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process(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d,m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variable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ac:std_logic_vector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variable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Mbar:std_logic_vector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Mbar:=not m;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ac:="0000" &amp; d;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21263"/>
            <a:ext cx="432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in 1 to 4 loop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0):=ac(6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 &amp; 'U';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4):=ac(7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4)+Mbar+"0001";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if ac(7)='1' then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ac(0):='0';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4):=ac(7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4)+m;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else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ac(0):='1';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if;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loop;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q&lt;=ac(3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r&lt;=ac(7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process;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Behavioral;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476672"/>
            <a:ext cx="4248472" cy="583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9992" y="476672"/>
            <a:ext cx="4248472" cy="583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7640" y="22050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FPGA (</a:t>
            </a:r>
            <a:r>
              <a:rPr lang="en-US" b="1" dirty="0"/>
              <a:t>Field-Programmable Gate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field-programmable gate array</a:t>
            </a:r>
            <a:r>
              <a:rPr lang="en-US" dirty="0"/>
              <a:t> (</a:t>
            </a:r>
            <a:r>
              <a:rPr lang="en-US" b="1" dirty="0"/>
              <a:t>FPGA</a:t>
            </a:r>
            <a:r>
              <a:rPr lang="en-US" dirty="0"/>
              <a:t>) is an integrated circuit designed to be </a:t>
            </a:r>
          </a:p>
          <a:p>
            <a:r>
              <a:rPr lang="en-US" dirty="0"/>
              <a:t>configured by a customer or a designer after manufacturing.</a:t>
            </a:r>
          </a:p>
          <a:p>
            <a:endParaRPr lang="en-US" dirty="0"/>
          </a:p>
          <a:p>
            <a:r>
              <a:rPr lang="en-US" dirty="0"/>
              <a:t> Uses for FPGAs cover a wide range of areas—from equipment for video and </a:t>
            </a:r>
          </a:p>
          <a:p>
            <a:r>
              <a:rPr lang="en-US" dirty="0"/>
              <a:t>imaging, to circuitry for computer, auto, aerospace, and military applications.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68052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6488668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FPGA 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24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558"/>
            <a:ext cx="8229240" cy="1145160"/>
          </a:xfrm>
        </p:spPr>
        <p:txBody>
          <a:bodyPr/>
          <a:lstStyle/>
          <a:p>
            <a:r>
              <a:rPr lang="en-US" sz="2800"/>
              <a:t>FPGA architecture 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12251704" cy="4205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basic types of programmable elements for an FPGA</a:t>
            </a:r>
          </a:p>
          <a:p>
            <a:r>
              <a:rPr lang="en-US" b="1" dirty="0"/>
              <a:t>Configurable logic block (CLB):</a:t>
            </a:r>
          </a:p>
          <a:p>
            <a:r>
              <a:rPr lang="en-US" dirty="0"/>
              <a:t>An individual CLB consists of a number of discrete logic components itself, such as </a:t>
            </a:r>
          </a:p>
          <a:p>
            <a:r>
              <a:rPr lang="en-US" dirty="0"/>
              <a:t>look-up tables (LUTs) and flip-flops.</a:t>
            </a:r>
          </a:p>
          <a:p>
            <a:endParaRPr lang="en-US" dirty="0"/>
          </a:p>
          <a:p>
            <a:r>
              <a:rPr lang="en-US" b="1" dirty="0"/>
              <a:t>I/O block: </a:t>
            </a:r>
            <a:r>
              <a:rPr lang="en-US" dirty="0"/>
              <a:t>Input/output blocks are the components through which data transfers in</a:t>
            </a:r>
          </a:p>
          <a:p>
            <a:r>
              <a:rPr lang="en-US" dirty="0"/>
              <a:t>to and out of the FPGA. </a:t>
            </a:r>
          </a:p>
          <a:p>
            <a:endParaRPr lang="en-US" b="1" dirty="0"/>
          </a:p>
          <a:p>
            <a:r>
              <a:rPr lang="en-US" b="1" dirty="0"/>
              <a:t>Programmable interconnect:</a:t>
            </a:r>
          </a:p>
          <a:p>
            <a:r>
              <a:rPr lang="en-US" dirty="0"/>
              <a:t>Programmable Interconnect Points (PIP) provide the routing paths used to connect </a:t>
            </a:r>
          </a:p>
          <a:p>
            <a:r>
              <a:rPr lang="en-US" dirty="0"/>
              <a:t>the CLBs and inputs/outputs.</a:t>
            </a:r>
          </a:p>
          <a:p>
            <a:r>
              <a:rPr lang="en-US" dirty="0"/>
              <a:t>It is a CMOS transistor switch which can be  turned on or off by using programming.</a:t>
            </a:r>
          </a:p>
          <a:p>
            <a:r>
              <a:rPr lang="en-US" dirty="0"/>
              <a:t>Logically these are nothing but MUX and DMUX. 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AND Gate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66528" y="2195572"/>
            <a:ext cx="127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</a:t>
            </a:r>
            <a:r>
              <a:rPr lang="en-US" dirty="0" err="1"/>
              <a:t>a.b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439555" y="1427683"/>
            <a:ext cx="1374274" cy="920174"/>
            <a:chOff x="3394719" y="3536683"/>
            <a:chExt cx="1374274" cy="9201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11793" y="401433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394720" y="386104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394720" y="4149080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94720" y="3536683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4719" y="4149080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16972" y="371828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16" name="Flowchart: Delay 15"/>
            <p:cNvSpPr/>
            <p:nvPr/>
          </p:nvSpPr>
          <p:spPr>
            <a:xfrm>
              <a:off x="3851920" y="3789040"/>
              <a:ext cx="457200" cy="457200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53304" y="3109024"/>
            <a:ext cx="5054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AND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andgate</a:t>
            </a:r>
            <a:r>
              <a:rPr lang="en-US" dirty="0"/>
              <a:t> is</a:t>
            </a:r>
          </a:p>
          <a:p>
            <a:r>
              <a:rPr lang="en-US" dirty="0"/>
              <a:t>    Port ( a, b : in  bit;</a:t>
            </a:r>
          </a:p>
          <a:p>
            <a:r>
              <a:rPr lang="en-US" dirty="0"/>
              <a:t>               c : out  bit);</a:t>
            </a:r>
          </a:p>
          <a:p>
            <a:r>
              <a:rPr lang="en-US" dirty="0"/>
              <a:t>end entity;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andgate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AND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21899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OR Gate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80736" y="2708920"/>
            <a:ext cx="25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a + 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97741" y="1905339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7266" y="176590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7266" y="20123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9556" y="1427683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9555" y="2040080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1808" y="1609281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05776"/>
            <a:ext cx="734477" cy="627080"/>
            <a:chOff x="4239671" y="5178184"/>
            <a:chExt cx="734477" cy="627080"/>
          </a:xfrm>
        </p:grpSpPr>
        <p:sp>
          <p:nvSpPr>
            <p:cNvPr id="15" name="Arc 14"/>
            <p:cNvSpPr/>
            <p:nvPr/>
          </p:nvSpPr>
          <p:spPr>
            <a:xfrm>
              <a:off x="4352814" y="5373216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7200000">
              <a:off x="4472010" y="5248274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240000">
              <a:off x="4169581" y="5290086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253304" y="3109024"/>
            <a:ext cx="5199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OR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orgate</a:t>
            </a:r>
            <a:r>
              <a:rPr lang="en-US" dirty="0"/>
              <a:t> is</a:t>
            </a:r>
          </a:p>
          <a:p>
            <a:r>
              <a:rPr lang="en-US" dirty="0"/>
              <a:t>    Port ( a : in  STD_LOGIC;</a:t>
            </a:r>
          </a:p>
          <a:p>
            <a:r>
              <a:rPr lang="en-US" dirty="0"/>
              <a:t>           b : in  STD_LOGIC;</a:t>
            </a:r>
          </a:p>
          <a:p>
            <a:r>
              <a:rPr lang="en-US" dirty="0"/>
              <a:t>           c : out  STD_LOGIC);</a:t>
            </a:r>
          </a:p>
          <a:p>
            <a:r>
              <a:rPr lang="en-US" dirty="0"/>
              <a:t>end </a:t>
            </a:r>
            <a:r>
              <a:rPr lang="en-US" dirty="0" err="1"/>
              <a:t>orgate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orgate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OR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87179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XOR Gate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97741" y="1905339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7266" y="176590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7266" y="20123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9556" y="1427683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9555" y="2040080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1808" y="1609281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5" name="Arc 14"/>
          <p:cNvSpPr/>
          <p:nvPr/>
        </p:nvSpPr>
        <p:spPr>
          <a:xfrm>
            <a:off x="5621247" y="1700808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7200000">
            <a:off x="5740443" y="1575866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3240000">
            <a:off x="5438014" y="1617678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67266" y="2708920"/>
            <a:ext cx="1187675" cy="369332"/>
            <a:chOff x="5467266" y="2708920"/>
            <a:chExt cx="1187675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5467266" y="2708920"/>
              <a:ext cx="118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c= a +  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038313" y="2790946"/>
              <a:ext cx="184978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rot="3240000">
            <a:off x="5362762" y="1613352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53304" y="3109024"/>
            <a:ext cx="512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XOR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xorgate</a:t>
            </a:r>
            <a:r>
              <a:rPr lang="en-US" dirty="0"/>
              <a:t> is</a:t>
            </a:r>
          </a:p>
          <a:p>
            <a:r>
              <a:rPr lang="en-US" dirty="0"/>
              <a:t>    Port ( a : in  STD_LOGIC;</a:t>
            </a:r>
          </a:p>
          <a:p>
            <a:r>
              <a:rPr lang="en-US" dirty="0"/>
              <a:t>           b : in  STD_LOGIC;</a:t>
            </a:r>
          </a:p>
          <a:p>
            <a:r>
              <a:rPr lang="en-US" dirty="0"/>
              <a:t>           c : out  STD_LOGIC);</a:t>
            </a:r>
          </a:p>
          <a:p>
            <a:r>
              <a:rPr lang="en-US" dirty="0"/>
              <a:t>end </a:t>
            </a:r>
            <a:r>
              <a:rPr lang="en-US" dirty="0" err="1"/>
              <a:t>xorgate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xorgate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XOR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17835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Half Adder</a:t>
            </a:r>
            <a:endParaRPr dirty="0"/>
          </a:p>
        </p:txBody>
      </p:sp>
      <p:grpSp>
        <p:nvGrpSpPr>
          <p:cNvPr id="15" name="Group 14"/>
          <p:cNvGrpSpPr/>
          <p:nvPr/>
        </p:nvGrpSpPr>
        <p:grpSpPr>
          <a:xfrm>
            <a:off x="5089141" y="1465039"/>
            <a:ext cx="2318540" cy="1027857"/>
            <a:chOff x="5089141" y="1465039"/>
            <a:chExt cx="2318540" cy="1027857"/>
          </a:xfrm>
        </p:grpSpPr>
        <p:sp>
          <p:nvSpPr>
            <p:cNvPr id="5" name="Rectangle 4"/>
            <p:cNvSpPr/>
            <p:nvPr/>
          </p:nvSpPr>
          <p:spPr>
            <a:xfrm>
              <a:off x="5613299" y="1484784"/>
              <a:ext cx="1116548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Half Adder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732240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34034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34034" y="2191006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219100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89141" y="147535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141" y="1942906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0840" y="146503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839" y="1961130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0736" y="2708920"/>
            <a:ext cx="2547648" cy="646331"/>
            <a:chOff x="5480736" y="2708920"/>
            <a:chExt cx="2547648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5480736" y="2708920"/>
              <a:ext cx="2547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 = a +  b</a:t>
              </a:r>
            </a:p>
            <a:p>
              <a:r>
                <a:rPr lang="en-US" dirty="0"/>
                <a:t>c= </a:t>
              </a:r>
              <a:r>
                <a:rPr lang="en-US" dirty="0" err="1"/>
                <a:t>a.b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14611" y="2794783"/>
              <a:ext cx="182880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63981" y="3212976"/>
            <a:ext cx="524206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Half adder (Dataflow design):</a:t>
            </a:r>
            <a:endParaRPr lang="en-US" dirty="0"/>
          </a:p>
          <a:p>
            <a:r>
              <a:rPr lang="en-US" sz="1600" dirty="0"/>
              <a:t>entity HA is</a:t>
            </a:r>
          </a:p>
          <a:p>
            <a:r>
              <a:rPr lang="en-US" sz="1600" dirty="0"/>
              <a:t>    Port ( a : in  STD_LOGIC;</a:t>
            </a:r>
          </a:p>
          <a:p>
            <a:r>
              <a:rPr lang="en-US" sz="1600" dirty="0"/>
              <a:t>           b : in  STD_LOGIC;</a:t>
            </a:r>
          </a:p>
          <a:p>
            <a:r>
              <a:rPr lang="en-US" sz="1600" dirty="0"/>
              <a:t>           s : out  STD_LOGIC;</a:t>
            </a:r>
          </a:p>
          <a:p>
            <a:r>
              <a:rPr lang="en-US" sz="1600" dirty="0"/>
              <a:t>           c : out  STD_LOGIC);</a:t>
            </a:r>
          </a:p>
          <a:p>
            <a:r>
              <a:rPr lang="en-US" sz="1600" dirty="0"/>
              <a:t>end HA;</a:t>
            </a:r>
          </a:p>
          <a:p>
            <a:r>
              <a:rPr lang="en-US" sz="1600" dirty="0"/>
              <a:t>architecture Behavioral of HA is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s&lt;=a XOR b;</a:t>
            </a:r>
          </a:p>
          <a:p>
            <a:r>
              <a:rPr lang="en-US" sz="1600" dirty="0"/>
              <a:t>c&lt;=a  AND b;</a:t>
            </a:r>
          </a:p>
          <a:p>
            <a:r>
              <a:rPr lang="en-US" sz="1600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3632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2811" y="224443"/>
            <a:ext cx="8228880" cy="6579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Full Adder</a:t>
            </a:r>
            <a:endParaRPr dirty="0"/>
          </a:p>
        </p:txBody>
      </p:sp>
      <p:grpSp>
        <p:nvGrpSpPr>
          <p:cNvPr id="40" name="Group 39"/>
          <p:cNvGrpSpPr/>
          <p:nvPr/>
        </p:nvGrpSpPr>
        <p:grpSpPr>
          <a:xfrm>
            <a:off x="5076056" y="2780928"/>
            <a:ext cx="1896673" cy="369332"/>
            <a:chOff x="4173535" y="4571836"/>
            <a:chExt cx="1896673" cy="369332"/>
          </a:xfrm>
        </p:grpSpPr>
        <p:sp>
          <p:nvSpPr>
            <p:cNvPr id="42" name="Rectangle 41"/>
            <p:cNvSpPr/>
            <p:nvPr/>
          </p:nvSpPr>
          <p:spPr>
            <a:xfrm>
              <a:off x="4173535" y="4571836"/>
              <a:ext cx="1896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sf</a:t>
              </a:r>
              <a:r>
                <a:rPr lang="en-US" dirty="0"/>
                <a:t>= </a:t>
              </a:r>
              <a:r>
                <a:rPr lang="en-US" dirty="0" err="1"/>
                <a:t>af</a:t>
              </a:r>
              <a:r>
                <a:rPr lang="en-US" dirty="0"/>
                <a:t> +  bf + </a:t>
              </a:r>
              <a:r>
                <a:rPr lang="en-US" dirty="0" err="1"/>
                <a:t>cin</a:t>
              </a:r>
              <a:r>
                <a:rPr lang="en-US" dirty="0"/>
                <a:t> 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879760" y="4653136"/>
              <a:ext cx="689637" cy="182880"/>
              <a:chOff x="4890914" y="4653136"/>
              <a:chExt cx="689637" cy="18288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890914" y="465313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97671" y="465313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054134" y="1465039"/>
            <a:ext cx="2614210" cy="1027857"/>
            <a:chOff x="5054134" y="1465039"/>
            <a:chExt cx="2614210" cy="1027857"/>
          </a:xfrm>
        </p:grpSpPr>
        <p:sp>
          <p:nvSpPr>
            <p:cNvPr id="5" name="Rectangle 4"/>
            <p:cNvSpPr/>
            <p:nvPr/>
          </p:nvSpPr>
          <p:spPr>
            <a:xfrm>
              <a:off x="5613299" y="1484784"/>
              <a:ext cx="1116548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Full Adder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732240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34034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34034" y="206084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219100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89141" y="147535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af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141" y="182507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0840" y="146503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sf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839" y="1961130"/>
              <a:ext cx="70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cout</a:t>
              </a:r>
              <a:endParaRPr lang="en-US" sz="1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53003" y="239985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54134" y="2113111"/>
              <a:ext cx="4138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cin</a:t>
              </a:r>
              <a:endParaRPr lang="en-US" sz="14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076056" y="327569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 af.bf + bf. </a:t>
            </a:r>
            <a:r>
              <a:rPr lang="en-US" dirty="0" err="1"/>
              <a:t>cin</a:t>
            </a:r>
            <a:r>
              <a:rPr lang="en-US" dirty="0"/>
              <a:t> + </a:t>
            </a:r>
            <a:r>
              <a:rPr lang="en-US" dirty="0" err="1"/>
              <a:t>cin</a:t>
            </a:r>
            <a:r>
              <a:rPr lang="en-US" dirty="0"/>
              <a:t>. </a:t>
            </a:r>
            <a:r>
              <a:rPr lang="en-US" dirty="0" err="1"/>
              <a:t>af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496" y="2996952"/>
            <a:ext cx="6292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Full Adder (Dataflow design): </a:t>
            </a:r>
            <a:endParaRPr lang="en-US" dirty="0"/>
          </a:p>
          <a:p>
            <a:r>
              <a:rPr lang="en-US" dirty="0"/>
              <a:t>entity FA is</a:t>
            </a:r>
          </a:p>
          <a:p>
            <a:r>
              <a:rPr lang="en-US" dirty="0"/>
              <a:t>    Port ( </a:t>
            </a:r>
            <a:r>
              <a:rPr lang="en-US" dirty="0" err="1"/>
              <a:t>af</a:t>
            </a:r>
            <a:r>
              <a:rPr lang="en-US" dirty="0"/>
              <a:t> : in  STD_LOGIC;</a:t>
            </a:r>
          </a:p>
          <a:p>
            <a:r>
              <a:rPr lang="en-US" dirty="0"/>
              <a:t>           bf : in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cin</a:t>
            </a:r>
            <a:r>
              <a:rPr lang="en-US" dirty="0"/>
              <a:t> : in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sf</a:t>
            </a:r>
            <a:r>
              <a:rPr lang="en-US" dirty="0"/>
              <a:t> : out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 : out  STD_LOGIC);</a:t>
            </a:r>
          </a:p>
          <a:p>
            <a:r>
              <a:rPr lang="en-US" dirty="0"/>
              <a:t>end FA;</a:t>
            </a:r>
          </a:p>
          <a:p>
            <a:r>
              <a:rPr lang="en-US" dirty="0"/>
              <a:t>architecture Behavioral of FA 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sf</a:t>
            </a:r>
            <a:r>
              <a:rPr lang="en-US" dirty="0"/>
              <a:t>&lt;=</a:t>
            </a:r>
            <a:r>
              <a:rPr lang="en-US" dirty="0" err="1"/>
              <a:t>af</a:t>
            </a:r>
            <a:r>
              <a:rPr lang="en-US" dirty="0"/>
              <a:t> XOR bf XOR </a:t>
            </a:r>
            <a:r>
              <a:rPr lang="en-US" dirty="0" err="1"/>
              <a:t>cin</a:t>
            </a:r>
            <a:r>
              <a:rPr lang="en-US" dirty="0"/>
              <a:t> ;</a:t>
            </a:r>
          </a:p>
          <a:p>
            <a:r>
              <a:rPr lang="en-US" dirty="0" err="1"/>
              <a:t>cout</a:t>
            </a:r>
            <a:r>
              <a:rPr lang="en-US" dirty="0"/>
              <a:t>&lt;=(</a:t>
            </a:r>
            <a:r>
              <a:rPr lang="en-US" dirty="0" err="1"/>
              <a:t>af</a:t>
            </a:r>
            <a:r>
              <a:rPr lang="en-US" dirty="0"/>
              <a:t>  AND bf) OR (bf  AND </a:t>
            </a:r>
            <a:r>
              <a:rPr lang="en-US" dirty="0" err="1"/>
              <a:t>cin</a:t>
            </a:r>
            <a:r>
              <a:rPr lang="en-US" dirty="0"/>
              <a:t>) OR (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af</a:t>
            </a:r>
            <a:r>
              <a:rPr lang="en-US" dirty="0"/>
              <a:t>) 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14275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3664</Words>
  <Application>Microsoft Office PowerPoint</Application>
  <PresentationFormat>On-screen Show (4:3)</PresentationFormat>
  <Paragraphs>775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FPGA (Field-Programmable Gate Array)</vt:lpstr>
      <vt:lpstr>FPGA architecture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Adder-Subtractor composite unit contd.</vt:lpstr>
      <vt:lpstr>PowerPoint Presentation</vt:lpstr>
      <vt:lpstr>PowerPoint Presentation</vt:lpstr>
      <vt:lpstr>PowerPoint Presentation</vt:lpstr>
      <vt:lpstr>Difference between signal and variable</vt:lpstr>
      <vt:lpstr>PowerPoint Presentation</vt:lpstr>
      <vt:lpstr>Multiplication Using ADD and shift method</vt:lpstr>
      <vt:lpstr>VHDL code for 4 bit binary multiplier</vt:lpstr>
      <vt:lpstr>Restoring Division Flow chart</vt:lpstr>
      <vt:lpstr>Restoring Division Example</vt:lpstr>
      <vt:lpstr>VHDL code for 4 bit restoring division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Prithwish</dc:creator>
  <cp:lastModifiedBy>Abhinab Roy</cp:lastModifiedBy>
  <cp:revision>346</cp:revision>
  <dcterms:modified xsi:type="dcterms:W3CDTF">2021-07-22T00:10:52Z</dcterms:modified>
</cp:coreProperties>
</file>