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15F9E-AED3-4AFD-601C-4FFDCD7229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76E81-E217-E369-C259-27FD150DB1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775FBF-C671-C927-4892-7AA3092F2AB6}"/>
              </a:ext>
            </a:extLst>
          </p:cNvPr>
          <p:cNvSpPr>
            <a:spLocks noGrp="1"/>
          </p:cNvSpPr>
          <p:nvPr>
            <p:ph type="dt" sz="half" idx="10"/>
          </p:nvPr>
        </p:nvSpPr>
        <p:spPr/>
        <p:txBody>
          <a:bodyPr/>
          <a:lstStyle/>
          <a:p>
            <a:fld id="{E6907FE4-122F-4353-821D-3121BB3AF159}" type="datetimeFigureOut">
              <a:rPr lang="en-IN" smtClean="0"/>
              <a:t>13-12-2024</a:t>
            </a:fld>
            <a:endParaRPr lang="en-IN"/>
          </a:p>
        </p:txBody>
      </p:sp>
      <p:sp>
        <p:nvSpPr>
          <p:cNvPr id="5" name="Footer Placeholder 4">
            <a:extLst>
              <a:ext uri="{FF2B5EF4-FFF2-40B4-BE49-F238E27FC236}">
                <a16:creationId xmlns:a16="http://schemas.microsoft.com/office/drawing/2014/main" id="{B317EF6E-37A3-DE2E-9EFF-DBD1C8A00B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9DBFED-D639-4B49-B8B5-05BC01601E0C}"/>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8855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C42D-468E-4028-91D8-25D0F753F7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868BD5-8606-8EC8-C364-1CA66FB9C5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B554C9-F1F4-2840-23FA-18189C49222F}"/>
              </a:ext>
            </a:extLst>
          </p:cNvPr>
          <p:cNvSpPr>
            <a:spLocks noGrp="1"/>
          </p:cNvSpPr>
          <p:nvPr>
            <p:ph type="dt" sz="half" idx="10"/>
          </p:nvPr>
        </p:nvSpPr>
        <p:spPr/>
        <p:txBody>
          <a:bodyPr/>
          <a:lstStyle/>
          <a:p>
            <a:fld id="{E6907FE4-122F-4353-821D-3121BB3AF159}" type="datetimeFigureOut">
              <a:rPr lang="en-IN" smtClean="0"/>
              <a:t>13-12-2024</a:t>
            </a:fld>
            <a:endParaRPr lang="en-IN"/>
          </a:p>
        </p:txBody>
      </p:sp>
      <p:sp>
        <p:nvSpPr>
          <p:cNvPr id="5" name="Footer Placeholder 4">
            <a:extLst>
              <a:ext uri="{FF2B5EF4-FFF2-40B4-BE49-F238E27FC236}">
                <a16:creationId xmlns:a16="http://schemas.microsoft.com/office/drawing/2014/main" id="{A9ADEA74-191C-494F-F2DF-32AE32E7BC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7B5D3B-7BB3-D80B-D805-9D506259E7A4}"/>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73392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EEEED4-29EC-E2F2-EEC7-B01A808D48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FCEC5E-693B-02A1-F239-7DB4225952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371FCF-0189-FEA5-45FC-E38A746D99CA}"/>
              </a:ext>
            </a:extLst>
          </p:cNvPr>
          <p:cNvSpPr>
            <a:spLocks noGrp="1"/>
          </p:cNvSpPr>
          <p:nvPr>
            <p:ph type="dt" sz="half" idx="10"/>
          </p:nvPr>
        </p:nvSpPr>
        <p:spPr/>
        <p:txBody>
          <a:bodyPr/>
          <a:lstStyle/>
          <a:p>
            <a:fld id="{E6907FE4-122F-4353-821D-3121BB3AF159}" type="datetimeFigureOut">
              <a:rPr lang="en-IN" smtClean="0"/>
              <a:t>13-12-2024</a:t>
            </a:fld>
            <a:endParaRPr lang="en-IN"/>
          </a:p>
        </p:txBody>
      </p:sp>
      <p:sp>
        <p:nvSpPr>
          <p:cNvPr id="5" name="Footer Placeholder 4">
            <a:extLst>
              <a:ext uri="{FF2B5EF4-FFF2-40B4-BE49-F238E27FC236}">
                <a16:creationId xmlns:a16="http://schemas.microsoft.com/office/drawing/2014/main" id="{9D187E92-12A8-F20E-11A4-32C6D50492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B986A6-0512-0D76-4420-9C991E07B050}"/>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3942382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76B16-3AA2-A873-6C2F-EE57436840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8FD747-F30F-16F4-7126-B1A8069B3D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EDD56C-65BF-6175-A8F9-5EEAB86211F8}"/>
              </a:ext>
            </a:extLst>
          </p:cNvPr>
          <p:cNvSpPr>
            <a:spLocks noGrp="1"/>
          </p:cNvSpPr>
          <p:nvPr>
            <p:ph type="dt" sz="half" idx="10"/>
          </p:nvPr>
        </p:nvSpPr>
        <p:spPr/>
        <p:txBody>
          <a:bodyPr/>
          <a:lstStyle/>
          <a:p>
            <a:fld id="{E6907FE4-122F-4353-821D-3121BB3AF159}" type="datetimeFigureOut">
              <a:rPr lang="en-IN" smtClean="0"/>
              <a:t>13-12-2024</a:t>
            </a:fld>
            <a:endParaRPr lang="en-IN"/>
          </a:p>
        </p:txBody>
      </p:sp>
      <p:sp>
        <p:nvSpPr>
          <p:cNvPr id="5" name="Footer Placeholder 4">
            <a:extLst>
              <a:ext uri="{FF2B5EF4-FFF2-40B4-BE49-F238E27FC236}">
                <a16:creationId xmlns:a16="http://schemas.microsoft.com/office/drawing/2014/main" id="{63BBC478-0529-A85E-13B4-B948A2A471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B64B19-6671-713D-251C-48A6D2D8C7AE}"/>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261837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FD1EB-FF27-F01E-6E30-434F087345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1311C6-7DF3-0BCD-DE27-89AACFEF27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961154-D485-3C92-28DE-ED4A2A929A1E}"/>
              </a:ext>
            </a:extLst>
          </p:cNvPr>
          <p:cNvSpPr>
            <a:spLocks noGrp="1"/>
          </p:cNvSpPr>
          <p:nvPr>
            <p:ph type="dt" sz="half" idx="10"/>
          </p:nvPr>
        </p:nvSpPr>
        <p:spPr/>
        <p:txBody>
          <a:bodyPr/>
          <a:lstStyle/>
          <a:p>
            <a:fld id="{E6907FE4-122F-4353-821D-3121BB3AF159}" type="datetimeFigureOut">
              <a:rPr lang="en-IN" smtClean="0"/>
              <a:t>13-12-2024</a:t>
            </a:fld>
            <a:endParaRPr lang="en-IN"/>
          </a:p>
        </p:txBody>
      </p:sp>
      <p:sp>
        <p:nvSpPr>
          <p:cNvPr id="5" name="Footer Placeholder 4">
            <a:extLst>
              <a:ext uri="{FF2B5EF4-FFF2-40B4-BE49-F238E27FC236}">
                <a16:creationId xmlns:a16="http://schemas.microsoft.com/office/drawing/2014/main" id="{73CAE25F-4011-96ED-44FF-AFD07C7979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14FCEA-A4F4-F25E-451F-6002C6A1F748}"/>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4155948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4A34-7860-8C31-BAA4-F1FB8623A2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215475-8D86-8565-7BA1-7EFD0FE32D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79D6DE-6BCD-67F3-445B-8967208D66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B44334-56A9-ADCB-5AA3-26060EFBDD78}"/>
              </a:ext>
            </a:extLst>
          </p:cNvPr>
          <p:cNvSpPr>
            <a:spLocks noGrp="1"/>
          </p:cNvSpPr>
          <p:nvPr>
            <p:ph type="dt" sz="half" idx="10"/>
          </p:nvPr>
        </p:nvSpPr>
        <p:spPr/>
        <p:txBody>
          <a:bodyPr/>
          <a:lstStyle/>
          <a:p>
            <a:fld id="{E6907FE4-122F-4353-821D-3121BB3AF159}" type="datetimeFigureOut">
              <a:rPr lang="en-IN" smtClean="0"/>
              <a:t>13-12-2024</a:t>
            </a:fld>
            <a:endParaRPr lang="en-IN"/>
          </a:p>
        </p:txBody>
      </p:sp>
      <p:sp>
        <p:nvSpPr>
          <p:cNvPr id="6" name="Footer Placeholder 5">
            <a:extLst>
              <a:ext uri="{FF2B5EF4-FFF2-40B4-BE49-F238E27FC236}">
                <a16:creationId xmlns:a16="http://schemas.microsoft.com/office/drawing/2014/main" id="{F7D4E1AA-A1E1-3886-2678-3D357CEB84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B27002-F52D-FFF2-E208-50D5EF3C2045}"/>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3855871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C8CFD-DD32-6812-48D7-CD57CD0552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33D3A8-0689-A6D1-C9BC-31FA5C2828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FE591F-3420-0C93-82E6-EB7F500281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37E3D9-DB6E-5693-EDF0-D6D10C550B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97CCC2-47AE-4583-F5DE-D1234F60C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9D0137-4E9D-F838-CF25-5B5CD577B176}"/>
              </a:ext>
            </a:extLst>
          </p:cNvPr>
          <p:cNvSpPr>
            <a:spLocks noGrp="1"/>
          </p:cNvSpPr>
          <p:nvPr>
            <p:ph type="dt" sz="half" idx="10"/>
          </p:nvPr>
        </p:nvSpPr>
        <p:spPr/>
        <p:txBody>
          <a:bodyPr/>
          <a:lstStyle/>
          <a:p>
            <a:fld id="{E6907FE4-122F-4353-821D-3121BB3AF159}" type="datetimeFigureOut">
              <a:rPr lang="en-IN" smtClean="0"/>
              <a:t>13-12-2024</a:t>
            </a:fld>
            <a:endParaRPr lang="en-IN"/>
          </a:p>
        </p:txBody>
      </p:sp>
      <p:sp>
        <p:nvSpPr>
          <p:cNvPr id="8" name="Footer Placeholder 7">
            <a:extLst>
              <a:ext uri="{FF2B5EF4-FFF2-40B4-BE49-F238E27FC236}">
                <a16:creationId xmlns:a16="http://schemas.microsoft.com/office/drawing/2014/main" id="{10C89F9A-1284-CB33-DFE4-F898EBF7C2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0B6D35-8FD8-E027-953C-AB2A613930F8}"/>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741779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6433-0963-A78F-1DC9-E9FFBD0011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4242C8-2C91-0044-A01B-1510E3EDD0BA}"/>
              </a:ext>
            </a:extLst>
          </p:cNvPr>
          <p:cNvSpPr>
            <a:spLocks noGrp="1"/>
          </p:cNvSpPr>
          <p:nvPr>
            <p:ph type="dt" sz="half" idx="10"/>
          </p:nvPr>
        </p:nvSpPr>
        <p:spPr/>
        <p:txBody>
          <a:bodyPr/>
          <a:lstStyle/>
          <a:p>
            <a:fld id="{E6907FE4-122F-4353-821D-3121BB3AF159}" type="datetimeFigureOut">
              <a:rPr lang="en-IN" smtClean="0"/>
              <a:t>13-12-2024</a:t>
            </a:fld>
            <a:endParaRPr lang="en-IN"/>
          </a:p>
        </p:txBody>
      </p:sp>
      <p:sp>
        <p:nvSpPr>
          <p:cNvPr id="4" name="Footer Placeholder 3">
            <a:extLst>
              <a:ext uri="{FF2B5EF4-FFF2-40B4-BE49-F238E27FC236}">
                <a16:creationId xmlns:a16="http://schemas.microsoft.com/office/drawing/2014/main" id="{38B8D66C-23DA-CFB9-BACB-96FC15A138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7FBA10-4CED-4921-3D94-5E43A3DB4CB1}"/>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1778377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FF1CF2-273A-8A50-2445-80B96E306D06}"/>
              </a:ext>
            </a:extLst>
          </p:cNvPr>
          <p:cNvSpPr>
            <a:spLocks noGrp="1"/>
          </p:cNvSpPr>
          <p:nvPr>
            <p:ph type="dt" sz="half" idx="10"/>
          </p:nvPr>
        </p:nvSpPr>
        <p:spPr/>
        <p:txBody>
          <a:bodyPr/>
          <a:lstStyle/>
          <a:p>
            <a:fld id="{E6907FE4-122F-4353-821D-3121BB3AF159}" type="datetimeFigureOut">
              <a:rPr lang="en-IN" smtClean="0"/>
              <a:t>13-12-2024</a:t>
            </a:fld>
            <a:endParaRPr lang="en-IN"/>
          </a:p>
        </p:txBody>
      </p:sp>
      <p:sp>
        <p:nvSpPr>
          <p:cNvPr id="3" name="Footer Placeholder 2">
            <a:extLst>
              <a:ext uri="{FF2B5EF4-FFF2-40B4-BE49-F238E27FC236}">
                <a16:creationId xmlns:a16="http://schemas.microsoft.com/office/drawing/2014/main" id="{C4FBA33B-47AB-AB34-FED7-584564B78C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C75066-5DD9-AD1F-5214-03090B1528D3}"/>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320685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3FD59-D3BF-D03B-D911-79E0CD551C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796727-E6A6-9934-FB10-AF7008DDFB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22951A-58D8-7B4F-CCC7-8DC1E5760C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C1EB5-8A47-F132-F8CA-7123317EE83B}"/>
              </a:ext>
            </a:extLst>
          </p:cNvPr>
          <p:cNvSpPr>
            <a:spLocks noGrp="1"/>
          </p:cNvSpPr>
          <p:nvPr>
            <p:ph type="dt" sz="half" idx="10"/>
          </p:nvPr>
        </p:nvSpPr>
        <p:spPr/>
        <p:txBody>
          <a:bodyPr/>
          <a:lstStyle/>
          <a:p>
            <a:fld id="{E6907FE4-122F-4353-821D-3121BB3AF159}" type="datetimeFigureOut">
              <a:rPr lang="en-IN" smtClean="0"/>
              <a:t>13-12-2024</a:t>
            </a:fld>
            <a:endParaRPr lang="en-IN"/>
          </a:p>
        </p:txBody>
      </p:sp>
      <p:sp>
        <p:nvSpPr>
          <p:cNvPr id="6" name="Footer Placeholder 5">
            <a:extLst>
              <a:ext uri="{FF2B5EF4-FFF2-40B4-BE49-F238E27FC236}">
                <a16:creationId xmlns:a16="http://schemas.microsoft.com/office/drawing/2014/main" id="{41ECBAD7-F3EB-3392-C5AB-9C98B332A0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407506-F063-D09F-D072-8FBEC1F5D84D}"/>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1646736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EE13-A654-2CCD-2587-03061C088B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EFC337-A4CE-B680-9B81-3B12FA5498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326BA50-E270-BC97-6275-776EFB3D3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817133-FCCF-5A52-95D7-2C9ED6E499B8}"/>
              </a:ext>
            </a:extLst>
          </p:cNvPr>
          <p:cNvSpPr>
            <a:spLocks noGrp="1"/>
          </p:cNvSpPr>
          <p:nvPr>
            <p:ph type="dt" sz="half" idx="10"/>
          </p:nvPr>
        </p:nvSpPr>
        <p:spPr/>
        <p:txBody>
          <a:bodyPr/>
          <a:lstStyle/>
          <a:p>
            <a:fld id="{E6907FE4-122F-4353-821D-3121BB3AF159}" type="datetimeFigureOut">
              <a:rPr lang="en-IN" smtClean="0"/>
              <a:t>13-12-2024</a:t>
            </a:fld>
            <a:endParaRPr lang="en-IN"/>
          </a:p>
        </p:txBody>
      </p:sp>
      <p:sp>
        <p:nvSpPr>
          <p:cNvPr id="6" name="Footer Placeholder 5">
            <a:extLst>
              <a:ext uri="{FF2B5EF4-FFF2-40B4-BE49-F238E27FC236}">
                <a16:creationId xmlns:a16="http://schemas.microsoft.com/office/drawing/2014/main" id="{A5041CF2-639F-9B04-04B6-9FE8D5A37D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C14D0C-396B-ABF5-E473-BC8641001BE7}"/>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235684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1CD8B2-9EBD-CDBB-011D-595D807FE5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B0E221-0452-2F34-1EF9-EDF60BE58D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5ED977-BE9E-C46F-E5DD-BBDB732265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07FE4-122F-4353-821D-3121BB3AF159}" type="datetimeFigureOut">
              <a:rPr lang="en-IN" smtClean="0"/>
              <a:t>13-12-2024</a:t>
            </a:fld>
            <a:endParaRPr lang="en-IN"/>
          </a:p>
        </p:txBody>
      </p:sp>
      <p:sp>
        <p:nvSpPr>
          <p:cNvPr id="5" name="Footer Placeholder 4">
            <a:extLst>
              <a:ext uri="{FF2B5EF4-FFF2-40B4-BE49-F238E27FC236}">
                <a16:creationId xmlns:a16="http://schemas.microsoft.com/office/drawing/2014/main" id="{75BA8A21-9E01-676E-0FC3-A89F2BFC11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1F1BDE-9350-12A2-5D56-5F5793E1D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1B2A16-2AFA-42DD-99EA-7697A100F068}" type="slidenum">
              <a:rPr lang="en-IN" smtClean="0"/>
              <a:t>‹#›</a:t>
            </a:fld>
            <a:endParaRPr lang="en-IN"/>
          </a:p>
        </p:txBody>
      </p:sp>
    </p:spTree>
    <p:extLst>
      <p:ext uri="{BB962C8B-B14F-4D97-AF65-F5344CB8AC3E}">
        <p14:creationId xmlns:p14="http://schemas.microsoft.com/office/powerpoint/2010/main" val="2011169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3EB39BB-574F-2874-1FAB-21750F3A512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
            <a:extLst>
              <a:ext uri="{FF2B5EF4-FFF2-40B4-BE49-F238E27FC236}">
                <a16:creationId xmlns:a16="http://schemas.microsoft.com/office/drawing/2014/main" id="{6C6E2F8C-9696-19D1-9109-ED45DDC899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537" y="457200"/>
            <a:ext cx="1812925" cy="16684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1CF3C82-303E-49EF-674B-F4F579510D3E}"/>
              </a:ext>
            </a:extLst>
          </p:cNvPr>
          <p:cNvSpPr>
            <a:spLocks noChangeArrowheads="1"/>
          </p:cNvSpPr>
          <p:nvPr/>
        </p:nvSpPr>
        <p:spPr bwMode="auto">
          <a:xfrm>
            <a:off x="0" y="21256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bmk="_Hlk184999942">
                <a:ln>
                  <a:noFill/>
                </a:ln>
                <a:solidFill>
                  <a:srgbClr val="2F5597"/>
                </a:solidFill>
                <a:effectLst/>
                <a:latin typeface="Times New Roman" panose="02020603050405020304" pitchFamily="18" charset="0"/>
                <a:ea typeface="Calibri" panose="020F0502020204030204" pitchFamily="34" charset="0"/>
                <a:cs typeface="Times New Roman" panose="02020603050405020304" pitchFamily="18" charset="0"/>
              </a:rPr>
              <a:t>International Centre for Education and Research (ICER)</a:t>
            </a:r>
            <a:endParaRPr kumimoji="0" lang="en-US" altLang="en-US" sz="800" b="0" i="0" u="none" strike="noStrike" cap="none" normalizeH="0" baseline="0" dirty="0" bmk="_Hlk184999942">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bmk="_Hlk184999942">
                <a:ln>
                  <a:noFill/>
                </a:ln>
                <a:solidFill>
                  <a:srgbClr val="2F5597"/>
                </a:solidFill>
                <a:effectLst/>
                <a:latin typeface="Times New Roman" panose="02020603050405020304" pitchFamily="18" charset="0"/>
                <a:ea typeface="Calibri" panose="020F0502020204030204" pitchFamily="34" charset="0"/>
                <a:cs typeface="Times New Roman" panose="02020603050405020304" pitchFamily="18" charset="0"/>
              </a:rPr>
              <a:t>VIT </a:t>
            </a:r>
            <a:r>
              <a:rPr kumimoji="0" lang="en-US" altLang="en-US" sz="1600" b="1" i="0" u="none" strike="noStrike" cap="none" normalizeH="0" baseline="0" dirty="0" bmk="_Hlk184999942">
                <a:ln>
                  <a:noFill/>
                </a:ln>
                <a:solidFill>
                  <a:srgbClr val="2F5597"/>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600" b="1" i="0" u="none" strike="noStrike" cap="none" normalizeH="0" baseline="0" dirty="0" bmk="_Hlk184999942">
                <a:ln>
                  <a:noFill/>
                </a:ln>
                <a:solidFill>
                  <a:srgbClr val="2F5597"/>
                </a:solidFill>
                <a:effectLst/>
                <a:latin typeface="Times New Roman" panose="02020603050405020304" pitchFamily="18" charset="0"/>
                <a:ea typeface="Calibri" panose="020F0502020204030204" pitchFamily="34" charset="0"/>
                <a:cs typeface="Times New Roman" panose="02020603050405020304" pitchFamily="18" charset="0"/>
              </a:rPr>
              <a:t> Bangalore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32609343-90F3-AA6B-87D5-B08DCE685A5B}"/>
              </a:ext>
            </a:extLst>
          </p:cNvPr>
          <p:cNvSpPr txBox="1"/>
          <p:nvPr/>
        </p:nvSpPr>
        <p:spPr>
          <a:xfrm>
            <a:off x="3047215" y="3244318"/>
            <a:ext cx="6094428" cy="374077"/>
          </a:xfrm>
          <a:prstGeom prst="rect">
            <a:avLst/>
          </a:prstGeom>
          <a:noFill/>
        </p:spPr>
        <p:txBody>
          <a:bodyPr wrap="square">
            <a:spAutoFit/>
          </a:bodyPr>
          <a:lstStyle/>
          <a:p>
            <a:pPr algn="ctr">
              <a:lnSpc>
                <a:spcPct val="107000"/>
              </a:lnSpc>
              <a:spcAft>
                <a:spcPts val="800"/>
              </a:spcAft>
            </a:pPr>
            <a:r>
              <a:rPr lang="en-IN" sz="1800" b="1" kern="100" dirty="0">
                <a:solidFill>
                  <a:srgbClr val="FF0000"/>
                </a:solidFill>
                <a:effectLst/>
                <a:latin typeface="Times New Roman" panose="02020603050405020304" pitchFamily="18" charset="0"/>
                <a:ea typeface="Calibri" panose="020F0502020204030204" pitchFamily="34" charset="0"/>
                <a:cs typeface="Mangal" panose="02040503050203030202" pitchFamily="18" charset="0"/>
              </a:rPr>
              <a:t>Sentiment Analysis Using Python and Machine Learning</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2" name="TextBox 11">
            <a:extLst>
              <a:ext uri="{FF2B5EF4-FFF2-40B4-BE49-F238E27FC236}">
                <a16:creationId xmlns:a16="http://schemas.microsoft.com/office/drawing/2014/main" id="{4C26A68B-291C-EF8C-7749-C7FCC21B5274}"/>
              </a:ext>
            </a:extLst>
          </p:cNvPr>
          <p:cNvSpPr txBox="1"/>
          <p:nvPr/>
        </p:nvSpPr>
        <p:spPr>
          <a:xfrm>
            <a:off x="3047215" y="4251326"/>
            <a:ext cx="6094428" cy="1171988"/>
          </a:xfrm>
          <a:prstGeom prst="rect">
            <a:avLst/>
          </a:prstGeom>
          <a:noFill/>
        </p:spPr>
        <p:txBody>
          <a:bodyPr wrap="square">
            <a:spAutoFit/>
          </a:bodyPr>
          <a:lstStyle/>
          <a:p>
            <a:pPr algn="ctr">
              <a:lnSpc>
                <a:spcPct val="107000"/>
              </a:lnSpc>
              <a:spcAft>
                <a:spcPts val="800"/>
              </a:spcAft>
            </a:pPr>
            <a:r>
              <a:rPr lang="en-IN" sz="1800" i="1"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Submitted by</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IN" sz="1800" b="1"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Devjyot Singh Sidhu</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IN" sz="1800" b="1"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(24MSP3075)</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833807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8FA9F-066E-9F4F-2423-821FD03C59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7AB6CC-4BB2-12D0-A10C-55996A22667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4CF38E-8E0B-42D3-84FB-635FC8900BA1}"/>
              </a:ext>
            </a:extLst>
          </p:cNvPr>
          <p:cNvSpPr>
            <a:spLocks noGrp="1"/>
          </p:cNvSpPr>
          <p:nvPr>
            <p:ph idx="1"/>
          </p:nvPr>
        </p:nvSpPr>
        <p:spPr/>
        <p:txBody>
          <a:bodyPr>
            <a:normAutofit/>
          </a:bodyPr>
          <a:lstStyle/>
          <a:p>
            <a:pPr marL="0" indent="0" algn="just">
              <a:buNone/>
            </a:pPr>
            <a:r>
              <a:rPr lang="en-GB" sz="4000" b="1" dirty="0">
                <a:latin typeface="Times New Roman" panose="02020603050405020304" pitchFamily="18" charset="0"/>
                <a:cs typeface="Times New Roman" panose="02020603050405020304" pitchFamily="18" charset="0"/>
              </a:rPr>
              <a:t>Naïve Bayes Classifier</a:t>
            </a:r>
          </a:p>
          <a:p>
            <a:pPr marL="0" indent="0" algn="just">
              <a:buNone/>
            </a:pPr>
            <a:r>
              <a:rPr lang="en-GB" sz="4000" dirty="0">
                <a:latin typeface="Times New Roman" panose="02020603050405020304" pitchFamily="18" charset="0"/>
                <a:cs typeface="Times New Roman" panose="02020603050405020304" pitchFamily="18" charset="0"/>
              </a:rPr>
              <a:t>•	Ideal for text classification tasks.</a:t>
            </a:r>
          </a:p>
          <a:p>
            <a:pPr marL="0" indent="0" algn="just">
              <a:buNone/>
            </a:pPr>
            <a:r>
              <a:rPr lang="en-GB" sz="4000" dirty="0">
                <a:latin typeface="Times New Roman" panose="02020603050405020304" pitchFamily="18" charset="0"/>
                <a:cs typeface="Times New Roman" panose="02020603050405020304" pitchFamily="18" charset="0"/>
              </a:rPr>
              <a:t>•	Efficient with small datasets and sparse matrices like BoW.</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307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B3267-43F6-42DE-56EF-1B5E11355F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365D69-64AF-619C-F74C-C1D102941C0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Results and Analysis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C1BF134-42B4-D8D4-3273-3E589A6FAE12}"/>
              </a:ext>
            </a:extLst>
          </p:cNvPr>
          <p:cNvSpPr>
            <a:spLocks noGrp="1"/>
          </p:cNvSpPr>
          <p:nvPr>
            <p:ph idx="1"/>
          </p:nvPr>
        </p:nvSpPr>
        <p:spPr/>
        <p:txBody>
          <a:bodyPr>
            <a:normAutofit/>
          </a:bodyPr>
          <a:lstStyle/>
          <a:p>
            <a:pPr marL="0" indent="0" algn="just">
              <a:buNone/>
            </a:pPr>
            <a:r>
              <a:rPr lang="en-GB" sz="4000" b="1" dirty="0">
                <a:latin typeface="Times New Roman" panose="02020603050405020304" pitchFamily="18" charset="0"/>
                <a:cs typeface="Times New Roman" panose="02020603050405020304" pitchFamily="18" charset="0"/>
              </a:rPr>
              <a:t>Evaluation Metrices</a:t>
            </a:r>
          </a:p>
          <a:p>
            <a:pPr marL="0" indent="0" algn="just">
              <a:buNone/>
            </a:pPr>
            <a:endParaRPr lang="en-GB" sz="4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7F8E00F-FCBB-7F65-355D-9E1AD4C511C8}"/>
              </a:ext>
            </a:extLst>
          </p:cNvPr>
          <p:cNvPicPr>
            <a:picLocks noChangeAspect="1"/>
          </p:cNvPicPr>
          <p:nvPr/>
        </p:nvPicPr>
        <p:blipFill>
          <a:blip r:embed="rId2"/>
          <a:stretch>
            <a:fillRect/>
          </a:stretch>
        </p:blipFill>
        <p:spPr>
          <a:xfrm>
            <a:off x="1689887" y="2768433"/>
            <a:ext cx="8812226" cy="2465722"/>
          </a:xfrm>
          <a:prstGeom prst="rect">
            <a:avLst/>
          </a:prstGeom>
        </p:spPr>
      </p:pic>
    </p:spTree>
    <p:extLst>
      <p:ext uri="{BB962C8B-B14F-4D97-AF65-F5344CB8AC3E}">
        <p14:creationId xmlns:p14="http://schemas.microsoft.com/office/powerpoint/2010/main" val="1026807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764CF-F4F5-2E5A-FB9F-74B3A84182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3CF80D-6101-CB07-4A47-0270C9411837}"/>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Results and Analysis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59E8F9-8442-479A-DA80-E2B17698FE2C}"/>
              </a:ext>
            </a:extLst>
          </p:cNvPr>
          <p:cNvSpPr>
            <a:spLocks noGrp="1"/>
          </p:cNvSpPr>
          <p:nvPr>
            <p:ph idx="1"/>
          </p:nvPr>
        </p:nvSpPr>
        <p:spPr/>
        <p:txBody>
          <a:bodyPr>
            <a:normAutofit/>
          </a:bodyPr>
          <a:lstStyle/>
          <a:p>
            <a:pPr marL="0" indent="0" algn="just">
              <a:buNone/>
            </a:pPr>
            <a:r>
              <a:rPr lang="en-GB" sz="4000" b="1" dirty="0">
                <a:latin typeface="Times New Roman" panose="02020603050405020304" pitchFamily="18" charset="0"/>
                <a:cs typeface="Times New Roman" panose="02020603050405020304" pitchFamily="18" charset="0"/>
              </a:rPr>
              <a:t>Confusion Matrix</a:t>
            </a:r>
          </a:p>
          <a:p>
            <a:pPr marL="0" indent="0" algn="just">
              <a:buNone/>
            </a:pPr>
            <a:endParaRPr lang="en-GB" sz="4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956E023-7686-D6FB-0013-C4D9190170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66757" y="2461862"/>
            <a:ext cx="5374081" cy="4031013"/>
          </a:xfrm>
          <a:prstGeom prst="rect">
            <a:avLst/>
          </a:prstGeom>
          <a:noFill/>
          <a:ln>
            <a:noFill/>
          </a:ln>
        </p:spPr>
      </p:pic>
    </p:spTree>
    <p:extLst>
      <p:ext uri="{BB962C8B-B14F-4D97-AF65-F5344CB8AC3E}">
        <p14:creationId xmlns:p14="http://schemas.microsoft.com/office/powerpoint/2010/main" val="655680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F2AA2-3282-3E18-FEBC-C260BA4A61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7371A0-9B2C-5BE1-1947-99C3C87398F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Discussion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11D3E3-4F3A-55B7-0A5E-F40FAC45E590}"/>
              </a:ext>
            </a:extLst>
          </p:cNvPr>
          <p:cNvSpPr>
            <a:spLocks noGrp="1"/>
          </p:cNvSpPr>
          <p:nvPr>
            <p:ph idx="1"/>
          </p:nvPr>
        </p:nvSpPr>
        <p:spPr/>
        <p:txBody>
          <a:bodyPr>
            <a:normAutofit/>
          </a:bodyPr>
          <a:lstStyle/>
          <a:p>
            <a:pPr marL="0" indent="0" algn="just">
              <a:buNone/>
            </a:pPr>
            <a:r>
              <a:rPr lang="en-GB" sz="4000" b="1" dirty="0">
                <a:latin typeface="Times New Roman" panose="02020603050405020304" pitchFamily="18" charset="0"/>
                <a:cs typeface="Times New Roman" panose="02020603050405020304" pitchFamily="18" charset="0"/>
              </a:rPr>
              <a:t>Strengths</a:t>
            </a:r>
          </a:p>
          <a:p>
            <a:pPr marL="0" indent="0" algn="just">
              <a:buNone/>
            </a:pPr>
            <a:r>
              <a:rPr lang="en-GB" sz="4000" dirty="0">
                <a:latin typeface="Times New Roman" panose="02020603050405020304" pitchFamily="18" charset="0"/>
                <a:cs typeface="Times New Roman" panose="02020603050405020304" pitchFamily="18" charset="0"/>
              </a:rPr>
              <a:t>1.	High accuracy for classifying text reviews.</a:t>
            </a:r>
          </a:p>
          <a:p>
            <a:pPr marL="0" indent="0" algn="just">
              <a:buNone/>
            </a:pPr>
            <a:r>
              <a:rPr lang="en-GB" sz="4000" dirty="0">
                <a:latin typeface="Times New Roman" panose="02020603050405020304" pitchFamily="18" charset="0"/>
                <a:cs typeface="Times New Roman" panose="02020603050405020304" pitchFamily="18" charset="0"/>
              </a:rPr>
              <a:t>2.	Scalable preprocessing pipeline.</a:t>
            </a:r>
          </a:p>
        </p:txBody>
      </p:sp>
    </p:spTree>
    <p:extLst>
      <p:ext uri="{BB962C8B-B14F-4D97-AF65-F5344CB8AC3E}">
        <p14:creationId xmlns:p14="http://schemas.microsoft.com/office/powerpoint/2010/main" val="330156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B32B9-5ACE-795A-FCEF-C69E8CC490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899C35-18FD-8828-E88B-E0383FC55E18}"/>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Discussion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243FF6-BE1A-16BF-1892-1841A07F1138}"/>
              </a:ext>
            </a:extLst>
          </p:cNvPr>
          <p:cNvSpPr>
            <a:spLocks noGrp="1"/>
          </p:cNvSpPr>
          <p:nvPr>
            <p:ph idx="1"/>
          </p:nvPr>
        </p:nvSpPr>
        <p:spPr/>
        <p:txBody>
          <a:bodyPr>
            <a:normAutofit/>
          </a:bodyPr>
          <a:lstStyle/>
          <a:p>
            <a:pPr marL="0" indent="0" algn="just">
              <a:buNone/>
            </a:pPr>
            <a:r>
              <a:rPr lang="en-GB" sz="4000" b="1" dirty="0">
                <a:latin typeface="Times New Roman" panose="02020603050405020304" pitchFamily="18" charset="0"/>
                <a:cs typeface="Times New Roman" panose="02020603050405020304" pitchFamily="18" charset="0"/>
              </a:rPr>
              <a:t>Limitations</a:t>
            </a:r>
          </a:p>
          <a:p>
            <a:pPr marL="0" indent="0" algn="just">
              <a:buNone/>
            </a:pPr>
            <a:r>
              <a:rPr lang="en-GB" sz="4000" dirty="0">
                <a:latin typeface="Times New Roman" panose="02020603050405020304" pitchFamily="18" charset="0"/>
                <a:cs typeface="Times New Roman" panose="02020603050405020304" pitchFamily="18" charset="0"/>
              </a:rPr>
              <a:t>1.	Struggles with ambiguous sentences and sarcasm.</a:t>
            </a:r>
          </a:p>
          <a:p>
            <a:pPr marL="0" indent="0" algn="just">
              <a:buNone/>
            </a:pPr>
            <a:r>
              <a:rPr lang="en-GB" sz="4000" dirty="0">
                <a:latin typeface="Times New Roman" panose="02020603050405020304" pitchFamily="18" charset="0"/>
                <a:cs typeface="Times New Roman" panose="02020603050405020304" pitchFamily="18" charset="0"/>
              </a:rPr>
              <a:t>2.	Cannot generalize to languages other than English.</a:t>
            </a:r>
          </a:p>
        </p:txBody>
      </p:sp>
    </p:spTree>
    <p:extLst>
      <p:ext uri="{BB962C8B-B14F-4D97-AF65-F5344CB8AC3E}">
        <p14:creationId xmlns:p14="http://schemas.microsoft.com/office/powerpoint/2010/main" val="852868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29D05-3C65-9C91-E51E-DB137BBFA9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0B579F-BCA6-B616-2F46-015A760572F6}"/>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Discussion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1275F8-6B50-95C0-DFBA-6151EEC5EFC8}"/>
              </a:ext>
            </a:extLst>
          </p:cNvPr>
          <p:cNvSpPr>
            <a:spLocks noGrp="1"/>
          </p:cNvSpPr>
          <p:nvPr>
            <p:ph idx="1"/>
          </p:nvPr>
        </p:nvSpPr>
        <p:spPr/>
        <p:txBody>
          <a:bodyPr>
            <a:normAutofit/>
          </a:bodyPr>
          <a:lstStyle/>
          <a:p>
            <a:pPr marL="0" indent="0" algn="just">
              <a:buNone/>
            </a:pPr>
            <a:r>
              <a:rPr lang="en-GB" sz="4000" b="1" dirty="0">
                <a:latin typeface="Times New Roman" panose="02020603050405020304" pitchFamily="18" charset="0"/>
                <a:cs typeface="Times New Roman" panose="02020603050405020304" pitchFamily="18" charset="0"/>
              </a:rPr>
              <a:t>Future Improvements</a:t>
            </a:r>
          </a:p>
          <a:p>
            <a:pPr marL="0" indent="0" algn="just">
              <a:buNone/>
            </a:pPr>
            <a:r>
              <a:rPr lang="en-GB" sz="4000" dirty="0">
                <a:latin typeface="Times New Roman" panose="02020603050405020304" pitchFamily="18" charset="0"/>
                <a:cs typeface="Times New Roman" panose="02020603050405020304" pitchFamily="18" charset="0"/>
              </a:rPr>
              <a:t>1.	Explore pre-trained models like BERT or GPT for contextual understanding.</a:t>
            </a:r>
          </a:p>
          <a:p>
            <a:pPr marL="0" indent="0" algn="just">
              <a:buNone/>
            </a:pPr>
            <a:r>
              <a:rPr lang="en-GB" sz="4000" dirty="0">
                <a:latin typeface="Times New Roman" panose="02020603050405020304" pitchFamily="18" charset="0"/>
                <a:cs typeface="Times New Roman" panose="02020603050405020304" pitchFamily="18" charset="0"/>
              </a:rPr>
              <a:t>2.	Implement techniques to handle sarcasm and multilingual datasets.</a:t>
            </a:r>
          </a:p>
        </p:txBody>
      </p:sp>
    </p:spTree>
    <p:extLst>
      <p:ext uri="{BB962C8B-B14F-4D97-AF65-F5344CB8AC3E}">
        <p14:creationId xmlns:p14="http://schemas.microsoft.com/office/powerpoint/2010/main" val="819533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DB5D0-82BD-F1FA-437C-7135A393B3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D2BB2-9F8C-0FE4-E9C2-1FFD42D7A53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74D3E2-85E1-E31D-3361-019078BBC66C}"/>
              </a:ext>
            </a:extLst>
          </p:cNvPr>
          <p:cNvSpPr>
            <a:spLocks noGrp="1"/>
          </p:cNvSpPr>
          <p:nvPr>
            <p:ph idx="1"/>
          </p:nvPr>
        </p:nvSpPr>
        <p:spPr/>
        <p:txBody>
          <a:bodyPr>
            <a:normAutofit/>
          </a:bodyPr>
          <a:lstStyle/>
          <a:p>
            <a:pPr marL="0" indent="0" algn="just">
              <a:buNone/>
            </a:pPr>
            <a:r>
              <a:rPr lang="en-GB" sz="4000" dirty="0">
                <a:latin typeface="Times New Roman" panose="02020603050405020304" pitchFamily="18" charset="0"/>
                <a:cs typeface="Times New Roman" panose="02020603050405020304" pitchFamily="18" charset="0"/>
              </a:rPr>
              <a:t>This project successfully demonstrates the implementation of sentiment analysis using the IMDB dataset. The Naive Bayes classifier provides a baseline model with good accuracy and scalability. Future work could explore deep learning models like BERT for better contextual understanding.</a:t>
            </a:r>
          </a:p>
        </p:txBody>
      </p:sp>
    </p:spTree>
    <p:extLst>
      <p:ext uri="{BB962C8B-B14F-4D97-AF65-F5344CB8AC3E}">
        <p14:creationId xmlns:p14="http://schemas.microsoft.com/office/powerpoint/2010/main" val="285388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C1024-9552-A657-664B-D2A0F98A64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140348-190B-5E85-C28D-54E433567CD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BAEA60-CEAA-6C19-5F28-9A224838B073}"/>
              </a:ext>
            </a:extLst>
          </p:cNvPr>
          <p:cNvSpPr>
            <a:spLocks noGrp="1"/>
          </p:cNvSpPr>
          <p:nvPr>
            <p:ph idx="1"/>
          </p:nvPr>
        </p:nvSpPr>
        <p:spPr/>
        <p:txBody>
          <a:bodyPr>
            <a:normAutofit fontScale="85000" lnSpcReduction="10000"/>
          </a:bodyPr>
          <a:lstStyle/>
          <a:p>
            <a:pPr marL="0" indent="0" algn="just">
              <a:buNone/>
            </a:pPr>
            <a:r>
              <a:rPr lang="en-GB" sz="2000" dirty="0">
                <a:latin typeface="Times New Roman" panose="02020603050405020304" pitchFamily="18" charset="0"/>
                <a:cs typeface="Times New Roman" panose="02020603050405020304" pitchFamily="18" charset="0"/>
              </a:rPr>
              <a:t>1. Shaukat, Z., Zulfiqar, A.A., Xiao, C. et al. Sentiment analysis on IMDB using lexicon and neural networks. SN Appl. Sci. 2, 148 (2020)</a:t>
            </a:r>
          </a:p>
          <a:p>
            <a:pPr marL="0" indent="0" algn="just">
              <a:buNone/>
            </a:pPr>
            <a:r>
              <a:rPr lang="en-GB" sz="2000" dirty="0">
                <a:latin typeface="Times New Roman" panose="02020603050405020304" pitchFamily="18" charset="0"/>
                <a:cs typeface="Times New Roman" panose="02020603050405020304" pitchFamily="18" charset="0"/>
              </a:rPr>
              <a:t>2. Pang, B., &amp; Lee, L. (2004). "A Sentimental Education: Sentiment Analysis Using Machine Learning Techniques." Presented at the Association for Computational Linguistics (ACL).</a:t>
            </a:r>
          </a:p>
          <a:p>
            <a:pPr marL="0" indent="0" algn="just">
              <a:buNone/>
            </a:pPr>
            <a:r>
              <a:rPr lang="en-GB" sz="2000" dirty="0">
                <a:latin typeface="Times New Roman" panose="02020603050405020304" pitchFamily="18" charset="0"/>
                <a:cs typeface="Times New Roman" panose="02020603050405020304" pitchFamily="18" charset="0"/>
              </a:rPr>
              <a:t>3.	Zhang, L., Wang, S., &amp; Liu, B. (2018). Deep Learning for Sentiment Analysis: A Survey. Wiley Interdisciplinary Reviews.</a:t>
            </a:r>
          </a:p>
          <a:p>
            <a:pPr marL="0" indent="0" algn="just">
              <a:buNone/>
            </a:pPr>
            <a:r>
              <a:rPr lang="en-GB" sz="2000" dirty="0">
                <a:latin typeface="Times New Roman" panose="02020603050405020304" pitchFamily="18" charset="0"/>
                <a:cs typeface="Times New Roman" panose="02020603050405020304" pitchFamily="18" charset="0"/>
              </a:rPr>
              <a:t>4.	"Sentiment Analysis Using Machine Learning and Deep Learning Models on IMDB Dataset." IEEE Xplore, 2024.</a:t>
            </a:r>
          </a:p>
          <a:p>
            <a:pPr marL="0" indent="0" algn="just">
              <a:buNone/>
            </a:pPr>
            <a:r>
              <a:rPr lang="en-GB" sz="2000" dirty="0">
                <a:latin typeface="Times New Roman" panose="02020603050405020304" pitchFamily="18" charset="0"/>
                <a:cs typeface="Times New Roman" panose="02020603050405020304" pitchFamily="18" charset="0"/>
              </a:rPr>
              <a:t>5.	"A Literature Review on Application of Sentiment Analysis Using Machine Learning." SSRN Papers, 2023.</a:t>
            </a:r>
          </a:p>
          <a:p>
            <a:pPr marL="0" indent="0" algn="just">
              <a:buNone/>
            </a:pPr>
            <a:r>
              <a:rPr lang="en-GB" sz="2000" dirty="0">
                <a:latin typeface="Times New Roman" panose="02020603050405020304" pitchFamily="18" charset="0"/>
                <a:cs typeface="Times New Roman" panose="02020603050405020304" pitchFamily="18" charset="0"/>
              </a:rPr>
              <a:t>6.	"Sentiment Analysis: Machine Learning Approaches Comparison." IEEE Xplore, 2024.</a:t>
            </a:r>
          </a:p>
          <a:p>
            <a:pPr marL="0" indent="0" algn="just">
              <a:buNone/>
            </a:pPr>
            <a:r>
              <a:rPr lang="en-GB" sz="2000" dirty="0">
                <a:latin typeface="Times New Roman" panose="02020603050405020304" pitchFamily="18" charset="0"/>
                <a:cs typeface="Times New Roman" panose="02020603050405020304" pitchFamily="18" charset="0"/>
              </a:rPr>
              <a:t>7.	</a:t>
            </a:r>
            <a:r>
              <a:rPr lang="en-GB" sz="2000" dirty="0" err="1">
                <a:latin typeface="Times New Roman" panose="02020603050405020304" pitchFamily="18" charset="0"/>
                <a:cs typeface="Times New Roman" panose="02020603050405020304" pitchFamily="18" charset="0"/>
              </a:rPr>
              <a:t>Tumasjan</a:t>
            </a:r>
            <a:r>
              <a:rPr lang="en-GB" sz="2000" dirty="0">
                <a:latin typeface="Times New Roman" panose="02020603050405020304" pitchFamily="18" charset="0"/>
                <a:cs typeface="Times New Roman" panose="02020603050405020304" pitchFamily="18" charset="0"/>
              </a:rPr>
              <a:t>, A., et al. (2010). "Predicting Elections with Twitter: What 140 Characters Reveal About Political Sentiment." Proceedings of the International Conference on Web and Social Media (ICWSM).</a:t>
            </a:r>
          </a:p>
          <a:p>
            <a:pPr marL="0" indent="0" algn="just">
              <a:buNone/>
            </a:pPr>
            <a:r>
              <a:rPr lang="en-GB" sz="2000" dirty="0">
                <a:latin typeface="Times New Roman" panose="02020603050405020304" pitchFamily="18" charset="0"/>
                <a:cs typeface="Times New Roman" panose="02020603050405020304" pitchFamily="18" charset="0"/>
              </a:rPr>
              <a:t>8. "Optimization of Sentiment Analysis Using Machine Learning Classifiers." </a:t>
            </a:r>
            <a:r>
              <a:rPr lang="en-GB" sz="2000" dirty="0" err="1">
                <a:latin typeface="Times New Roman" panose="02020603050405020304" pitchFamily="18" charset="0"/>
                <a:cs typeface="Times New Roman" panose="02020603050405020304" pitchFamily="18" charset="0"/>
              </a:rPr>
              <a:t>SpringerOpen</a:t>
            </a:r>
            <a:r>
              <a:rPr lang="en-GB" sz="2000" dirty="0">
                <a:latin typeface="Times New Roman" panose="02020603050405020304" pitchFamily="18" charset="0"/>
                <a:cs typeface="Times New Roman" panose="02020603050405020304" pitchFamily="18" charset="0"/>
              </a:rPr>
              <a:t>, 2023.</a:t>
            </a:r>
          </a:p>
          <a:p>
            <a:pPr marL="0" indent="0" algn="just">
              <a:buNone/>
            </a:pPr>
            <a:r>
              <a:rPr lang="en-GB" sz="2000" dirty="0">
                <a:latin typeface="Times New Roman" panose="02020603050405020304" pitchFamily="18" charset="0"/>
                <a:cs typeface="Times New Roman" panose="02020603050405020304" pitchFamily="18" charset="0"/>
              </a:rPr>
              <a:t>9. Kaggle Dataset:</a:t>
            </a:r>
            <a:r>
              <a:rPr lang="en-GB" sz="2000" i="1" dirty="0">
                <a:latin typeface="Times New Roman" panose="02020603050405020304" pitchFamily="18" charset="0"/>
                <a:cs typeface="Times New Roman" panose="02020603050405020304" pitchFamily="18" charset="0"/>
              </a:rPr>
              <a:t> https://www.kaggle.com/datasets/lakshmi25npathi/imdb-dataset-of-50k-movie-reviews</a:t>
            </a:r>
          </a:p>
        </p:txBody>
      </p:sp>
    </p:spTree>
    <p:extLst>
      <p:ext uri="{BB962C8B-B14F-4D97-AF65-F5344CB8AC3E}">
        <p14:creationId xmlns:p14="http://schemas.microsoft.com/office/powerpoint/2010/main" val="1746740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3347D-75B6-FD61-DF93-8877BD08287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B405E6-EE0B-EB1C-7EA7-0EE8DC737C1C}"/>
              </a:ext>
            </a:extLst>
          </p:cNvPr>
          <p:cNvSpPr>
            <a:spLocks noGrp="1"/>
          </p:cNvSpPr>
          <p:nvPr>
            <p:ph idx="1"/>
          </p:nvPr>
        </p:nvSpPr>
        <p:spPr/>
        <p:txBody>
          <a:bodyPr>
            <a:normAutofit/>
          </a:bodyPr>
          <a:lstStyle/>
          <a:p>
            <a:pPr marL="0" indent="0" algn="just">
              <a:buNone/>
            </a:pPr>
            <a:r>
              <a:rPr lang="en-IN"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Sentiment analysis is an essential tool in natural language processing that determines the sentiment of a given piece of text. This project focuses on analysing sentiments from textual data using Python and machine learning techniques. The IMDB movie review dataset, containing 50,000 reviews, was used to build and evaluate a model that classifies reviews as positive or negative. We employed text preprocessing, feature extraction using the Bag of Words approach, and trained a Naive Bayes classifier. The model achieved 85% accuracy, demonstrating its effectiveness in distinguishing between positive and negative reviews. However, limitations were observed in handling sarcasm and ambiguous text, which could be addressed in future work.</a:t>
            </a:r>
            <a:endParaRPr lang="en-IN" kern="1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buNone/>
            </a:pP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0814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B2EF9-754B-C45A-03DF-1F534854DB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DCA3E3-246D-5A67-F69E-2C39D9F75DF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FE4016-EA32-4F04-51C2-8D00393AF8E0}"/>
              </a:ext>
            </a:extLst>
          </p:cNvPr>
          <p:cNvSpPr>
            <a:spLocks noGrp="1"/>
          </p:cNvSpPr>
          <p:nvPr>
            <p:ph idx="1"/>
          </p:nvPr>
        </p:nvSpPr>
        <p:spPr/>
        <p:txBody>
          <a:bodyPr>
            <a:normAutofit/>
          </a:bodyPr>
          <a:lstStyle/>
          <a:p>
            <a:pPr marL="0" indent="0" algn="just">
              <a:buNone/>
            </a:pPr>
            <a:r>
              <a:rPr lang="en-GB" sz="4000" dirty="0">
                <a:latin typeface="Times New Roman" panose="02020603050405020304" pitchFamily="18" charset="0"/>
                <a:cs typeface="Times New Roman" panose="02020603050405020304" pitchFamily="18" charset="0"/>
              </a:rPr>
              <a:t>Sentiment analysis is widely used in industries to gauge customer satisfaction, monitor brand reputation, and derive actionable insights. Companies rely on user-generated data, such as reviews and social media posts, to understand customer sentiments and improve their products or services.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545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45F2D-7CB2-5685-35E1-1705E38DD8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CA5B5A-47A9-1D6B-9CED-15CAE45AA86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D383E5-9742-32A7-DFFA-92426369D209}"/>
              </a:ext>
            </a:extLst>
          </p:cNvPr>
          <p:cNvSpPr>
            <a:spLocks noGrp="1"/>
          </p:cNvSpPr>
          <p:nvPr>
            <p:ph idx="1"/>
          </p:nvPr>
        </p:nvSpPr>
        <p:spPr/>
        <p:txBody>
          <a:bodyPr>
            <a:normAutofit/>
          </a:bodyPr>
          <a:lstStyle/>
          <a:p>
            <a:pPr marL="0" indent="0" algn="just">
              <a:buNone/>
            </a:pPr>
            <a:r>
              <a:rPr lang="en-GB" sz="4000" b="1" dirty="0">
                <a:latin typeface="Times New Roman" panose="02020603050405020304" pitchFamily="18" charset="0"/>
                <a:cs typeface="Times New Roman" panose="02020603050405020304" pitchFamily="18" charset="0"/>
              </a:rPr>
              <a:t>Traditional Approaches</a:t>
            </a:r>
          </a:p>
          <a:p>
            <a:pPr marL="0" indent="0" algn="just">
              <a:buNone/>
            </a:pPr>
            <a:r>
              <a:rPr lang="en-GB" sz="4000" dirty="0">
                <a:latin typeface="Times New Roman" panose="02020603050405020304" pitchFamily="18" charset="0"/>
                <a:cs typeface="Times New Roman" panose="02020603050405020304" pitchFamily="18" charset="0"/>
              </a:rPr>
              <a:t>Early sentiment analysis relied on lexicon-based techniques, where predefined dictionaries of words with positive or negative sentiments were used. While simple, these methods lacked contextual understanding.</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5501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19DD4-F0D7-E95B-8BF8-202D6F6014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2D035C-6AE2-4B85-B9CB-F753CC8317FE}"/>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A1D198-4023-0104-43AF-805D96CBA176}"/>
              </a:ext>
            </a:extLst>
          </p:cNvPr>
          <p:cNvSpPr>
            <a:spLocks noGrp="1"/>
          </p:cNvSpPr>
          <p:nvPr>
            <p:ph idx="1"/>
          </p:nvPr>
        </p:nvSpPr>
        <p:spPr/>
        <p:txBody>
          <a:bodyPr>
            <a:normAutofit/>
          </a:bodyPr>
          <a:lstStyle/>
          <a:p>
            <a:pPr marL="0" indent="0" algn="just">
              <a:buNone/>
            </a:pPr>
            <a:r>
              <a:rPr lang="en-GB" sz="4000" b="1" dirty="0">
                <a:latin typeface="Times New Roman" panose="02020603050405020304" pitchFamily="18" charset="0"/>
                <a:cs typeface="Times New Roman" panose="02020603050405020304" pitchFamily="18" charset="0"/>
              </a:rPr>
              <a:t>Machine Learning Approaches</a:t>
            </a:r>
          </a:p>
          <a:p>
            <a:pPr marL="0" indent="0" algn="just">
              <a:buNone/>
            </a:pPr>
            <a:r>
              <a:rPr lang="en-GB" sz="4000" dirty="0">
                <a:latin typeface="Times New Roman" panose="02020603050405020304" pitchFamily="18" charset="0"/>
                <a:cs typeface="Times New Roman" panose="02020603050405020304" pitchFamily="18" charset="0"/>
              </a:rPr>
              <a:t>Machine learning introduced algorithms like Naive Bayes, Support Vector Machines, and Logistic Regression. These models use features extracted from text (e.g., frequency of words) to classify sentiments, offering better accuracy than lexicon-based methods.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5961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AE211-D000-C28A-8E21-B8A1CA0C99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7B2085-A814-7435-7178-701ED64EA2C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A52E69-C5D1-2F24-C9D3-BB02BB387FC5}"/>
              </a:ext>
            </a:extLst>
          </p:cNvPr>
          <p:cNvSpPr>
            <a:spLocks noGrp="1"/>
          </p:cNvSpPr>
          <p:nvPr>
            <p:ph idx="1"/>
          </p:nvPr>
        </p:nvSpPr>
        <p:spPr/>
        <p:txBody>
          <a:bodyPr>
            <a:normAutofit/>
          </a:bodyPr>
          <a:lstStyle/>
          <a:p>
            <a:pPr marL="0" indent="0" algn="just">
              <a:buNone/>
            </a:pPr>
            <a:r>
              <a:rPr lang="en-GB" sz="4000" b="1" dirty="0">
                <a:latin typeface="Times New Roman" panose="02020603050405020304" pitchFamily="18" charset="0"/>
                <a:cs typeface="Times New Roman" panose="02020603050405020304" pitchFamily="18" charset="0"/>
              </a:rPr>
              <a:t>Modern Deep Learning Approaches</a:t>
            </a:r>
          </a:p>
          <a:p>
            <a:pPr marL="0" indent="0" algn="just">
              <a:buNone/>
            </a:pPr>
            <a:r>
              <a:rPr lang="en-GB" sz="4000" dirty="0">
                <a:latin typeface="Times New Roman" panose="02020603050405020304" pitchFamily="18" charset="0"/>
                <a:cs typeface="Times New Roman" panose="02020603050405020304" pitchFamily="18" charset="0"/>
              </a:rPr>
              <a:t>Recent advancements like Recurrent Neural Networks (RNNs), Long Short-Term Memory (LSTM), and transformers (e.g., BERT) enable deeper contextual understanding. However, these methods require substantial computational resources.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940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02E728-228B-997E-4254-3012198E87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CCBB5A-D9F4-034B-36A1-D7FDBDC81336}"/>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39370D-C975-4572-FA08-334629787B9F}"/>
              </a:ext>
            </a:extLst>
          </p:cNvPr>
          <p:cNvSpPr>
            <a:spLocks noGrp="1"/>
          </p:cNvSpPr>
          <p:nvPr>
            <p:ph idx="1"/>
          </p:nvPr>
        </p:nvSpPr>
        <p:spPr/>
        <p:txBody>
          <a:bodyPr>
            <a:normAutofit/>
          </a:bodyPr>
          <a:lstStyle/>
          <a:p>
            <a:pPr marL="0" indent="0" algn="just">
              <a:buNone/>
            </a:pPr>
            <a:r>
              <a:rPr lang="en-GB" sz="4000" b="1" dirty="0">
                <a:latin typeface="Times New Roman" panose="02020603050405020304" pitchFamily="18" charset="0"/>
                <a:cs typeface="Times New Roman" panose="02020603050405020304" pitchFamily="18" charset="0"/>
              </a:rPr>
              <a:t>Dataset Description</a:t>
            </a:r>
          </a:p>
          <a:p>
            <a:pPr marL="0" indent="0" algn="just">
              <a:buNone/>
            </a:pPr>
            <a:r>
              <a:rPr lang="en-GB" sz="4000" dirty="0">
                <a:latin typeface="Times New Roman" panose="02020603050405020304" pitchFamily="18" charset="0"/>
                <a:cs typeface="Times New Roman" panose="02020603050405020304" pitchFamily="18" charset="0"/>
              </a:rPr>
              <a:t>The IMDB dataset contains 50,000 movie reviews equally divided into positive and negative sentiments. Each review is a string of text, varying from a few words to several paragraphs.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721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F2EED-5242-FC90-A969-2373457E2A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50FE5E-7DC2-D0DC-1302-7BE5C214E538}"/>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E6AB70-C3ED-9D7E-D72F-21F508CECE40}"/>
              </a:ext>
            </a:extLst>
          </p:cNvPr>
          <p:cNvSpPr>
            <a:spLocks noGrp="1"/>
          </p:cNvSpPr>
          <p:nvPr>
            <p:ph idx="1"/>
          </p:nvPr>
        </p:nvSpPr>
        <p:spPr/>
        <p:txBody>
          <a:bodyPr>
            <a:normAutofit/>
          </a:bodyPr>
          <a:lstStyle/>
          <a:p>
            <a:pPr marL="0" indent="0" algn="just">
              <a:buNone/>
            </a:pPr>
            <a:r>
              <a:rPr lang="en-GB" sz="4000" b="1" dirty="0">
                <a:latin typeface="Times New Roman" panose="02020603050405020304" pitchFamily="18" charset="0"/>
                <a:cs typeface="Times New Roman" panose="02020603050405020304" pitchFamily="18" charset="0"/>
              </a:rPr>
              <a:t>Review Length Analysis of dataset</a:t>
            </a:r>
          </a:p>
        </p:txBody>
      </p:sp>
      <p:pic>
        <p:nvPicPr>
          <p:cNvPr id="4" name="Picture 3">
            <a:extLst>
              <a:ext uri="{FF2B5EF4-FFF2-40B4-BE49-F238E27FC236}">
                <a16:creationId xmlns:a16="http://schemas.microsoft.com/office/drawing/2014/main" id="{F2E7C500-EBA5-5315-6383-9387D4BF274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6005" y="2594134"/>
            <a:ext cx="7939990" cy="3898741"/>
          </a:xfrm>
          <a:prstGeom prst="rect">
            <a:avLst/>
          </a:prstGeom>
          <a:noFill/>
          <a:ln>
            <a:noFill/>
          </a:ln>
        </p:spPr>
      </p:pic>
    </p:spTree>
    <p:extLst>
      <p:ext uri="{BB962C8B-B14F-4D97-AF65-F5344CB8AC3E}">
        <p14:creationId xmlns:p14="http://schemas.microsoft.com/office/powerpoint/2010/main" val="137363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21A90-35AB-D057-94F9-36EDC900AF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196A13-E25E-9634-2079-FCABEAA6DCCF}"/>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7620FF-D01F-65DE-CCB4-5B4594DC845D}"/>
              </a:ext>
            </a:extLst>
          </p:cNvPr>
          <p:cNvSpPr>
            <a:spLocks noGrp="1"/>
          </p:cNvSpPr>
          <p:nvPr>
            <p:ph idx="1"/>
          </p:nvPr>
        </p:nvSpPr>
        <p:spPr/>
        <p:txBody>
          <a:bodyPr>
            <a:normAutofit/>
          </a:bodyPr>
          <a:lstStyle/>
          <a:p>
            <a:pPr marL="0" indent="0" algn="just">
              <a:buNone/>
            </a:pPr>
            <a:r>
              <a:rPr lang="en-GB" sz="4000" b="1" dirty="0">
                <a:latin typeface="Times New Roman" panose="02020603050405020304" pitchFamily="18" charset="0"/>
                <a:cs typeface="Times New Roman" panose="02020603050405020304" pitchFamily="18" charset="0"/>
              </a:rPr>
              <a:t>Feature Extraction</a:t>
            </a:r>
          </a:p>
          <a:p>
            <a:pPr marL="0" indent="0" algn="just">
              <a:buNone/>
            </a:pPr>
            <a:r>
              <a:rPr lang="en-GB" sz="4000" dirty="0">
                <a:latin typeface="Times New Roman" panose="02020603050405020304" pitchFamily="18" charset="0"/>
                <a:cs typeface="Times New Roman" panose="02020603050405020304" pitchFamily="18" charset="0"/>
              </a:rPr>
              <a:t>We used the Bag of Words (BoW) technique to convert text into a numerical matrix. The vectorization step transformed each review into a fixed-length representation, where each column represents the frequency of a specific word in the vocabulary.</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9787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802</Words>
  <Application>Microsoft Office PowerPoint</Application>
  <PresentationFormat>Widescreen</PresentationFormat>
  <Paragraphs>59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PowerPoint Presentation</vt:lpstr>
      <vt:lpstr>Abstract</vt:lpstr>
      <vt:lpstr>Problem Statement</vt:lpstr>
      <vt:lpstr>Literature Review</vt:lpstr>
      <vt:lpstr>Literature Review</vt:lpstr>
      <vt:lpstr>Literature Review</vt:lpstr>
      <vt:lpstr>Methodology</vt:lpstr>
      <vt:lpstr>Methodology</vt:lpstr>
      <vt:lpstr>Methodology</vt:lpstr>
      <vt:lpstr>Methodology</vt:lpstr>
      <vt:lpstr>Results and Analysis</vt:lpstr>
      <vt:lpstr>Results and Analysis</vt:lpstr>
      <vt:lpstr>Discussion</vt:lpstr>
      <vt:lpstr>Discussion</vt:lpstr>
      <vt:lpstr>Discussion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Devjyot Singh Sidhu</dc:creator>
  <cp:lastModifiedBy>Devjyot Singh Sidhu</cp:lastModifiedBy>
  <cp:revision>14</cp:revision>
  <dcterms:created xsi:type="dcterms:W3CDTF">2024-12-13T11:23:04Z</dcterms:created>
  <dcterms:modified xsi:type="dcterms:W3CDTF">2024-12-13T14:03:33Z</dcterms:modified>
</cp:coreProperties>
</file>