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F9E-AED3-4AFD-601C-4FFDCD722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76E81-E217-E369-C259-27FD150DB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75FBF-C671-C927-4892-7AA3092F2AB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B317EF6E-37A3-DE2E-9EFF-DBD1C8A00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DBFED-D639-4B49-B8B5-05BC01601E0C}"/>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885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C42D-468E-4028-91D8-25D0F753F7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68BD5-8606-8EC8-C364-1CA66FB9C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554C9-F1F4-2840-23FA-18189C49222F}"/>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A9ADEA74-191C-494F-F2DF-32AE32E7B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B5D3B-7BB3-D80B-D805-9D506259E7A4}"/>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339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EEED4-29EC-E2F2-EEC7-B01A808D4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CEC5E-693B-02A1-F239-7DB422595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1FCF-0189-FEA5-45FC-E38A746D99CA}"/>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9D187E92-12A8-F20E-11A4-32C6D504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986A6-0512-0D76-4420-9C991E07B050}"/>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94238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6B16-3AA2-A873-6C2F-EE5743684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FD747-F30F-16F4-7126-B1A8069B3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DD56C-65BF-6175-A8F9-5EEAB86211F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63BBC478-0529-A85E-13B4-B948A2A47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64B19-6671-713D-251C-48A6D2D8C7AE}"/>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6183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D1EB-FF27-F01E-6E30-434F08734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11C6-7DF3-0BCD-DE27-89AACFEF2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61154-D485-3C92-28DE-ED4A2A929A1E}"/>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73CAE25F-4011-96ED-44FF-AFD07C797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4FCEA-A4F4-F25E-451F-6002C6A1F74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41559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4A34-7860-8C31-BAA4-F1FB8623A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15475-8D86-8565-7BA1-7EFD0FE32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9D6DE-6BCD-67F3-445B-8967208D6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44334-56A9-ADCB-5AA3-26060EFBDD7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F7D4E1AA-A1E1-3886-2678-3D357CEB8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27002-F52D-FFF2-E208-50D5EF3C2045}"/>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8558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CFD-DD32-6812-48D7-CD57CD05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3D3A8-0689-A6D1-C9BC-31FA5C28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591F-3420-0C93-82E6-EB7F50028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7E3D9-DB6E-5693-EDF0-D6D10C550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7CCC2-47AE-4583-F5DE-D1234F60C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9D0137-4E9D-F838-CF25-5B5CD577B17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8" name="Footer Placeholder 7">
            <a:extLst>
              <a:ext uri="{FF2B5EF4-FFF2-40B4-BE49-F238E27FC236}">
                <a16:creationId xmlns:a16="http://schemas.microsoft.com/office/drawing/2014/main" id="{10C89F9A-1284-CB33-DFE4-F898EBF7C2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B6D35-8FD8-E027-953C-AB2A613930F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4177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433-0963-A78F-1DC9-E9FFBD001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242C8-2C91-0044-A01B-1510E3EDD0BA}"/>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4" name="Footer Placeholder 3">
            <a:extLst>
              <a:ext uri="{FF2B5EF4-FFF2-40B4-BE49-F238E27FC236}">
                <a16:creationId xmlns:a16="http://schemas.microsoft.com/office/drawing/2014/main" id="{38B8D66C-23DA-CFB9-BACB-96FC15A13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BA10-4CED-4921-3D94-5E43A3DB4CB1}"/>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7783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F1CF2-273A-8A50-2445-80B96E306D0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3" name="Footer Placeholder 2">
            <a:extLst>
              <a:ext uri="{FF2B5EF4-FFF2-40B4-BE49-F238E27FC236}">
                <a16:creationId xmlns:a16="http://schemas.microsoft.com/office/drawing/2014/main" id="{C4FBA33B-47AB-AB34-FED7-584564B78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C75066-5DD9-AD1F-5214-03090B1528D3}"/>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2068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D59-D3BF-D03B-D911-79E0CD551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796727-E6A6-9934-FB10-AF7008DDF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2951A-58D8-7B4F-CCC7-8DC1E5760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C1EB5-8A47-F132-F8CA-7123317EE83B}"/>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41ECBAD7-F3EB-3392-C5AB-9C98B332A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07506-F063-D09F-D072-8FBEC1F5D84D}"/>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6467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EE13-A654-2CCD-2587-03061C088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FC337-A4CE-B680-9B81-3B12FA549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6BA50-E270-BC97-6275-776EFB3D3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17133-FCCF-5A52-95D7-2C9ED6E499B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A5041CF2-639F-9B04-04B6-9FE8D5A37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14D0C-396B-ABF5-E473-BC8641001BE7}"/>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35684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CD8B2-9EBD-CDBB-011D-595D807FE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E221-0452-2F34-1EF9-EDF60BE58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ED977-BE9E-C46F-E5DD-BBDB73226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75BA8A21-9E01-676E-0FC3-A89F2BFC1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1F1BDE-9350-12A2-5D56-5F5793E1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B2A16-2AFA-42DD-99EA-7697A100F068}" type="slidenum">
              <a:rPr lang="en-IN" smtClean="0"/>
              <a:t>‹#›</a:t>
            </a:fld>
            <a:endParaRPr lang="en-IN"/>
          </a:p>
        </p:txBody>
      </p:sp>
    </p:spTree>
    <p:extLst>
      <p:ext uri="{BB962C8B-B14F-4D97-AF65-F5344CB8AC3E}">
        <p14:creationId xmlns:p14="http://schemas.microsoft.com/office/powerpoint/2010/main" val="201116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3EB39BB-574F-2874-1FAB-21750F3A51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6C6E2F8C-9696-19D1-9109-ED45DDC89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537" y="457200"/>
            <a:ext cx="1812925" cy="1668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1CF3C82-303E-49EF-674B-F4F579510D3E}"/>
              </a:ext>
            </a:extLst>
          </p:cNvPr>
          <p:cNvSpPr>
            <a:spLocks noChangeArrowheads="1"/>
          </p:cNvSpPr>
          <p:nvPr/>
        </p:nvSpPr>
        <p:spPr bwMode="auto">
          <a:xfrm>
            <a:off x="3492563" y="2072778"/>
            <a:ext cx="52037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International Centre for Education and Research (ICER)</a:t>
            </a:r>
            <a:endParaRPr kumimoji="0" lang="en-US" altLang="en-US" sz="800" b="0" i="0" u="none" strike="noStrike" cap="none" normalizeH="0" baseline="0" dirty="0" bmk="_Hlk184999942">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VIT </a:t>
            </a:r>
            <a:r>
              <a:rPr kumimoji="0" lang="en-US" altLang="en-US" sz="1600" b="1" i="0" u="none" strike="noStrike" cap="none" normalizeH="0" baseline="0" dirty="0" bmk="_Hlk184999942">
                <a:ln>
                  <a:noFill/>
                </a:ln>
                <a:solidFill>
                  <a:srgbClr val="2F5597"/>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 Bangalore</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bmk="_Hlk184999942">
              <a:solidFill>
                <a:srgbClr val="2F5597"/>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bmk="_Hlk184999942">
                <a:solidFill>
                  <a:srgbClr val="2F5597"/>
                </a:solidFill>
                <a:latin typeface="Times New Roman" panose="02020603050405020304" pitchFamily="18" charset="0"/>
                <a:ea typeface="Calibri" panose="020F0502020204030204" pitchFamily="34" charset="0"/>
                <a:cs typeface="Times New Roman" panose="02020603050405020304" pitchFamily="18" charset="0"/>
              </a:rPr>
              <a:t>(Review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2609343-90F3-AA6B-87D5-B08DCE685A5B}"/>
              </a:ext>
            </a:extLst>
          </p:cNvPr>
          <p:cNvSpPr txBox="1"/>
          <p:nvPr/>
        </p:nvSpPr>
        <p:spPr>
          <a:xfrm>
            <a:off x="3047215" y="3244318"/>
            <a:ext cx="6094428" cy="374077"/>
          </a:xfrm>
          <a:prstGeom prst="rect">
            <a:avLst/>
          </a:prstGeom>
          <a:noFill/>
        </p:spPr>
        <p:txBody>
          <a:bodyPr wrap="square">
            <a:spAutoFit/>
          </a:bodyPr>
          <a:lstStyle/>
          <a:p>
            <a:pPr algn="ctr">
              <a:lnSpc>
                <a:spcPct val="107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Sentiment Analysis Using Python and Machine Learning</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4C26A68B-291C-EF8C-7749-C7FCC21B5274}"/>
              </a:ext>
            </a:extLst>
          </p:cNvPr>
          <p:cNvSpPr txBox="1"/>
          <p:nvPr/>
        </p:nvSpPr>
        <p:spPr>
          <a:xfrm>
            <a:off x="3047215" y="4251326"/>
            <a:ext cx="6094428" cy="1171988"/>
          </a:xfrm>
          <a:prstGeom prst="rect">
            <a:avLst/>
          </a:prstGeom>
          <a:noFill/>
        </p:spPr>
        <p:txBody>
          <a:bodyPr wrap="square">
            <a:spAutoFit/>
          </a:bodyPr>
          <a:lstStyle/>
          <a:p>
            <a:pPr algn="ctr">
              <a:lnSpc>
                <a:spcPct val="107000"/>
              </a:lnSpc>
              <a:spcAft>
                <a:spcPts val="800"/>
              </a:spcAft>
            </a:pPr>
            <a:r>
              <a:rPr lang="en-IN" sz="18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Submitted by</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Devjyot Singh Sidhu</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(24MSP3075)</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380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347D-75B6-FD61-DF93-8877BD08287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405E6-EE0B-EB1C-7EA7-0EE8DC737C1C}"/>
              </a:ext>
            </a:extLst>
          </p:cNvPr>
          <p:cNvSpPr>
            <a:spLocks noGrp="1"/>
          </p:cNvSpPr>
          <p:nvPr>
            <p:ph idx="1"/>
          </p:nvPr>
        </p:nvSpPr>
        <p:spPr/>
        <p:txBody>
          <a:bodyPr>
            <a:normAutofit/>
          </a:bodyPr>
          <a:lstStyle/>
          <a:p>
            <a:pPr marL="0" indent="0" algn="just">
              <a:buNone/>
            </a:pPr>
            <a:r>
              <a:rPr lang="en-IN"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Sentiment analysis is an essential tool in natural language processing that determines the sentiment of a given piece of text. This project focuses on analysing sentiments from textual data using Python and machine learning techniques. The IMDB movie review dataset, containing 50,000 reviews, was used to build and evaluate a model that classifies reviews as positive or negative. We employed text preprocessing, feature extraction using the Bag of Words approach, and trained a Naive Bayes classifier. The model achieved 85% accuracy, demonstrating its effectiveness in distinguishing between positive and negative reviews. However, limitations were observed in handling sarcasm and ambiguous text, which could be addressed in future work.</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2EF9-754B-C45A-03DF-1F534854D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CA3E3-246D-5A67-F69E-2C39D9F75D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FE4016-EA32-4F04-51C2-8D00393AF8E0}"/>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Sentiment analysis is widely used in industries to gauge customer satisfaction, monitor brand reputation, and derive actionable insights. Companies rely on user-generated data, such as reviews and social media posts, to understand customer sentiments and improve their products or services.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4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1024-9552-A657-664B-D2A0F98A6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40348-190B-5E85-C28D-54E433567CD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BAEA60-CEAA-6C19-5F28-9A224838B073}"/>
              </a:ext>
            </a:extLst>
          </p:cNvPr>
          <p:cNvSpPr>
            <a:spLocks noGrp="1"/>
          </p:cNvSpPr>
          <p:nvPr>
            <p:ph idx="1"/>
          </p:nvPr>
        </p:nvSpPr>
        <p:spPr/>
        <p:txBody>
          <a:bodyPr>
            <a:normAutofit fontScale="85000" lnSpcReduction="10000"/>
          </a:bodyPr>
          <a:lstStyle/>
          <a:p>
            <a:pPr marL="0" indent="0" algn="just">
              <a:buNone/>
            </a:pPr>
            <a:r>
              <a:rPr lang="en-GB" sz="2000" dirty="0">
                <a:latin typeface="Times New Roman" panose="02020603050405020304" pitchFamily="18" charset="0"/>
                <a:cs typeface="Times New Roman" panose="02020603050405020304" pitchFamily="18" charset="0"/>
              </a:rPr>
              <a:t>1. Shaukat, Z., Zulfiqar, A.A., Xiao, C. et al. Sentiment analysis on IMDB using lexicon and neural networks. SN Appl. Sci. 2, 148 (2020)</a:t>
            </a:r>
          </a:p>
          <a:p>
            <a:pPr marL="0" indent="0" algn="just">
              <a:buNone/>
            </a:pPr>
            <a:r>
              <a:rPr lang="en-GB" sz="2000" dirty="0">
                <a:latin typeface="Times New Roman" panose="02020603050405020304" pitchFamily="18" charset="0"/>
                <a:cs typeface="Times New Roman" panose="02020603050405020304" pitchFamily="18" charset="0"/>
              </a:rPr>
              <a:t>2. Pang, B., &amp; Lee, L. (2004). "A Sentimental Education: Sentiment Analysis Using Machine Learning Techniques." Presented at the Association for Computational Linguistics (ACL).</a:t>
            </a:r>
          </a:p>
          <a:p>
            <a:pPr marL="0" indent="0" algn="just">
              <a:buNone/>
            </a:pPr>
            <a:r>
              <a:rPr lang="en-GB" sz="2000" dirty="0">
                <a:latin typeface="Times New Roman" panose="02020603050405020304" pitchFamily="18" charset="0"/>
                <a:cs typeface="Times New Roman" panose="02020603050405020304" pitchFamily="18" charset="0"/>
              </a:rPr>
              <a:t>3.	Zhang, L., Wang, S., &amp; Liu, B. (2018). Deep Learning for Sentiment Analysis: A Survey. Wiley Interdisciplinary Reviews.</a:t>
            </a:r>
          </a:p>
          <a:p>
            <a:pPr marL="0" indent="0" algn="just">
              <a:buNone/>
            </a:pPr>
            <a:r>
              <a:rPr lang="en-GB" sz="2000" dirty="0">
                <a:latin typeface="Times New Roman" panose="02020603050405020304" pitchFamily="18" charset="0"/>
                <a:cs typeface="Times New Roman" panose="02020603050405020304" pitchFamily="18" charset="0"/>
              </a:rPr>
              <a:t>4.	"Sentiment Analysis Using Machine Learning and Deep Learning Models on IMDB Dataset." IEEE Xplore, 2024.</a:t>
            </a:r>
          </a:p>
          <a:p>
            <a:pPr marL="0" indent="0" algn="just">
              <a:buNone/>
            </a:pPr>
            <a:r>
              <a:rPr lang="en-GB" sz="2000" dirty="0">
                <a:latin typeface="Times New Roman" panose="02020603050405020304" pitchFamily="18" charset="0"/>
                <a:cs typeface="Times New Roman" panose="02020603050405020304" pitchFamily="18" charset="0"/>
              </a:rPr>
              <a:t>5.	"A Literature Review on Application of Sentiment Analysis Using Machine Learning." SSRN Papers, 2023.</a:t>
            </a:r>
          </a:p>
          <a:p>
            <a:pPr marL="0" indent="0" algn="just">
              <a:buNone/>
            </a:pPr>
            <a:r>
              <a:rPr lang="en-GB" sz="2000" dirty="0">
                <a:latin typeface="Times New Roman" panose="02020603050405020304" pitchFamily="18" charset="0"/>
                <a:cs typeface="Times New Roman" panose="02020603050405020304" pitchFamily="18" charset="0"/>
              </a:rPr>
              <a:t>6.	"Sentiment Analysis: Machine Learning Approaches Comparison." IEEE Xplore, 2024.</a:t>
            </a:r>
          </a:p>
          <a:p>
            <a:pPr marL="0" indent="0" algn="just">
              <a:buNone/>
            </a:pPr>
            <a:r>
              <a:rPr lang="en-GB" sz="2000" dirty="0">
                <a:latin typeface="Times New Roman" panose="02020603050405020304" pitchFamily="18" charset="0"/>
                <a:cs typeface="Times New Roman" panose="02020603050405020304" pitchFamily="18" charset="0"/>
              </a:rPr>
              <a:t>7.	</a:t>
            </a:r>
            <a:r>
              <a:rPr lang="en-GB" sz="2000" dirty="0" err="1">
                <a:latin typeface="Times New Roman" panose="02020603050405020304" pitchFamily="18" charset="0"/>
                <a:cs typeface="Times New Roman" panose="02020603050405020304" pitchFamily="18" charset="0"/>
              </a:rPr>
              <a:t>Tumasjan</a:t>
            </a:r>
            <a:r>
              <a:rPr lang="en-GB" sz="2000" dirty="0">
                <a:latin typeface="Times New Roman" panose="02020603050405020304" pitchFamily="18" charset="0"/>
                <a:cs typeface="Times New Roman" panose="02020603050405020304" pitchFamily="18" charset="0"/>
              </a:rPr>
              <a:t>, A., et al. (2010). "Predicting Elections with Twitter: What 140 Characters Reveal About Political Sentiment." Proceedings of the International Conference on Web and Social Media (ICWSM).</a:t>
            </a:r>
          </a:p>
          <a:p>
            <a:pPr marL="0" indent="0" algn="just">
              <a:buNone/>
            </a:pPr>
            <a:r>
              <a:rPr lang="en-GB" sz="2000" dirty="0">
                <a:latin typeface="Times New Roman" panose="02020603050405020304" pitchFamily="18" charset="0"/>
                <a:cs typeface="Times New Roman" panose="02020603050405020304" pitchFamily="18" charset="0"/>
              </a:rPr>
              <a:t>8. "Optimization of Sentiment Analysis Using Machine Learning Classifiers." </a:t>
            </a:r>
            <a:r>
              <a:rPr lang="en-GB" sz="2000" dirty="0" err="1">
                <a:latin typeface="Times New Roman" panose="02020603050405020304" pitchFamily="18" charset="0"/>
                <a:cs typeface="Times New Roman" panose="02020603050405020304" pitchFamily="18" charset="0"/>
              </a:rPr>
              <a:t>SpringerOpen</a:t>
            </a:r>
            <a:r>
              <a:rPr lang="en-GB" sz="2000" dirty="0">
                <a:latin typeface="Times New Roman" panose="02020603050405020304" pitchFamily="18" charset="0"/>
                <a:cs typeface="Times New Roman" panose="02020603050405020304" pitchFamily="18" charset="0"/>
              </a:rPr>
              <a:t>, 2023.</a:t>
            </a:r>
          </a:p>
          <a:p>
            <a:pPr marL="0" indent="0" algn="just">
              <a:buNone/>
            </a:pPr>
            <a:r>
              <a:rPr lang="en-GB" sz="2000" dirty="0">
                <a:latin typeface="Times New Roman" panose="02020603050405020304" pitchFamily="18" charset="0"/>
                <a:cs typeface="Times New Roman" panose="02020603050405020304" pitchFamily="18" charset="0"/>
              </a:rPr>
              <a:t>9. Kaggle Dataset:</a:t>
            </a:r>
            <a:r>
              <a:rPr lang="en-GB" sz="2000" i="1" dirty="0">
                <a:latin typeface="Times New Roman" panose="02020603050405020304" pitchFamily="18" charset="0"/>
                <a:cs typeface="Times New Roman" panose="02020603050405020304" pitchFamily="18" charset="0"/>
              </a:rPr>
              <a:t> https://www.kaggle.com/datasets/lakshmi25npathi/imdb-dataset-of-50k-movie-reviews</a:t>
            </a:r>
          </a:p>
        </p:txBody>
      </p:sp>
    </p:spTree>
    <p:extLst>
      <p:ext uri="{BB962C8B-B14F-4D97-AF65-F5344CB8AC3E}">
        <p14:creationId xmlns:p14="http://schemas.microsoft.com/office/powerpoint/2010/main" val="174674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445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Abstract</vt:lpstr>
      <vt:lpstr>Problem Statement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Devjyot Singh Sidhu</dc:creator>
  <cp:lastModifiedBy>Devjyot Singh Sidhu</cp:lastModifiedBy>
  <cp:revision>17</cp:revision>
  <dcterms:created xsi:type="dcterms:W3CDTF">2024-12-13T11:23:04Z</dcterms:created>
  <dcterms:modified xsi:type="dcterms:W3CDTF">2024-12-28T13:16:02Z</dcterms:modified>
</cp:coreProperties>
</file>