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66308-75C6-4553-BFE2-0FADA1406598}" v="158" dt="2019-10-28T15:57:42.823"/>
    <p1510:client id="{06B31441-F70B-45DF-9F57-AB4F52F5DDA2}" v="12" dt="2019-10-28T17:40:18.503"/>
    <p1510:client id="{72E9B62E-BEC0-4AB0-8B2C-C318E7C8E474}" v="2" dt="2019-10-28T22:16:59.785"/>
    <p1510:client id="{F9392FA2-A6BB-4DEC-B74B-7E646F6722ED}" v="1" dt="2019-10-29T21:03:16.094"/>
    <p1510:client id="{28F03BC5-5547-4B16-89C7-BE835D8569BA}" v="1" dt="2019-10-28T17:37:41.247"/>
    <p1510:client id="{2D15C6E1-9924-40C4-BE8F-373156353932}" v="63" dt="2019-10-29T20:09:39.613"/>
    <p1510:client id="{48A37067-3B08-4E86-8EB8-731A7122EA37}" v="4" dt="2019-10-28T20:57:05.802"/>
    <p1510:client id="{33AF96E5-26D2-470D-BF45-69DD8D2CE5A8}" v="92" dt="2019-10-28T17:17:03.131"/>
    <p1510:client id="{6A29C5EB-CFF3-4A7D-9A5C-954D1F799B8A}" v="44" dt="2019-10-28T19:38:16.621"/>
    <p1510:client id="{4A4B9395-2F91-44B8-8A8F-735EB575DDB5}" v="79" dt="2019-10-29T02:35:58.827"/>
    <p1510:client id="{7787129B-1752-463C-ABD3-A806771B61BE}" v="32" dt="2019-10-29T04:18:05.749"/>
    <p1510:client id="{8E638107-9657-4DFE-8CF3-1B260C2DD4E1}" v="13" dt="2019-10-29T02:39:29.351"/>
    <p1510:client id="{8FADBA7E-B975-4FD7-97B8-57A4D3D62F34}" v="54" dt="2019-10-29T20:18:14.529"/>
    <p1510:client id="{969B54DA-1266-4316-882A-413C628CB46F}" v="9" dt="2019-10-28T17:32:22.432"/>
    <p1510:client id="{C4484E8B-08BD-4502-8B53-EF66ED9A5629}" v="429" dt="2019-10-29T03:51:52.885"/>
    <p1510:client id="{AD6539E6-6A57-41AA-B012-5D8A9B002A8E}" v="2" dt="2019-10-29T19:33:33.241"/>
    <p1510:client id="{C4DF13E8-5D5E-4F46-85B7-64AD02E2B479}" v="214" dt="2019-10-28T19:16:33.905"/>
    <p1510:client id="{CFEC8A19-54FF-4647-8279-AB1B350A23D3}" v="39" dt="2019-10-29T19:56:36.877"/>
    <p1510:client id="{F5DCA00F-97C6-4055-ADE1-01E10151690A}" v="9" dt="2019-10-28T16:03:17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urfiniteworld.com/2014/12/07/ten-reasons-why-a-severe-drop-in-oil-prices-is-a-proble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com" TargetMode="External"/><Relationship Id="rId2" Type="http://schemas.openxmlformats.org/officeDocument/2006/relationships/hyperlink" Target="http://Www.bing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nosy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mpj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uir.ac.id/index.php/JGEET/index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ourfiniteworld.com/2013/02/22/twelve-reasons-why-globalization-is-a-huge-problem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e-should-have-been-prepared-for-the-fukushima-tsunami-5735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frontiersin.org/article/10.3389/fmicb.2016.0138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ctin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usheezy.com/patterns/2035-floral-patter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urfiniteworld.com/2012/07/13/plan-for-lower-growth-in-real-gdp-going-forwar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394" y="1541996"/>
            <a:ext cx="8689976" cy="1844385"/>
          </a:xfrm>
        </p:spPr>
        <p:txBody>
          <a:bodyPr>
            <a:normAutofit/>
          </a:bodyPr>
          <a:lstStyle/>
          <a:p>
            <a:r>
              <a:rPr lang="en-US" sz="4000"/>
              <a:t>OIL WELL pRODUCTION SYSTEM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233" y="3013746"/>
            <a:ext cx="8689976" cy="10788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DEVON eNeRGY CORPORATION</a:t>
            </a:r>
          </a:p>
          <a:p>
            <a:pPr>
              <a:lnSpc>
                <a:spcPct val="110000"/>
              </a:lnSpc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wEREWOLF</a:t>
            </a:r>
          </a:p>
        </p:txBody>
      </p:sp>
    </p:spTree>
    <p:extLst>
      <p:ext uri="{BB962C8B-B14F-4D97-AF65-F5344CB8AC3E}">
        <p14:creationId xmlns:p14="http://schemas.microsoft.com/office/powerpoint/2010/main" val="137930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7A09-AF61-4AD8-8E03-70556BC2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26" y="918895"/>
            <a:ext cx="10364451" cy="1596177"/>
          </a:xfrm>
        </p:spPr>
        <p:txBody>
          <a:bodyPr/>
          <a:lstStyle/>
          <a:p>
            <a:r>
              <a:rPr lang="en-US"/>
              <a:t>Slowed oil production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648265-A900-41B2-B4E0-9C43669ACC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9927" y="1734540"/>
            <a:ext cx="6522569" cy="34226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F6B1F-E921-4B2B-9E4E-A047D699D0EB}"/>
              </a:ext>
            </a:extLst>
          </p:cNvPr>
          <p:cNvSpPr txBox="1"/>
          <p:nvPr/>
        </p:nvSpPr>
        <p:spPr>
          <a:xfrm>
            <a:off x="4041267" y="5473160"/>
            <a:ext cx="4597400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43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1F5D-47DE-474F-B0CF-61226E44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4EBB-0DFD-440B-97F5-C1D161CBE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Www.bing.com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Www.NCBI.com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hlinkClick r:id="rId4"/>
              </a:rPr>
              <a:t>Www.Genosys.com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Www.genbank.com</a:t>
            </a:r>
          </a:p>
        </p:txBody>
      </p:sp>
    </p:spTree>
    <p:extLst>
      <p:ext uri="{BB962C8B-B14F-4D97-AF65-F5344CB8AC3E}">
        <p14:creationId xmlns:p14="http://schemas.microsoft.com/office/powerpoint/2010/main" val="1906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C11B-3894-4017-8D97-CA90B06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OIL WELL STATE</a:t>
            </a:r>
          </a:p>
        </p:txBody>
      </p:sp>
      <p:pic>
        <p:nvPicPr>
          <p:cNvPr id="10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DC49FD5-9ABE-4F4D-86D7-249440E1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0176" y="2094075"/>
            <a:ext cx="2981323" cy="3386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B48A6A-3935-47CB-8D9A-04C3EB6A33BF}"/>
              </a:ext>
            </a:extLst>
          </p:cNvPr>
          <p:cNvSpPr txBox="1"/>
          <p:nvPr/>
        </p:nvSpPr>
        <p:spPr>
          <a:xfrm flipV="1">
            <a:off x="8236030" y="-470017"/>
            <a:ext cx="2743200" cy="8398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33B1BE6-639D-4F09-A029-700AECBD98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2929" y="1980139"/>
            <a:ext cx="5285811" cy="3215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Well state is The efficient operation procedure </a:t>
            </a:r>
          </a:p>
        </p:txBody>
      </p:sp>
    </p:spTree>
    <p:extLst>
      <p:ext uri="{BB962C8B-B14F-4D97-AF65-F5344CB8AC3E}">
        <p14:creationId xmlns:p14="http://schemas.microsoft.com/office/powerpoint/2010/main" val="32425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3C2F-9A69-47AA-A765-62F8C352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an oil well is not Functioning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3A75-EC46-43D6-98F4-BD59C822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973" y="1994115"/>
            <a:ext cx="4676829" cy="1056897"/>
          </a:xfrm>
        </p:spPr>
        <p:txBody>
          <a:bodyPr/>
          <a:lstStyle/>
          <a:p>
            <a:r>
              <a:rPr lang="en-US"/>
              <a:t>Problems with oil well</a:t>
            </a:r>
          </a:p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085D435-849C-4E71-82CD-87DB947CC8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22730" y="2936465"/>
            <a:ext cx="4128223" cy="27400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121DA-0283-4889-ADFB-041E55FD8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1977728"/>
            <a:ext cx="4881804" cy="1073284"/>
          </a:xfrm>
        </p:spPr>
        <p:txBody>
          <a:bodyPr/>
          <a:lstStyle/>
          <a:p>
            <a:r>
              <a:rPr lang="en-US"/>
              <a:t>No problems with oil well</a:t>
            </a:r>
          </a:p>
          <a:p>
            <a:endParaRPr lang="en-US"/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6A20B8-C302-4D23-AE97-8EF7A3AF768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23145" y="2990220"/>
            <a:ext cx="3901117" cy="24896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290BD4-E7EB-44BA-8627-98862A5698E8}"/>
              </a:ext>
            </a:extLst>
          </p:cNvPr>
          <p:cNvSpPr txBox="1"/>
          <p:nvPr/>
        </p:nvSpPr>
        <p:spPr>
          <a:xfrm>
            <a:off x="1223092" y="5926520"/>
            <a:ext cx="4127500" cy="46037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6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1B369-E926-4771-8706-7BD814FC98CC}"/>
              </a:ext>
            </a:extLst>
          </p:cNvPr>
          <p:cNvSpPr txBox="1"/>
          <p:nvPr/>
        </p:nvSpPr>
        <p:spPr>
          <a:xfrm>
            <a:off x="6586308" y="5640310"/>
            <a:ext cx="4056856" cy="42465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>
                <a:hlinkClick r:id="rId5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6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5683-E2E6-46F1-86A0-92F82A46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PROJECTED SOLUTION FOR OIL WELL PROBLEMS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4DB978-BE33-4170-B61B-86586DDDC0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436" r="26436"/>
          <a:stretch/>
        </p:blipFill>
        <p:spPr>
          <a:xfrm>
            <a:off x="7408416" y="658762"/>
            <a:ext cx="3255358" cy="518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39C87-ED46-473D-9026-91D80D21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 on new construction of oil wells</a:t>
            </a:r>
          </a:p>
          <a:p>
            <a:r>
              <a:rPr lang="en-US"/>
              <a:t>Develop steps for soil mixing to reclaim soil</a:t>
            </a:r>
          </a:p>
          <a:p>
            <a:r>
              <a:rPr lang="en-US"/>
              <a:t>Layer the soil in a way </a:t>
            </a:r>
            <a:r>
              <a:rPr lang="en-US" err="1"/>
              <a:t>tHat</a:t>
            </a:r>
            <a:r>
              <a:rPr lang="en-US"/>
              <a:t> would grow trees for Fruits and medicinal purposes</a:t>
            </a:r>
          </a:p>
          <a:p>
            <a:r>
              <a:rPr lang="en-US"/>
              <a:t>And proliferate soil bacteria that produce oil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3588D-A63D-4D08-B6B4-A7631F0CFE3F}"/>
              </a:ext>
            </a:extLst>
          </p:cNvPr>
          <p:cNvSpPr txBox="1"/>
          <p:nvPr/>
        </p:nvSpPr>
        <p:spPr>
          <a:xfrm>
            <a:off x="7408351" y="5899892"/>
            <a:ext cx="3255962" cy="25796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9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4A97-5866-41C5-95CD-287CA48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Oil sites that show bacteria</a:t>
            </a:r>
            <a:br>
              <a:rPr lang="en-US"/>
            </a:br>
            <a:endParaRPr lang="en-US"/>
          </a:p>
        </p:txBody>
      </p:sp>
      <p:pic>
        <p:nvPicPr>
          <p:cNvPr id="4" name="Picture 4" descr="A picture containing game&#10;&#10;Description generated with very high confidence">
            <a:extLst>
              <a:ext uri="{FF2B5EF4-FFF2-40B4-BE49-F238E27FC236}">
                <a16:creationId xmlns:a16="http://schemas.microsoft.com/office/drawing/2014/main" id="{FF6AA138-7F0A-47AE-AF08-4DA7082762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88819" y="1655515"/>
            <a:ext cx="7697246" cy="32849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1233C-8F7F-47CD-A030-2512167D415B}"/>
              </a:ext>
            </a:extLst>
          </p:cNvPr>
          <p:cNvSpPr txBox="1"/>
          <p:nvPr/>
        </p:nvSpPr>
        <p:spPr>
          <a:xfrm>
            <a:off x="3194050" y="5292725"/>
            <a:ext cx="58039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67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F0028-FBAF-4788-A4BA-7FDEF9A729E6}"/>
              </a:ext>
            </a:extLst>
          </p:cNvPr>
          <p:cNvSpPr txBox="1"/>
          <p:nvPr/>
        </p:nvSpPr>
        <p:spPr>
          <a:xfrm>
            <a:off x="2533650" y="45934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113559-0FC3-486D-92F4-545C8B708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30247"/>
              </p:ext>
            </p:extLst>
          </p:nvPr>
        </p:nvGraphicFramePr>
        <p:xfrm>
          <a:off x="2601515" y="607218"/>
          <a:ext cx="7610515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687">
                  <a:extLst>
                    <a:ext uri="{9D8B030D-6E8A-4147-A177-3AD203B41FA5}">
                      <a16:colId xmlns:a16="http://schemas.microsoft.com/office/drawing/2014/main" val="2324636676"/>
                    </a:ext>
                  </a:extLst>
                </a:gridCol>
                <a:gridCol w="5157828">
                  <a:extLst>
                    <a:ext uri="{9D8B030D-6E8A-4147-A177-3AD203B41FA5}">
                      <a16:colId xmlns:a16="http://schemas.microsoft.com/office/drawing/2014/main" val="4294499184"/>
                    </a:ext>
                  </a:extLst>
                </a:gridCol>
              </a:tblGrid>
              <a:tr h="50977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NAME 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Sequence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380494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/>
                      </a:pPr>
                      <a:r>
                        <a:rPr lang="en-US" sz="1400">
                          <a:effectLst/>
                        </a:rPr>
                        <a:t>Bacteroidetes (ovatus strain ATCC 8483)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atggcactta gatacgtcat taaaaaaaga acattcggct ttgataaaac taaagctgaa
   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898348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 startAt="2"/>
                      </a:pPr>
                      <a:r>
                        <a:rPr lang="en-US" sz="1400">
                          <a:effectLst/>
                        </a:rPr>
                        <a:t>Epsilon (proteobacterium isolate DGGE)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aatgggcgaa gcctgatgga gcacgccgcg tgcaggatga aggccttcgg gtcgtaaact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66193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 startAt="3"/>
                      </a:pPr>
                      <a:r>
                        <a:rPr lang="en-US" sz="1400">
                          <a:effectLst/>
                        </a:rPr>
                        <a:t>Gamma (Gemmataceae bacterium isolate CJuql4)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CONTIG      join(CABFKD010000002.1:1..403716,gap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831164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 startAt="4"/>
                      </a:pPr>
                      <a:r>
                        <a:rPr lang="en-US" sz="1400">
                          <a:effectLst/>
                        </a:rPr>
                        <a:t>Beta (Arabidopsis thaliana chromosome)</a:t>
                      </a:r>
                    </a:p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/gene_synonym="ATTIM23-2; translocase inner membrane
                     subunit 23-2"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196819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 startAt="5"/>
                      </a:pPr>
                      <a:r>
                        <a:rPr lang="en-US" sz="1400">
                          <a:effectLst/>
                        </a:rPr>
                        <a:t>Alpha (same as above)</a:t>
                      </a:r>
                    </a:p>
                    <a:p>
                      <a:pPr marL="0" lvl="0" indent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Calibri"/>
                        </a:rPr>
                        <a:t>(same as above)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725152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 startAt="6"/>
                      </a:pPr>
                      <a:r>
                        <a:rPr lang="en-US" sz="1400" err="1">
                          <a:effectLst/>
                        </a:rPr>
                        <a:t>Plantomycetes</a:t>
                      </a:r>
                      <a:r>
                        <a:rPr lang="en-US" sz="1400">
                          <a:effectLst/>
                        </a:rPr>
                        <a:t> (same as above)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Calibri"/>
                        </a:rPr>
                        <a:t>(same as above)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4582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fontAlgn="base"/>
                      <a:endParaRPr lang="en-US" sz="1400">
                        <a:effectLst/>
                      </a:endParaRPr>
                    </a:p>
                    <a:p>
                      <a:pPr marL="342900" lvl="0" indent="-342900" fontAlgn="base">
                        <a:buFont typeface="+mj-lt"/>
                        <a:buAutoNum type="arabicPeriod" startAt="7"/>
                      </a:pPr>
                      <a:r>
                        <a:rPr lang="en-US" sz="1400">
                          <a:effectLst/>
                        </a:rPr>
                        <a:t>Delta (same as above)</a:t>
                      </a:r>
                    </a:p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Calibri"/>
                        </a:rPr>
                        <a:t>(same as above)</a:t>
                      </a:r>
                      <a:endParaRPr lang="en-US" sz="1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370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5E228D-BB8B-4E97-8DD7-D7C54F532B2E}"/>
              </a:ext>
            </a:extLst>
          </p:cNvPr>
          <p:cNvSpPr txBox="1"/>
          <p:nvPr/>
        </p:nvSpPr>
        <p:spPr>
          <a:xfrm>
            <a:off x="3380403" y="-1505641"/>
            <a:ext cx="44457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Calibri"/>
              </a:rPr>
              <a:t>TABLE 1. MICROORGANISM AND SEQUENCE</a:t>
            </a:r>
            <a:r>
              <a:rPr lang="en-US" sz="1400">
                <a:latin typeface="Calibri"/>
                <a:cs typeface="Calibri"/>
              </a:rPr>
              <a:t> </a:t>
            </a:r>
          </a:p>
          <a:p>
            <a:endParaRPr lang="en-US" sz="1400">
              <a:latin typeface="Calibri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6572-90A3-4C0B-A246-75513199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interactions</a:t>
            </a:r>
          </a:p>
        </p:txBody>
      </p:sp>
      <p:pic>
        <p:nvPicPr>
          <p:cNvPr id="4" name="Picture 4" descr="A close up of a plant&#10;&#10;Description generated with very high confidence">
            <a:extLst>
              <a:ext uri="{FF2B5EF4-FFF2-40B4-BE49-F238E27FC236}">
                <a16:creationId xmlns:a16="http://schemas.microsoft.com/office/drawing/2014/main" id="{A19A5E11-CF92-42EB-988B-1DB3D7109A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8934" y="1822678"/>
            <a:ext cx="3530589" cy="3968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C3D5A-6534-4BC1-8D45-81C4A76746C6}"/>
              </a:ext>
            </a:extLst>
          </p:cNvPr>
          <p:cNvSpPr txBox="1"/>
          <p:nvPr/>
        </p:nvSpPr>
        <p:spPr>
          <a:xfrm>
            <a:off x="4308703" y="5871029"/>
            <a:ext cx="3531052" cy="35378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8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5456-47FE-4F94-A368-07132611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75" y="536582"/>
            <a:ext cx="10364451" cy="1596177"/>
          </a:xfrm>
        </p:spPr>
        <p:txBody>
          <a:bodyPr/>
          <a:lstStyle/>
          <a:p>
            <a:r>
              <a:rPr lang="en-US"/>
              <a:t>This type of biological clean-up </a:t>
            </a:r>
            <a:br>
              <a:rPr lang="en-US"/>
            </a:br>
            <a:r>
              <a:rPr lang="en-US"/>
              <a:t>is good for the environment</a:t>
            </a:r>
          </a:p>
        </p:txBody>
      </p:sp>
      <p:pic>
        <p:nvPicPr>
          <p:cNvPr id="26" name="Picture 26" descr="A close up of graphics&#10;&#10;Description generated with high confidence">
            <a:extLst>
              <a:ext uri="{FF2B5EF4-FFF2-40B4-BE49-F238E27FC236}">
                <a16:creationId xmlns:a16="http://schemas.microsoft.com/office/drawing/2014/main" id="{9AF490C8-58C2-4E0C-8C34-0600992A4C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0116" y="2366963"/>
            <a:ext cx="4891767" cy="3424237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9E5DC3-A2E4-4239-886A-DFE31EECC03B}"/>
              </a:ext>
            </a:extLst>
          </p:cNvPr>
          <p:cNvSpPr txBox="1"/>
          <p:nvPr/>
        </p:nvSpPr>
        <p:spPr>
          <a:xfrm>
            <a:off x="3649663" y="5791200"/>
            <a:ext cx="4892675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34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E10B-F19F-4AC6-99D4-ECBAFBA8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Oil well production data</a:t>
            </a:r>
            <a:br>
              <a:rPr lang="en-US"/>
            </a:b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6F7B1B4-6B06-479D-927F-CA75AC72CF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2941" y="2051470"/>
            <a:ext cx="4596004" cy="2761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098DB-B05B-4D46-942B-473EBEA7C758}"/>
              </a:ext>
            </a:extLst>
          </p:cNvPr>
          <p:cNvSpPr txBox="1"/>
          <p:nvPr/>
        </p:nvSpPr>
        <p:spPr>
          <a:xfrm>
            <a:off x="3567262" y="5143111"/>
            <a:ext cx="4597400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6189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</TotalTime>
  <Words>310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OIL WELL pRODUCTION SYSTEM </vt:lpstr>
      <vt:lpstr>OIL WELL STATE</vt:lpstr>
      <vt:lpstr>What happens when an oil well is not Functioning ?</vt:lpstr>
      <vt:lpstr>PROJECTED SOLUTION FOR OIL WELL PROBLEMS  </vt:lpstr>
      <vt:lpstr>Oil sites that show bacteria </vt:lpstr>
      <vt:lpstr>PowerPoint Presentation</vt:lpstr>
      <vt:lpstr>interactions</vt:lpstr>
      <vt:lpstr>This type of biological clean-up  is good for the environment</vt:lpstr>
      <vt:lpstr>Oil well production data </vt:lpstr>
      <vt:lpstr>Slowed oil production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Marks, Tom</dc:creator>
  <cp:lastModifiedBy>Marks, Tom</cp:lastModifiedBy>
  <cp:revision>2</cp:revision>
  <dcterms:created xsi:type="dcterms:W3CDTF">2013-07-15T20:24:45Z</dcterms:created>
  <dcterms:modified xsi:type="dcterms:W3CDTF">2019-10-29T21:03:16Z</dcterms:modified>
</cp:coreProperties>
</file>