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Black"/>
      <p:bold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Black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04a479e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04a479e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04a479e9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04a479e9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04a479e9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04a479e9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04a479e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04a479e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04a479e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04a479e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04a479e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04a479e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04a479e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04a479e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04a479e9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04a479e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13cec39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13cec39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13cec39a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13cec39a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13cec39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13cec39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16848a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16848a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16848aa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16848aa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077eead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077eead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16d9fc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16d9fc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077eead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077eead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674348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674348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0495b66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0495b6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6848aac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16848aac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6848aac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16848aac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0495b66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0495b66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16848aac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16848aac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077eead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077eead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8" name="Google Shape;6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34" name="Google Shape;34;p6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_0U2oNo7iYKxKZkPfNmSQrS_si8E2_aZ/view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6950" y="1243949"/>
            <a:ext cx="6799800" cy="14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COMMONCRAWL INSIGHTS AND TOPIC EXPLORATION</a:t>
            </a:r>
            <a:endParaRPr sz="4100"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BIG DATA CS-GY 6513 SPRING 2023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07600" y="3730450"/>
            <a:ext cx="24360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ANIL POONAI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NAGA SIDDAPPA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(2 methods)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38" y="1366350"/>
            <a:ext cx="6261325" cy="30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263700" y="228575"/>
            <a:ext cx="54804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EMR  and m5.xlarge Config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263700" y="17098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Applications: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Spark 2.4.8, Zeppelin 0.10.0, JupyterEnterpriseGateway 2.1.0, JupyterHub 1.4.1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Release label: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emr-5.36.0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Master:</a:t>
            </a:r>
            <a:r>
              <a:rPr lang="en" sz="1050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Terminated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1m5.xlarge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Core:</a:t>
            </a:r>
            <a:r>
              <a:rPr lang="en" sz="1050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Terminated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4m5.xlarge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task nodes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Scaling was managed and maxed at 4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4139500" y="17098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vCPU: 4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Memory: 16GiB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Instance Storage: EBS only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Network 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Bandwidth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Up to 10 Gbps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EBS Bandwidth: 4750 Mbps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125"/>
            <a:ext cx="8839198" cy="295039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S3 bucket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263700" y="228575"/>
            <a:ext cx="51978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Popularity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1829900"/>
            <a:ext cx="7724402" cy="31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263700" y="228575"/>
            <a:ext cx="51978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TLD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0" y="1473475"/>
            <a:ext cx="7881927" cy="34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263700" y="228575"/>
            <a:ext cx="54804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Topic Modeling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38" y="1738175"/>
            <a:ext cx="8743131" cy="31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263700" y="228575"/>
            <a:ext cx="54804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Topic Modeling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0700"/>
            <a:ext cx="8839202" cy="23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499090"/>
            <a:ext cx="1250700" cy="464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170913" y="134250"/>
            <a:ext cx="1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Popularity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650" y="492000"/>
            <a:ext cx="905775" cy="46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/>
          <p:nvPr/>
        </p:nvSpPr>
        <p:spPr>
          <a:xfrm>
            <a:off x="3539629" y="134250"/>
            <a:ext cx="16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2675" y="516775"/>
            <a:ext cx="671200" cy="460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/>
        </p:nvSpPr>
        <p:spPr>
          <a:xfrm>
            <a:off x="7690521" y="134250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TLD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</a:t>
            </a:r>
            <a:r>
              <a:rPr lang="en"/>
              <a:t>ing the results</a:t>
            </a: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4226225" y="1649675"/>
            <a:ext cx="61914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b="1" sz="25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189250" y="0"/>
            <a:ext cx="8832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Topic Modeling’s PyLDAvis Result</a:t>
            </a:r>
            <a:endParaRPr sz="3000"/>
          </a:p>
        </p:txBody>
      </p:sp>
      <p:pic>
        <p:nvPicPr>
          <p:cNvPr id="237" name="Google Shape;237;p39" title="Screen Recording 2023-05-08 at 7.31.03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225" y="502200"/>
            <a:ext cx="6686650" cy="39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26400"/>
            <a:ext cx="84801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topic modelling </a:t>
            </a:r>
            <a:r>
              <a:rPr lang="en"/>
              <a:t>using</a:t>
            </a:r>
            <a:r>
              <a:rPr lang="en"/>
              <a:t> PyLDAvis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563825" y="1646225"/>
            <a:ext cx="37041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PyLDAvis visualizes the corpus extracted from crawl.wet files, revealing key insights: 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Intertopic Distance Map:</a:t>
            </a:r>
            <a:r>
              <a:rPr lang="en" sz="1100"/>
              <a:t> 2D plot with circles as topics; distance indicates similarity, revealing topic clusters and structure.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Circle Size: </a:t>
            </a:r>
            <a:r>
              <a:rPr lang="en" sz="1100"/>
              <a:t>Represents topic prevalence in the corpus. Topic Relevance: Clicking circles displays top terms ranked by relevance, combining term probability and distinctiveness. 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4161725" y="1646225"/>
            <a:ext cx="4250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Sliding Scale (λ):</a:t>
            </a:r>
            <a:r>
              <a:rPr lang="en" sz="1100">
                <a:solidFill>
                  <a:schemeClr val="dk2"/>
                </a:solidFill>
              </a:rPr>
              <a:t> Adjusts relevance metric (0-1) for meaningful term identification.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Hovering over Terms:</a:t>
            </a:r>
            <a:r>
              <a:rPr lang="en" sz="1100">
                <a:solidFill>
                  <a:schemeClr val="dk2"/>
                </a:solidFill>
              </a:rPr>
              <a:t> Highlights related topics and displays term frequency/rank.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Tooltip Information:</a:t>
            </a:r>
            <a:r>
              <a:rPr lang="en" sz="1100">
                <a:solidFill>
                  <a:schemeClr val="dk2"/>
                </a:solidFill>
              </a:rPr>
              <a:t> Shows topic number, prevalence, and top terms when hovering over circles.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Adjusting the relevance scale (λ) from 0 to 1 tailors term   rankings. λ=1 emphasizes terms frequently used within a specific topic, while λ=0 highlights terms unique or specific to that topic, instead of terms commonly used across multiple topics.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288625"/>
            <a:ext cx="7587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Top Level Domains</a:t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250" y="1491158"/>
            <a:ext cx="4178343" cy="33529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/>
          <p:nvPr/>
        </p:nvSpPr>
        <p:spPr>
          <a:xfrm>
            <a:off x="486775" y="1525050"/>
            <a:ext cx="2764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can see that there are significantly more number of “.com” websites followed by “.org”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 the corpus processed, it appears the websites are from Russia and European countries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307000"/>
            <a:ext cx="77892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r>
              <a:rPr lang="en"/>
              <a:t> of Websites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522950" y="1030827"/>
            <a:ext cx="79638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No. of times a particular website is hyperlinked in other websites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“Images.webfront.com” is an image upload and view website popular in Russia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can see popular social network and social media sites such as Facebook, youtube, twitter and instagram make the top 10 popular websites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9700"/>
            <a:ext cx="8959977" cy="255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6950" y="457200"/>
            <a:ext cx="8520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26400"/>
            <a:ext cx="84801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563825" y="1180000"/>
            <a:ext cx="80559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 mentioned before, we would change the way we processed the data, would take advantage of concurrency in EMR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Very possible to implement for entire dataset, can get 1 PiB in ~1000 hours with one of the lower end </a:t>
            </a:r>
            <a:r>
              <a:rPr lang="en" sz="1100"/>
              <a:t>processing</a:t>
            </a:r>
            <a:r>
              <a:rPr lang="en" sz="1100"/>
              <a:t> powers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successfully processed a portion of the data and performed three tasks on it.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grouped the websites based on how close they are to each other in content thus grouping them into different topics. We used pySpark ML module’s LDA </a:t>
            </a:r>
            <a:r>
              <a:rPr lang="en" sz="1100"/>
              <a:t>algorithm</a:t>
            </a:r>
            <a:r>
              <a:rPr lang="en" sz="1100"/>
              <a:t> for topic modeling here.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Upon analyzing the distribution of the top level domains, we can see that “.com” by far is the most frequent TLD used.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Aggregating the count of the number of times a website is referenced, we can see that “images.webfronts.com” a popular image hosting website is the most popular.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have successfully built a pipeline that’s capable of performing three analytical tasks on a large </a:t>
            </a:r>
            <a:r>
              <a:rPr lang="en" sz="1100"/>
              <a:t>dataset</a:t>
            </a:r>
            <a:r>
              <a:rPr lang="en" sz="1100"/>
              <a:t> such as CommonCrawl dataset using Big Data technologies such as pySpark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6950" y="457200"/>
            <a:ext cx="81789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76" name="Google Shape;276;p45"/>
          <p:cNvSpPr txBox="1"/>
          <p:nvPr/>
        </p:nvSpPr>
        <p:spPr>
          <a:xfrm>
            <a:off x="316950" y="1661125"/>
            <a:ext cx="776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https://commoncrawl.org/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https://index.commoncrawl.org/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CODE: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https://github.com/DevonARP/Common_Crawl_Big_Data_6613_Projec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Algorithm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https://nlp.stanford.edu/events/illvi2014/papers/sievert-illvi2014.pdf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https://towardsdatascience.com/latent-dirichlet-allocation-lda-9d1cd064ffa2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74950" y="1325549"/>
            <a:ext cx="83679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Internet is huge. There around 1.13 billion </a:t>
            </a:r>
            <a:r>
              <a:rPr lang="en" sz="1300"/>
              <a:t>websites in the world.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Each of these websites has unique address and have a different content. We were curious as to what topics, the contents of these websites are based on, the most popular websites and the top level domain distribution.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Getting the list of all the websites, loading them and reading them to determine the topics is almost an impossible task.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Commoncrawl data has the raw crawl data, extracted text and metadata for all the publicly accessible websites.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Using Big Data technologies to process this data would help us achieve our goal with practical and reasonable speed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49024"/>
            <a:ext cx="61545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CRAWL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74950" y="1325549"/>
            <a:ext cx="83679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The Common Crawl corpus contains petabytes of data collected since 2008 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It contains raw web page data, extracted metadata and text extractions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The data is segregated monthly. For every month there are around 88000 text files. Each text file containing http requests of several websites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For our project we are processing the files of November-December 2022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A sample of the WET text file is shown alongside: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Link: https://commoncrawl.org/big-picture/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625" y="2929551"/>
            <a:ext cx="3959971" cy="21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26400"/>
            <a:ext cx="76884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631825"/>
            <a:ext cx="78996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set up a pipeline that would be able to process files from CommonCrawl dataset which has petabytes of data and would obtain the following results: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Topic Modeling: To group together websites that belong to the same topic and show why are they 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TLD Distribution: To get the distribution of all the available top level domains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Popularity of websites: To get the list of </a:t>
            </a:r>
            <a:r>
              <a:rPr lang="en"/>
              <a:t>websites in decreasing order of popularity. Popularity is determined as the amount of times the website has been referenced in other websites.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Since the commoncrawl data is huge. This pipeline must be fast and be capable of operating on a distributed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26400"/>
            <a:ext cx="76884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485700"/>
            <a:ext cx="78996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File size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Pyspark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Hardware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25" y="1562075"/>
            <a:ext cx="2416139" cy="25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