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  <p:sldMasterId id="2147483800" r:id="rId2"/>
  </p:sldMasterIdLst>
  <p:notesMasterIdLst>
    <p:notesMasterId r:id="rId15"/>
  </p:notesMasterIdLst>
  <p:handoutMasterIdLst>
    <p:handoutMasterId r:id="rId16"/>
  </p:handoutMasterIdLst>
  <p:sldIdLst>
    <p:sldId id="323" r:id="rId3"/>
    <p:sldId id="333" r:id="rId4"/>
    <p:sldId id="342" r:id="rId5"/>
    <p:sldId id="338" r:id="rId6"/>
    <p:sldId id="341" r:id="rId7"/>
    <p:sldId id="334" r:id="rId8"/>
    <p:sldId id="340" r:id="rId9"/>
    <p:sldId id="337" r:id="rId10"/>
    <p:sldId id="339" r:id="rId11"/>
    <p:sldId id="343" r:id="rId12"/>
    <p:sldId id="336" r:id="rId13"/>
    <p:sldId id="299" r:id="rId14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userDrawn="1">
          <p15:clr>
            <a:srgbClr val="A4A3A4"/>
          </p15:clr>
        </p15:guide>
        <p15:guide id="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74F"/>
    <a:srgbClr val="B2B2B2"/>
    <a:srgbClr val="292929"/>
    <a:srgbClr val="505050"/>
    <a:srgbClr val="7F7F7F"/>
    <a:srgbClr val="FFFFFF"/>
    <a:srgbClr val="5F5F5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5683" autoAdjust="0"/>
  </p:normalViewPr>
  <p:slideViewPr>
    <p:cSldViewPr snapToGrid="0" showGuides="1">
      <p:cViewPr varScale="1">
        <p:scale>
          <a:sx n="67" d="100"/>
          <a:sy n="67" d="100"/>
        </p:scale>
        <p:origin x="78" y="330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02"/>
    </p:cViewPr>
  </p:sorterViewPr>
  <p:notesViewPr>
    <p:cSldViewPr snapToGrid="0">
      <p:cViewPr varScale="1">
        <p:scale>
          <a:sx n="89" d="100"/>
          <a:sy n="89" d="100"/>
        </p:scale>
        <p:origin x="2820" y="7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95D22-35A5-4C1F-8292-B1C15C747AA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822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822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D40B9-7B10-4D51-813E-164F0DB8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2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AE640BB1-B51C-4832-82B1-1E6E59BFB87D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latin typeface="Trebuchet MS" pitchFamily="34" charset="0"/>
              </a:defRPr>
            </a:lvl1pPr>
          </a:lstStyle>
          <a:p>
            <a:fld id="{9AD0E5EB-ED47-4600-A4D9-7ADC12947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228600" indent="-2286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457200" indent="-228600" algn="l" defTabSz="914400" rtl="0" eaLnBrk="1" latinLnBrk="0" hangingPunct="1">
      <a:buFont typeface="Trebuchet MS" pitchFamily="34" charset="0"/>
      <a:buChar char="–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685800" indent="-2286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914400" indent="-228600" algn="l" defTabSz="914400" rtl="0" eaLnBrk="1" latinLnBrk="0" hangingPunct="1">
      <a:buFont typeface="Trebuchet MS" pitchFamily="34" charset="0"/>
      <a:buChar char="–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E5EB-ED47-4600-A4D9-7ADC12947A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8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 - Full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09863" y="575901"/>
            <a:ext cx="10784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Title Slides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5400000">
            <a:off x="9666933" y="1296547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661736" y="3898233"/>
            <a:ext cx="1153026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FULL</a:t>
            </a: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 IMAGE </a:t>
            </a:r>
          </a:p>
          <a:p>
            <a:pPr>
              <a:lnSpc>
                <a:spcPts val="8000"/>
              </a:lnSpc>
            </a:pP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BACKGROUND</a:t>
            </a:r>
            <a:endParaRPr lang="en-US" sz="8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3272591"/>
            <a:ext cx="105156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772400" y="3882189"/>
            <a:ext cx="3781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</a:t>
            </a:r>
            <a:r>
              <a:rPr lang="en-US" baseline="0" dirty="0">
                <a:solidFill>
                  <a:schemeClr val="bg1"/>
                </a:solidFill>
              </a:rPr>
              <a:t> using the full background image make sure the Devon logo and other information is legible. There is a version with a White/Clay logo for using with darker photos and a Slate/Clay version to use with lighter photos.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Clay/Sla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38" name="Rectangle 37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Half Picture - Clay/Sla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38" name="Rectangle 37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2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Half Picture - WhiteOutline/Sla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 userDrawn="1"/>
        </p:nvSpPr>
        <p:spPr>
          <a:xfrm>
            <a:off x="-76200" y="986588"/>
            <a:ext cx="80772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38" name="Rectangle 37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6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WhiteOutline/Sla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 userDrawn="1"/>
        </p:nvSpPr>
        <p:spPr>
          <a:xfrm>
            <a:off x="-76200" y="986588"/>
            <a:ext cx="80772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38" name="Rectangle 37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6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Clay/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0" name="Rectangle 39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9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Half Picture - Clay/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0" name="Rectangle 39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84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White/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0" name="Rectangle 39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0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 - WhiteOutline/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5049078"/>
            <a:ext cx="12192000" cy="18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0" name="Rectangle 39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967538"/>
            <a:ext cx="8001000" cy="2358189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842554" y="1290050"/>
            <a:ext cx="6696891" cy="60007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187071"/>
            <a:ext cx="3248013" cy="3840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8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 - No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09863" y="575901"/>
            <a:ext cx="10784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Title Slides</a:t>
            </a:r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9666933" y="1296547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736" y="3898233"/>
            <a:ext cx="1153026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NO</a:t>
            </a: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 IMAGE </a:t>
            </a:r>
          </a:p>
          <a:p>
            <a:pPr>
              <a:lnSpc>
                <a:spcPts val="8000"/>
              </a:lnSpc>
            </a:pP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BACKGROUND</a:t>
            </a:r>
            <a:endParaRPr lang="en-US" sz="8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3272591"/>
            <a:ext cx="105156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94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No Image - ClayOutine/White - Slate/Cla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7" y="3134187"/>
            <a:ext cx="432352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3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lay on White/Photo - Slate/Clay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77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No Image - ClayOutine/White - Slate/Cla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7" y="3134187"/>
            <a:ext cx="432352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3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No Image - ClayOutine/White - Slate/Cla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7" y="3134187"/>
            <a:ext cx="432352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65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No Image - SlateOutline/White - Slate/Cla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71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No Image - WhiteOutline/Slate - White/Clay log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No Image - WhiteOutline/Slate - White/Clay log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9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No Image - WhiteOutline/Slate - White/Clay log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9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No Image - WhiteOutline/Slate - White/Clay log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1331843"/>
            <a:ext cx="10098159" cy="3647661"/>
            <a:chOff x="-2" y="2795644"/>
            <a:chExt cx="8018234" cy="2220363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-63611" y="1600200"/>
            <a:ext cx="10221401" cy="2961861"/>
          </a:xfrm>
          <a:custGeom>
            <a:avLst/>
            <a:gdLst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20383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9525 w 5715000"/>
              <a:gd name="connsiteY0" fmla="*/ 0 h 2038350"/>
              <a:gd name="connsiteX1" fmla="*/ 5715000 w 5715000"/>
              <a:gd name="connsiteY1" fmla="*/ 0 h 2038350"/>
              <a:gd name="connsiteX2" fmla="*/ 5715000 w 5715000"/>
              <a:gd name="connsiteY2" fmla="*/ 1019175 h 2038350"/>
              <a:gd name="connsiteX3" fmla="*/ 3124200 w 5715000"/>
              <a:gd name="connsiteY3" fmla="*/ 1019175 h 2038350"/>
              <a:gd name="connsiteX4" fmla="*/ 3124200 w 5715000"/>
              <a:gd name="connsiteY4" fmla="*/ 1962150 h 2038350"/>
              <a:gd name="connsiteX5" fmla="*/ 0 w 5715000"/>
              <a:gd name="connsiteY5" fmla="*/ 2038350 h 2038350"/>
              <a:gd name="connsiteX6" fmla="*/ 9525 w 5715000"/>
              <a:gd name="connsiteY6" fmla="*/ 0 h 2038350"/>
              <a:gd name="connsiteX0" fmla="*/ 0 w 5705475"/>
              <a:gd name="connsiteY0" fmla="*/ 0 h 1962150"/>
              <a:gd name="connsiteX1" fmla="*/ 5705475 w 5705475"/>
              <a:gd name="connsiteY1" fmla="*/ 0 h 1962150"/>
              <a:gd name="connsiteX2" fmla="*/ 5705475 w 5705475"/>
              <a:gd name="connsiteY2" fmla="*/ 1019175 h 1962150"/>
              <a:gd name="connsiteX3" fmla="*/ 3114675 w 5705475"/>
              <a:gd name="connsiteY3" fmla="*/ 1019175 h 1962150"/>
              <a:gd name="connsiteX4" fmla="*/ 3114675 w 5705475"/>
              <a:gd name="connsiteY4" fmla="*/ 1962150 h 1962150"/>
              <a:gd name="connsiteX5" fmla="*/ 0 w 5705475"/>
              <a:gd name="connsiteY5" fmla="*/ 1962150 h 1962150"/>
              <a:gd name="connsiteX6" fmla="*/ 0 w 5705475"/>
              <a:gd name="connsiteY6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75" h="1962150">
                <a:moveTo>
                  <a:pt x="0" y="0"/>
                </a:moveTo>
                <a:lnTo>
                  <a:pt x="5705475" y="0"/>
                </a:lnTo>
                <a:lnTo>
                  <a:pt x="5705475" y="1019175"/>
                </a:lnTo>
                <a:lnTo>
                  <a:pt x="3114675" y="1019175"/>
                </a:lnTo>
                <a:lnTo>
                  <a:pt x="3114675" y="1962150"/>
                </a:lnTo>
                <a:lnTo>
                  <a:pt x="0" y="19621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838200" y="2102988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8078" y="3134187"/>
            <a:ext cx="4237798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2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99411" y="1217585"/>
            <a:ext cx="670158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0"/>
              </a:lnSpc>
            </a:pPr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Divider</a:t>
            </a:r>
            <a:b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Slides</a:t>
            </a:r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7839433" y="1633431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19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Introduction/Transition - ClayOutline/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7"/>
          <p:cNvSpPr/>
          <p:nvPr userDrawn="1"/>
        </p:nvSpPr>
        <p:spPr>
          <a:xfrm>
            <a:off x="0" y="1154684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380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ntroduction/Transition - ClayOutline/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7"/>
          <p:cNvSpPr/>
          <p:nvPr userDrawn="1"/>
        </p:nvSpPr>
        <p:spPr>
          <a:xfrm>
            <a:off x="0" y="1154684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64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late on White/Photo - Slate/Clay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94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ntroduction/Transition - ClayOutline/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7"/>
          <p:cNvSpPr/>
          <p:nvPr userDrawn="1"/>
        </p:nvSpPr>
        <p:spPr>
          <a:xfrm>
            <a:off x="-84221" y="1154684"/>
            <a:ext cx="10122743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545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Introduction/Transition - ClayOutline/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7"/>
          <p:cNvSpPr/>
          <p:nvPr userDrawn="1"/>
        </p:nvSpPr>
        <p:spPr>
          <a:xfrm>
            <a:off x="-96253" y="1154684"/>
            <a:ext cx="10134775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209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duction/Transition - Clay/Slat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154684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3379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roduction/Transition - Gray/Slat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7545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roduction/Transition - Clay/Slat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154684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13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duction/Transition - Gray/Slat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-120316" y="1145159"/>
            <a:ext cx="10158838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842554" y="1859065"/>
            <a:ext cx="6696891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35190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3098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9411" y="1217585"/>
            <a:ext cx="670158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0"/>
              </a:lnSpc>
            </a:pPr>
            <a:r>
              <a:rPr lang="en-US" sz="15000" b="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ContentSlides</a:t>
            </a:r>
            <a:endParaRPr lang="en-US" sz="15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497159" y="1633431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4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47724" y="1600200"/>
            <a:ext cx="1050607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41022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838200" y="1600200"/>
            <a:ext cx="10515601" cy="457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Tx/>
              <a:buNone/>
              <a:defRPr sz="1600" b="1"/>
            </a:lvl2pPr>
            <a:lvl3pPr marL="0" indent="0">
              <a:spcBef>
                <a:spcPts val="600"/>
              </a:spcBef>
              <a:buFontTx/>
              <a:buNone/>
              <a:defRPr sz="1400"/>
            </a:lvl3pPr>
            <a:lvl4pPr marL="457200" indent="-228600">
              <a:buFont typeface="Wingdings" panose="05000000000000000000" pitchFamily="2" charset="2"/>
              <a:buChar char="§"/>
              <a:defRPr sz="1200"/>
            </a:lvl4pPr>
            <a:lvl5pPr marL="914400" indent="-228600">
              <a:buFont typeface="Segoe UI" panose="020B0502040204020203" pitchFamily="34" charset="0"/>
              <a:buChar char="‒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648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Content/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47724" y="1600200"/>
            <a:ext cx="513397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10300" y="1600200"/>
            <a:ext cx="5143500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5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on Photo - Sla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accent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103875" y="5625820"/>
            <a:ext cx="1249925" cy="546380"/>
            <a:chOff x="10103875" y="5625820"/>
            <a:chExt cx="1249925" cy="546380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103875" y="5625820"/>
              <a:ext cx="1248876" cy="5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0104924" y="5878560"/>
              <a:ext cx="240753" cy="29364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0340432" y="5960360"/>
              <a:ext cx="204562" cy="211840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0539749" y="5965079"/>
              <a:ext cx="244425" cy="202402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0775257" y="5960360"/>
              <a:ext cx="214528" cy="211840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10990834" y="5960360"/>
              <a:ext cx="248097" cy="207121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10990834" y="5765823"/>
              <a:ext cx="362966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11114620" y="5625820"/>
              <a:ext cx="239180" cy="53484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0886980" y="5696608"/>
              <a:ext cx="466820" cy="51911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41" name="Rectangle 40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15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1" y="1600200"/>
            <a:ext cx="3352799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19601" y="1600200"/>
            <a:ext cx="3352800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001000" y="1600200"/>
            <a:ext cx="3352800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3pPr>
            <a:lvl4pPr marL="0" indent="-228600"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457200" indent="-228600">
              <a:buFont typeface="Segoe UI" panose="020B0502040204020203" pitchFamily="34" charset="0"/>
              <a:buChar char="‒"/>
              <a:defRPr sz="1200">
                <a:solidFill>
                  <a:schemeClr val="accent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- Title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451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late Background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10130"/>
            <a:ext cx="12192000" cy="34787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105156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4572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914400" indent="-228600">
              <a:buFont typeface="Segoe UI" panose="020B0502040204020203" pitchFamily="34" charset="0"/>
              <a:buChar char="‒"/>
              <a:defRPr sz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150693"/>
            <a:ext cx="1219200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2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late - Title/Footer Only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10130"/>
            <a:ext cx="12192000" cy="34787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150693"/>
            <a:ext cx="1219200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7059" y="6549887"/>
            <a:ext cx="9223720" cy="2128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838200" y="431047"/>
            <a:ext cx="10515600" cy="603669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13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38057" y="3030293"/>
            <a:ext cx="822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</a:rPr>
              <a:t>Thank you.</a:t>
            </a:r>
          </a:p>
        </p:txBody>
      </p:sp>
      <p:grpSp>
        <p:nvGrpSpPr>
          <p:cNvPr id="23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153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ig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3" y="3388668"/>
            <a:ext cx="10690979" cy="2220363"/>
            <a:chOff x="-2" y="2795644"/>
            <a:chExt cx="8018234" cy="2220363"/>
          </a:xfrm>
          <a:solidFill>
            <a:schemeClr val="accent2"/>
          </a:solidFill>
        </p:grpSpPr>
        <p:sp>
          <p:nvSpPr>
            <p:cNvPr id="21" name="Rectangle 20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66787" y="3617049"/>
            <a:ext cx="9779859" cy="60007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66786" y="4615117"/>
            <a:ext cx="4938063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1031787" y="6119287"/>
            <a:ext cx="9920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>
                <a:solidFill>
                  <a:prstClr val="white"/>
                </a:solidFill>
                <a:latin typeface="Calibri Light" panose="020F0302020204030204" pitchFamily="34" charset="0"/>
              </a:rPr>
              <a:t>NYSE: </a:t>
            </a:r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DVN</a:t>
            </a:r>
          </a:p>
          <a:p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23" name="Group 10"/>
          <p:cNvGrpSpPr>
            <a:grpSpLocks noChangeAspect="1"/>
          </p:cNvGrpSpPr>
          <p:nvPr userDrawn="1"/>
        </p:nvGrpSpPr>
        <p:grpSpPr bwMode="auto">
          <a:xfrm>
            <a:off x="9659995" y="449019"/>
            <a:ext cx="1679871" cy="734323"/>
            <a:chOff x="12096" y="-1776"/>
            <a:chExt cx="2383" cy="1042"/>
          </a:xfrm>
          <a:effectLst>
            <a:outerShdw blurRad="101600" sx="102000" sy="102000" algn="ctr" rotWithShape="0">
              <a:prstClr val="black">
                <a:alpha val="50000"/>
              </a:prstClr>
            </a:outerShdw>
          </a:effectLst>
        </p:grpSpPr>
        <p:sp>
          <p:nvSpPr>
            <p:cNvPr id="2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649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" y="3388668"/>
            <a:ext cx="10690979" cy="2220363"/>
            <a:chOff x="-2" y="2795644"/>
            <a:chExt cx="8018234" cy="2220363"/>
          </a:xfrm>
          <a:solidFill>
            <a:schemeClr val="accent2"/>
          </a:solidFill>
        </p:grpSpPr>
        <p:sp>
          <p:nvSpPr>
            <p:cNvPr id="10" name="Rectangle 9"/>
            <p:cNvSpPr/>
            <p:nvPr/>
          </p:nvSpPr>
          <p:spPr>
            <a:xfrm>
              <a:off x="-2" y="2795644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28" y="171081"/>
            <a:ext cx="2240388" cy="12802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66786" y="3617049"/>
            <a:ext cx="9790053" cy="60007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66786" y="4615117"/>
            <a:ext cx="4938063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1031787" y="6119287"/>
            <a:ext cx="9920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>
                <a:solidFill>
                  <a:prstClr val="white"/>
                </a:solidFill>
                <a:latin typeface="Calibri Light" panose="020F0302020204030204" pitchFamily="34" charset="0"/>
              </a:rPr>
              <a:t>NYSE: </a:t>
            </a:r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DVN</a:t>
            </a:r>
          </a:p>
          <a:p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devonenergy.com</a:t>
            </a:r>
          </a:p>
        </p:txBody>
      </p:sp>
    </p:spTree>
    <p:extLst>
      <p:ext uri="{BB962C8B-B14F-4D97-AF65-F5344CB8AC3E}">
        <p14:creationId xmlns:p14="http://schemas.microsoft.com/office/powerpoint/2010/main" val="3336786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Pictur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10321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Box 15"/>
          <p:cNvSpPr txBox="1">
            <a:spLocks noChangeArrowheads="1"/>
          </p:cNvSpPr>
          <p:nvPr userDrawn="1"/>
        </p:nvSpPr>
        <p:spPr bwMode="auto">
          <a:xfrm>
            <a:off x="1018389" y="6036732"/>
            <a:ext cx="9920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>
                <a:solidFill>
                  <a:prstClr val="white"/>
                </a:solidFill>
                <a:latin typeface="Calibri Light" panose="020F0302020204030204" pitchFamily="34" charset="0"/>
              </a:rPr>
              <a:t>NYSE: </a:t>
            </a:r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DVN</a:t>
            </a:r>
          </a:p>
          <a:p>
            <a:r>
              <a:rPr lang="en-US">
                <a:solidFill>
                  <a:prstClr val="white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grpSp>
        <p:nvGrpSpPr>
          <p:cNvPr id="14" name="Group 10"/>
          <p:cNvGrpSpPr>
            <a:grpSpLocks noChangeAspect="1"/>
          </p:cNvGrpSpPr>
          <p:nvPr userDrawn="1"/>
        </p:nvGrpSpPr>
        <p:grpSpPr bwMode="auto">
          <a:xfrm>
            <a:off x="10011882" y="5846096"/>
            <a:ext cx="1249925" cy="546380"/>
            <a:chOff x="12096" y="-1776"/>
            <a:chExt cx="2383" cy="1042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9804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/Transition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177587"/>
            <a:ext cx="10034016" cy="3546387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184896" y="4529329"/>
            <a:ext cx="1849120" cy="119464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12801" y="3022601"/>
            <a:ext cx="9221216" cy="60007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Introduction/Transition Slide</a:t>
            </a:r>
          </a:p>
        </p:txBody>
      </p:sp>
      <p:grpSp>
        <p:nvGrpSpPr>
          <p:cNvPr id="16" name="Group 10"/>
          <p:cNvGrpSpPr>
            <a:grpSpLocks noChangeAspect="1"/>
          </p:cNvGrpSpPr>
          <p:nvPr userDrawn="1"/>
        </p:nvGrpSpPr>
        <p:grpSpPr bwMode="auto">
          <a:xfrm>
            <a:off x="10306565" y="427407"/>
            <a:ext cx="1249925" cy="546380"/>
            <a:chOff x="12096" y="-1776"/>
            <a:chExt cx="2383" cy="1042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6927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/Transition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177587"/>
            <a:ext cx="10034016" cy="3546387"/>
          </a:xfrm>
          <a:custGeom>
            <a:avLst/>
            <a:gdLst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5512 w 7525512"/>
              <a:gd name="connsiteY2" fmla="*/ 3546387 h 3546387"/>
              <a:gd name="connsiteX3" fmla="*/ 0 w 7525512"/>
              <a:gd name="connsiteY3" fmla="*/ 3546387 h 3546387"/>
              <a:gd name="connsiteX4" fmla="*/ 0 w 7525512"/>
              <a:gd name="connsiteY4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5512 w 7525512"/>
              <a:gd name="connsiteY2" fmla="*/ 3546387 h 3546387"/>
              <a:gd name="connsiteX3" fmla="*/ 6130834 w 7525512"/>
              <a:gd name="connsiteY3" fmla="*/ 3535237 h 3546387"/>
              <a:gd name="connsiteX4" fmla="*/ 0 w 7525512"/>
              <a:gd name="connsiteY4" fmla="*/ 3546387 h 3546387"/>
              <a:gd name="connsiteX5" fmla="*/ 0 w 7525512"/>
              <a:gd name="connsiteY5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7525512 w 7525512"/>
              <a:gd name="connsiteY3" fmla="*/ 3546387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32140 w 7525512"/>
              <a:gd name="connsiteY3" fmla="*/ 2396855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32140 w 7525512"/>
              <a:gd name="connsiteY3" fmla="*/ 2396855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32140 w 7525512"/>
              <a:gd name="connsiteY3" fmla="*/ 2396855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  <a:gd name="connsiteX0" fmla="*/ 0 w 7525512"/>
              <a:gd name="connsiteY0" fmla="*/ 0 h 3546387"/>
              <a:gd name="connsiteX1" fmla="*/ 7525512 w 7525512"/>
              <a:gd name="connsiteY1" fmla="*/ 0 h 3546387"/>
              <a:gd name="connsiteX2" fmla="*/ 7524206 w 7525512"/>
              <a:gd name="connsiteY2" fmla="*/ 2342163 h 3546387"/>
              <a:gd name="connsiteX3" fmla="*/ 6123431 w 7525512"/>
              <a:gd name="connsiteY3" fmla="*/ 2344604 h 3546387"/>
              <a:gd name="connsiteX4" fmla="*/ 6130834 w 7525512"/>
              <a:gd name="connsiteY4" fmla="*/ 3535237 h 3546387"/>
              <a:gd name="connsiteX5" fmla="*/ 0 w 7525512"/>
              <a:gd name="connsiteY5" fmla="*/ 3546387 h 3546387"/>
              <a:gd name="connsiteX6" fmla="*/ 0 w 752551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5512" h="3546387">
                <a:moveTo>
                  <a:pt x="0" y="0"/>
                </a:moveTo>
                <a:lnTo>
                  <a:pt x="7525512" y="0"/>
                </a:lnTo>
                <a:cubicBezTo>
                  <a:pt x="7525077" y="780721"/>
                  <a:pt x="7524641" y="1561442"/>
                  <a:pt x="7524206" y="2342163"/>
                </a:cubicBezTo>
                <a:cubicBezTo>
                  <a:pt x="6906333" y="2351685"/>
                  <a:pt x="7115773" y="2343791"/>
                  <a:pt x="6123431" y="2344604"/>
                </a:cubicBezTo>
                <a:cubicBezTo>
                  <a:pt x="6122996" y="2724065"/>
                  <a:pt x="6131269" y="3155776"/>
                  <a:pt x="6130834" y="3535237"/>
                </a:cubicBez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12801" y="3022601"/>
            <a:ext cx="9221216" cy="60007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Introduction/Transition Slide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93" y="171081"/>
            <a:ext cx="2240388" cy="12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lay on 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000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679"/>
            <a:ext cx="9082617" cy="388937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24" y="1600201"/>
            <a:ext cx="10473152" cy="4594225"/>
          </a:xfrm>
        </p:spPr>
        <p:txBody>
          <a:bodyPr/>
          <a:lstStyle>
            <a:lvl1pPr defTabSz="228600">
              <a:defRPr>
                <a:latin typeface="Calibri" panose="020F0502020204030204" pitchFamily="34" charset="0"/>
              </a:defRPr>
            </a:lvl1pPr>
            <a:lvl2pPr defTabSz="228600">
              <a:defRPr>
                <a:latin typeface="Calibri" panose="020F0502020204030204" pitchFamily="34" charset="0"/>
              </a:defRPr>
            </a:lvl2pPr>
            <a:lvl3pPr defTabSz="228600">
              <a:defRPr>
                <a:latin typeface="Calibri" panose="020F0502020204030204" pitchFamily="34" charset="0"/>
              </a:defRPr>
            </a:lvl3pPr>
            <a:lvl4pPr defTabSz="228600">
              <a:defRPr>
                <a:latin typeface="Calibri" panose="020F0502020204030204" pitchFamily="34" charset="0"/>
              </a:defRPr>
            </a:lvl4pPr>
            <a:lvl5pPr defTabSz="228600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48728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66" y="1600200"/>
            <a:ext cx="5384801" cy="45291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Calibri" panose="020F0502020204030204" pitchFamily="34" charset="0"/>
              </a:defRPr>
            </a:lvl1pPr>
            <a:lvl2pPr>
              <a:defRPr lang="en-US" dirty="0" smtClean="0">
                <a:latin typeface="Calibri" panose="020F0502020204030204" pitchFamily="34" charset="0"/>
              </a:defRPr>
            </a:lvl2pPr>
            <a:lvl3pPr>
              <a:defRPr lang="en-US" dirty="0" smtClean="0">
                <a:latin typeface="Calibri" panose="020F0502020204030204" pitchFamily="34" charset="0"/>
              </a:defRPr>
            </a:lvl3pPr>
            <a:lvl4pPr>
              <a:defRPr lang="en-US" dirty="0" smtClean="0">
                <a:latin typeface="Calibri" panose="020F0502020204030204" pitchFamily="34" charset="0"/>
              </a:defRPr>
            </a:lvl4pPr>
            <a:lvl5pPr>
              <a:defRPr lang="en-US" dirty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683"/>
            <a:ext cx="9082617" cy="388937"/>
          </a:xfrm>
        </p:spPr>
        <p:txBody>
          <a:bodyPr vert="horz" lIns="91440" tIns="0" rIns="91440" bIns="0" rtlCol="0" anchor="t">
            <a:noAutofit/>
          </a:bodyPr>
          <a:lstStyle>
            <a:lvl1pPr marL="227013" indent="-227013"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424084" y="1603375"/>
            <a:ext cx="5384800" cy="45259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latin typeface="Calibri" panose="020F0502020204030204" pitchFamily="34" charset="0"/>
              </a:defRPr>
            </a:lvl1pPr>
            <a:lvl2pPr>
              <a:defRPr lang="en-US" smtClean="0">
                <a:latin typeface="Calibri" panose="020F0502020204030204" pitchFamily="34" charset="0"/>
              </a:defRPr>
            </a:lvl2pPr>
            <a:lvl3pPr>
              <a:defRPr lang="en-US" smtClean="0">
                <a:latin typeface="Calibri" panose="020F0502020204030204" pitchFamily="34" charset="0"/>
              </a:defRPr>
            </a:lvl3pPr>
            <a:lvl4pPr>
              <a:defRPr lang="en-US" smtClean="0">
                <a:latin typeface="Calibri" panose="020F0502020204030204" pitchFamily="34" charset="0"/>
              </a:defRPr>
            </a:lvl4pPr>
            <a:lvl5pPr>
              <a:defRPr lang="en-US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47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4" y="185313"/>
            <a:ext cx="9133017" cy="5254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2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212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772"/>
            <a:ext cx="9082617" cy="393192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Font typeface="Arial" pitchFamily="34" charset="0"/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97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2623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24" y="1600201"/>
            <a:ext cx="10473152" cy="45942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679"/>
            <a:ext cx="9082617" cy="388937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2400" i="1" dirty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6" name="Freeform 5"/>
          <p:cNvSpPr/>
          <p:nvPr userDrawn="1"/>
        </p:nvSpPr>
        <p:spPr>
          <a:xfrm>
            <a:off x="1" y="-1183"/>
            <a:ext cx="10802950" cy="1207375"/>
          </a:xfrm>
          <a:custGeom>
            <a:avLst/>
            <a:gdLst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9331 h 1194319"/>
              <a:gd name="connsiteX6" fmla="*/ 8378889 w 8378889"/>
              <a:gd name="connsiteY6" fmla="*/ 0 h 1194319"/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697 h 1194319"/>
              <a:gd name="connsiteX6" fmla="*/ 8378889 w 8378889"/>
              <a:gd name="connsiteY6" fmla="*/ 0 h 119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8889" h="1194319">
                <a:moveTo>
                  <a:pt x="8378889" y="0"/>
                </a:moveTo>
                <a:lnTo>
                  <a:pt x="8378889" y="615821"/>
                </a:lnTo>
                <a:lnTo>
                  <a:pt x="7800391" y="615821"/>
                </a:lnTo>
                <a:lnTo>
                  <a:pt x="7800391" y="1194319"/>
                </a:lnTo>
                <a:lnTo>
                  <a:pt x="0" y="1194319"/>
                </a:lnTo>
                <a:lnTo>
                  <a:pt x="0" y="697"/>
                </a:lnTo>
                <a:lnTo>
                  <a:pt x="8378889" y="0"/>
                </a:lnTo>
                <a:close/>
              </a:path>
            </a:pathLst>
          </a:custGeom>
          <a:solidFill>
            <a:srgbClr val="505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51" y="741187"/>
            <a:ext cx="656737" cy="2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8629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3782" y="3030293"/>
            <a:ext cx="822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prstClr val="white"/>
                </a:solidFill>
                <a:latin typeface="Calibri Light" panose="020F0302020204030204" pitchFamily="34" charset="0"/>
              </a:rPr>
              <a:t>Thank you.</a:t>
            </a:r>
          </a:p>
        </p:txBody>
      </p:sp>
      <p:grpSp>
        <p:nvGrpSpPr>
          <p:cNvPr id="13" name="Group 10"/>
          <p:cNvGrpSpPr>
            <a:grpSpLocks noChangeAspect="1"/>
          </p:cNvGrpSpPr>
          <p:nvPr userDrawn="1"/>
        </p:nvGrpSpPr>
        <p:grpSpPr bwMode="auto">
          <a:xfrm>
            <a:off x="10206203" y="427407"/>
            <a:ext cx="1249925" cy="546380"/>
            <a:chOff x="12096" y="-1776"/>
            <a:chExt cx="2383" cy="1042"/>
          </a:xfrm>
        </p:grpSpPr>
        <p:sp>
          <p:nvSpPr>
            <p:cNvPr id="1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7291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on Slate/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</a:rPr>
              <a:t>NYSE: </a:t>
            </a: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DVN</a:t>
            </a:r>
          </a:p>
          <a:p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6" name="Rectangle 25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94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late on 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13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on Slate/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6" name="Rectangle 25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6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2 on Slate/Photo - White/Clay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 userDrawn="1"/>
        </p:nvSpPr>
        <p:spPr>
          <a:xfrm>
            <a:off x="0" y="1145159"/>
            <a:ext cx="10038522" cy="3546387"/>
          </a:xfrm>
          <a:custGeom>
            <a:avLst/>
            <a:gdLst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0 w 10034016"/>
              <a:gd name="connsiteY3" fmla="*/ 3546387 h 3546387"/>
              <a:gd name="connsiteX4" fmla="*/ 0 w 10034016"/>
              <a:gd name="connsiteY4" fmla="*/ 0 h 3546387"/>
              <a:gd name="connsiteX0" fmla="*/ 0 w 10034016"/>
              <a:gd name="connsiteY0" fmla="*/ 0 h 3546387"/>
              <a:gd name="connsiteX1" fmla="*/ 10034016 w 10034016"/>
              <a:gd name="connsiteY1" fmla="*/ 0 h 3546387"/>
              <a:gd name="connsiteX2" fmla="*/ 10034016 w 10034016"/>
              <a:gd name="connsiteY2" fmla="*/ 3546387 h 3546387"/>
              <a:gd name="connsiteX3" fmla="*/ 7682948 w 10034016"/>
              <a:gd name="connsiteY3" fmla="*/ 3537414 h 3546387"/>
              <a:gd name="connsiteX4" fmla="*/ 0 w 10034016"/>
              <a:gd name="connsiteY4" fmla="*/ 3546387 h 3546387"/>
              <a:gd name="connsiteX5" fmla="*/ 0 w 10034016"/>
              <a:gd name="connsiteY5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10034016 w 10038522"/>
              <a:gd name="connsiteY3" fmla="*/ 3546387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  <a:gd name="connsiteX0" fmla="*/ 0 w 10038522"/>
              <a:gd name="connsiteY0" fmla="*/ 0 h 3546387"/>
              <a:gd name="connsiteX1" fmla="*/ 10034016 w 10038522"/>
              <a:gd name="connsiteY1" fmla="*/ 0 h 3546387"/>
              <a:gd name="connsiteX2" fmla="*/ 10038522 w 10038522"/>
              <a:gd name="connsiteY2" fmla="*/ 1967031 h 3546387"/>
              <a:gd name="connsiteX3" fmla="*/ 7688381 w 10038522"/>
              <a:gd name="connsiteY3" fmla="*/ 1966065 h 3546387"/>
              <a:gd name="connsiteX4" fmla="*/ 7682948 w 10038522"/>
              <a:gd name="connsiteY4" fmla="*/ 3537414 h 3546387"/>
              <a:gd name="connsiteX5" fmla="*/ 0 w 10038522"/>
              <a:gd name="connsiteY5" fmla="*/ 3546387 h 3546387"/>
              <a:gd name="connsiteX6" fmla="*/ 0 w 10038522"/>
              <a:gd name="connsiteY6" fmla="*/ 0 h 354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8522" h="3546387">
                <a:moveTo>
                  <a:pt x="0" y="0"/>
                </a:moveTo>
                <a:lnTo>
                  <a:pt x="10034016" y="0"/>
                </a:lnTo>
                <a:lnTo>
                  <a:pt x="10038522" y="1967031"/>
                </a:lnTo>
                <a:lnTo>
                  <a:pt x="7688381" y="1966065"/>
                </a:lnTo>
                <a:lnTo>
                  <a:pt x="7682948" y="3537414"/>
                </a:lnTo>
                <a:lnTo>
                  <a:pt x="0" y="35463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8625084" cy="6000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accent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3123158"/>
            <a:ext cx="4938063" cy="384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>
              <a:buNone/>
              <a:defRPr lang="en-US" sz="1800" dirty="0">
                <a:solidFill>
                  <a:schemeClr val="accent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838200" y="5642598"/>
            <a:ext cx="132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>
            <a:lvl1pPr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 Light" panose="020F0302020204030204" pitchFamily="34" charset="0"/>
              </a:rPr>
              <a:t>NYSE: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DVN</a:t>
            </a:r>
          </a:p>
          <a:p>
            <a:pPr eaLnBrk="1" hangingPunct="1"/>
            <a:r>
              <a:rPr lang="en-US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devonenergy.com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 userDrawn="1"/>
        </p:nvSpPr>
        <p:spPr>
          <a:xfrm flipV="1">
            <a:off x="838200" y="6126481"/>
            <a:ext cx="914400" cy="45719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/>
          <p:cNvGrpSpPr>
            <a:grpSpLocks noChangeAspect="1"/>
          </p:cNvGrpSpPr>
          <p:nvPr userDrawn="1"/>
        </p:nvGrpSpPr>
        <p:grpSpPr bwMode="auto">
          <a:xfrm>
            <a:off x="10103875" y="5625820"/>
            <a:ext cx="1249925" cy="546380"/>
            <a:chOff x="12096" y="-1776"/>
            <a:chExt cx="2383" cy="1042"/>
          </a:xfrm>
        </p:grpSpPr>
        <p:sp>
          <p:nvSpPr>
            <p:cNvPr id="2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CA" sz="1800" dirty="0">
                <a:solidFill>
                  <a:prstClr val="black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57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 - Partial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09863" y="575901"/>
            <a:ext cx="10784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Title Slides</a:t>
            </a:r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9666933" y="1296547"/>
            <a:ext cx="1454102" cy="1130968"/>
          </a:xfrm>
          <a:prstGeom prst="triangle">
            <a:avLst/>
          </a:pr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736" y="3898233"/>
            <a:ext cx="1153026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b="0" dirty="0">
                <a:solidFill>
                  <a:schemeClr val="bg1"/>
                </a:solidFill>
                <a:latin typeface="Segoe UI Light" panose="020B0502040204020203" pitchFamily="34" charset="0"/>
              </a:rPr>
              <a:t>PARTIAL</a:t>
            </a: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 IMAGE </a:t>
            </a:r>
          </a:p>
          <a:p>
            <a:pPr>
              <a:lnSpc>
                <a:spcPts val="8000"/>
              </a:lnSpc>
            </a:pPr>
            <a:r>
              <a:rPr lang="en-US" sz="8000" b="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BACKGROUND</a:t>
            </a:r>
            <a:endParaRPr lang="en-US" sz="8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3272591"/>
            <a:ext cx="105156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3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" action="ppaction://noaction"/>
          </p:cNvPr>
          <p:cNvSpPr/>
          <p:nvPr userDrawn="1"/>
        </p:nvSpPr>
        <p:spPr>
          <a:xfrm flipV="1">
            <a:off x="838200" y="1107290"/>
            <a:ext cx="9144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50693"/>
            <a:ext cx="1219200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78792" y="6474832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F5F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" y="6475609"/>
            <a:ext cx="12192002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847056" y="6600501"/>
            <a:ext cx="293680" cy="122367"/>
            <a:chOff x="5057775" y="2586038"/>
            <a:chExt cx="1466851" cy="611188"/>
          </a:xfrm>
          <a:solidFill>
            <a:srgbClr val="F54123"/>
          </a:solidFill>
        </p:grpSpPr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5418138" y="3035301"/>
              <a:ext cx="11064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 userDrawn="1"/>
          </p:nvSpPr>
          <p:spPr bwMode="auto">
            <a:xfrm>
              <a:off x="5794375" y="2586038"/>
              <a:ext cx="7302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5057775" y="2808288"/>
              <a:ext cx="1466850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33" r:id="rId2"/>
    <p:sldLayoutId id="2147483778" r:id="rId3"/>
    <p:sldLayoutId id="2147483771" r:id="rId4"/>
    <p:sldLayoutId id="2147483766" r:id="rId5"/>
    <p:sldLayoutId id="2147483779" r:id="rId6"/>
    <p:sldLayoutId id="2147483769" r:id="rId7"/>
    <p:sldLayoutId id="2147483770" r:id="rId8"/>
    <p:sldLayoutId id="2147483777" r:id="rId9"/>
    <p:sldLayoutId id="2147483750" r:id="rId10"/>
    <p:sldLayoutId id="2147483797" r:id="rId11"/>
    <p:sldLayoutId id="2147483784" r:id="rId12"/>
    <p:sldLayoutId id="2147483736" r:id="rId13"/>
    <p:sldLayoutId id="2147483746" r:id="rId14"/>
    <p:sldLayoutId id="2147483798" r:id="rId15"/>
    <p:sldLayoutId id="2147483755" r:id="rId16"/>
    <p:sldLayoutId id="2147483744" r:id="rId17"/>
    <p:sldLayoutId id="2147483776" r:id="rId18"/>
    <p:sldLayoutId id="2147483739" r:id="rId19"/>
    <p:sldLayoutId id="2147483781" r:id="rId20"/>
    <p:sldLayoutId id="2147483780" r:id="rId21"/>
    <p:sldLayoutId id="2147483748" r:id="rId22"/>
    <p:sldLayoutId id="2147483783" r:id="rId23"/>
    <p:sldLayoutId id="2147483782" r:id="rId24"/>
    <p:sldLayoutId id="2147483796" r:id="rId25"/>
    <p:sldLayoutId id="2147483772" r:id="rId26"/>
    <p:sldLayoutId id="2147483785" r:id="rId27"/>
    <p:sldLayoutId id="2147483791" r:id="rId28"/>
    <p:sldLayoutId id="2147483792" r:id="rId29"/>
    <p:sldLayoutId id="2147483793" r:id="rId30"/>
    <p:sldLayoutId id="2147483794" r:id="rId31"/>
    <p:sldLayoutId id="2147483790" r:id="rId32"/>
    <p:sldLayoutId id="2147483764" r:id="rId33"/>
    <p:sldLayoutId id="2147483761" r:id="rId34"/>
    <p:sldLayoutId id="2147483759" r:id="rId35"/>
    <p:sldLayoutId id="2147483795" r:id="rId36"/>
    <p:sldLayoutId id="2147483723" r:id="rId37"/>
    <p:sldLayoutId id="2147483728" r:id="rId38"/>
    <p:sldLayoutId id="2147483753" r:id="rId39"/>
    <p:sldLayoutId id="2147483756" r:id="rId40"/>
    <p:sldLayoutId id="2147483752" r:id="rId41"/>
    <p:sldLayoutId id="2147483725" r:id="rId42"/>
    <p:sldLayoutId id="2147483754" r:id="rId43"/>
    <p:sldLayoutId id="2147483734" r:id="rId4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+mj-lt"/>
          <a:ea typeface="+mn-ea"/>
          <a:cs typeface="+mn-cs"/>
        </a:defRPr>
      </a:lvl1pPr>
      <a:lvl2pPr marL="687388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912" userDrawn="1">
          <p15:clr>
            <a:srgbClr val="F26B43"/>
          </p15:clr>
        </p15:guide>
        <p15:guide id="3" pos="3768" userDrawn="1">
          <p15:clr>
            <a:srgbClr val="F26B43"/>
          </p15:clr>
        </p15:guide>
        <p15:guide id="4" pos="528" userDrawn="1">
          <p15:clr>
            <a:srgbClr val="F26B43"/>
          </p15:clr>
        </p15:guide>
        <p15:guide id="5" pos="7152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orient="horz" pos="3888" userDrawn="1">
          <p15:clr>
            <a:srgbClr val="F26B43"/>
          </p15:clr>
        </p15:guide>
        <p15:guide id="8" pos="2640" userDrawn="1">
          <p15:clr>
            <a:srgbClr val="F26B43"/>
          </p15:clr>
        </p15:guide>
        <p15:guide id="9" pos="2784" userDrawn="1">
          <p15:clr>
            <a:srgbClr val="F26B43"/>
          </p15:clr>
        </p15:guide>
        <p15:guide id="10" pos="4896" userDrawn="1">
          <p15:clr>
            <a:srgbClr val="F26B43"/>
          </p15:clr>
        </p15:guide>
        <p15:guide id="11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198" y="1600201"/>
            <a:ext cx="1061296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88" y="6378576"/>
            <a:ext cx="560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Calibri Light" panose="020F0302020204030204" pitchFamily="34" charset="0"/>
              </a:defRPr>
            </a:lvl1pPr>
          </a:lstStyle>
          <a:p>
            <a:fld id="{FC5592BD-66A9-4280-8B5A-810C4B1CE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7" name="Freeform 46"/>
          <p:cNvSpPr/>
          <p:nvPr userDrawn="1"/>
        </p:nvSpPr>
        <p:spPr>
          <a:xfrm>
            <a:off x="-161182" y="0"/>
            <a:ext cx="11165084" cy="1182129"/>
          </a:xfrm>
          <a:custGeom>
            <a:avLst/>
            <a:gdLst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9331 h 1194319"/>
              <a:gd name="connsiteX6" fmla="*/ 8378889 w 8378889"/>
              <a:gd name="connsiteY6" fmla="*/ 0 h 1194319"/>
              <a:gd name="connsiteX0" fmla="*/ 8378889 w 8378889"/>
              <a:gd name="connsiteY0" fmla="*/ 0 h 1194319"/>
              <a:gd name="connsiteX1" fmla="*/ 8378889 w 8378889"/>
              <a:gd name="connsiteY1" fmla="*/ 615821 h 1194319"/>
              <a:gd name="connsiteX2" fmla="*/ 7800391 w 8378889"/>
              <a:gd name="connsiteY2" fmla="*/ 615821 h 1194319"/>
              <a:gd name="connsiteX3" fmla="*/ 7800391 w 8378889"/>
              <a:gd name="connsiteY3" fmla="*/ 1194319 h 1194319"/>
              <a:gd name="connsiteX4" fmla="*/ 0 w 8378889"/>
              <a:gd name="connsiteY4" fmla="*/ 1194319 h 1194319"/>
              <a:gd name="connsiteX5" fmla="*/ 0 w 8378889"/>
              <a:gd name="connsiteY5" fmla="*/ 697 h 1194319"/>
              <a:gd name="connsiteX6" fmla="*/ 8378889 w 8378889"/>
              <a:gd name="connsiteY6" fmla="*/ 0 h 119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8889" h="1194319">
                <a:moveTo>
                  <a:pt x="8378889" y="0"/>
                </a:moveTo>
                <a:lnTo>
                  <a:pt x="8378889" y="615821"/>
                </a:lnTo>
                <a:lnTo>
                  <a:pt x="7800391" y="615821"/>
                </a:lnTo>
                <a:lnTo>
                  <a:pt x="7800391" y="1194319"/>
                </a:lnTo>
                <a:lnTo>
                  <a:pt x="0" y="1194319"/>
                </a:lnTo>
                <a:lnTo>
                  <a:pt x="0" y="697"/>
                </a:lnTo>
                <a:lnTo>
                  <a:pt x="8378889" y="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506" y="655426"/>
            <a:ext cx="812120" cy="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7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1pPr>
      <a:lvl2pPr marL="687388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05050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873887"/>
            <a:ext cx="3928872" cy="942465"/>
          </a:xfrm>
        </p:spPr>
        <p:txBody>
          <a:bodyPr/>
          <a:lstStyle/>
          <a:p>
            <a:r>
              <a:rPr lang="en-US" dirty="0"/>
              <a:t>Pipe </a:t>
            </a:r>
            <a:r>
              <a:rPr lang="en-US" dirty="0" smtClean="0"/>
              <a:t>Measurement </a:t>
            </a:r>
            <a:br>
              <a:rPr lang="en-US" dirty="0" smtClean="0"/>
            </a:br>
            <a:r>
              <a:rPr lang="en-US" sz="2400" dirty="0" smtClean="0"/>
              <a:t>Tubing Tally Problem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588" y="3357282"/>
            <a:ext cx="7184136" cy="436906"/>
          </a:xfrm>
        </p:spPr>
        <p:txBody>
          <a:bodyPr/>
          <a:lstStyle/>
          <a:p>
            <a:r>
              <a:rPr lang="en-US" sz="1500" dirty="0"/>
              <a:t>-Praveen Pandey, Adrian Bustamante, </a:t>
            </a:r>
            <a:r>
              <a:rPr lang="en-US" sz="1500" dirty="0" smtClean="0"/>
              <a:t>Andrew </a:t>
            </a:r>
            <a:r>
              <a:rPr lang="en-US" sz="1500" dirty="0"/>
              <a:t>Fine, Girish </a:t>
            </a:r>
            <a:r>
              <a:rPr lang="en-US" sz="1500" dirty="0" err="1" smtClean="0"/>
              <a:t>Dwivedi</a:t>
            </a:r>
            <a:r>
              <a:rPr lang="en-US" sz="1500" dirty="0"/>
              <a:t> </a:t>
            </a:r>
            <a:r>
              <a:rPr lang="en-US" sz="1500" dirty="0" smtClean="0"/>
              <a:t>&amp; </a:t>
            </a:r>
            <a:r>
              <a:rPr lang="en-US" sz="1500" dirty="0" smtClean="0"/>
              <a:t>Connor </a:t>
            </a:r>
            <a:r>
              <a:rPr lang="en-US" sz="1500" dirty="0"/>
              <a:t>Sinclair</a:t>
            </a:r>
          </a:p>
        </p:txBody>
      </p:sp>
    </p:spTree>
    <p:extLst>
      <p:ext uri="{BB962C8B-B14F-4D97-AF65-F5344CB8AC3E}">
        <p14:creationId xmlns:p14="http://schemas.microsoft.com/office/powerpoint/2010/main" val="12291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3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423" y="1171067"/>
            <a:ext cx="11108279" cy="520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28278"/>
            <a:ext cx="11771992" cy="45942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sz="6600" dirty="0" err="1">
                <a:latin typeface="Consolas" panose="020B0609020204030204" pitchFamily="49" charset="0"/>
                <a:cs typeface="Courier New" panose="02070309020205020404" pitchFamily="49" charset="0"/>
              </a:rPr>
              <a:t>audience.ask</a:t>
            </a:r>
            <a:r>
              <a:rPr lang="en-US" sz="6600" dirty="0">
                <a:latin typeface="Consolas" panose="020B0609020204030204" pitchFamily="49" charset="0"/>
                <a:cs typeface="Courier New" panose="02070309020205020404" pitchFamily="49" charset="0"/>
              </a:rPr>
              <a:t>(questions);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1E82BE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 (“</a:t>
            </a:r>
            <a:r>
              <a:rPr lang="en-US" sz="2400" dirty="0" err="1">
                <a:latin typeface="Consolas" panose="020B0609020204030204" pitchFamily="49" charset="0"/>
              </a:rPr>
              <a:t>Hmmmmmm</a:t>
            </a:r>
            <a:r>
              <a:rPr lang="en-US" sz="2400" dirty="0">
                <a:latin typeface="Consolas" panose="020B0609020204030204" pitchFamily="49" charset="0"/>
              </a:rPr>
              <a:t>….”);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2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582" y="1393592"/>
            <a:ext cx="7549994" cy="4594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Today, capturing information about tubing and casing before placing it downhole is a laborious and inefficient process.  </a:t>
            </a:r>
          </a:p>
          <a:p>
            <a:endParaRPr lang="en-US" dirty="0"/>
          </a:p>
          <a:p>
            <a:r>
              <a:rPr lang="en-US" dirty="0"/>
              <a:t>Information captured is taken in a series of disconnected manual processes </a:t>
            </a:r>
          </a:p>
          <a:p>
            <a:pPr lvl="1"/>
            <a:r>
              <a:rPr lang="en-US" dirty="0"/>
              <a:t>Requires 3 people to complete measurement task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person required for manual data entry</a:t>
            </a:r>
          </a:p>
          <a:p>
            <a:pPr lvl="2"/>
            <a:r>
              <a:rPr lang="en-US" dirty="0"/>
              <a:t>Risk of data quality issues</a:t>
            </a:r>
          </a:p>
          <a:p>
            <a:pPr lvl="1"/>
            <a:r>
              <a:rPr lang="en-US" dirty="0"/>
              <a:t>Processing time is long and data quality is reduced</a:t>
            </a:r>
          </a:p>
          <a:p>
            <a:r>
              <a:rPr lang="en-US" dirty="0"/>
              <a:t>In Sum - measurement process requires too many people and too much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47" y="5062790"/>
            <a:ext cx="2034491" cy="1680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4108472"/>
            <a:ext cx="4343918" cy="2270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75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Breakdown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581" y="1393593"/>
            <a:ext cx="6568539" cy="1959208"/>
          </a:xfrm>
        </p:spPr>
        <p:txBody>
          <a:bodyPr/>
          <a:lstStyle/>
          <a:p>
            <a:r>
              <a:rPr lang="en-US" dirty="0" smtClean="0"/>
              <a:t>Custom mobile application for logging pipe data and aggregating with measurements</a:t>
            </a:r>
          </a:p>
          <a:p>
            <a:pPr lvl="1"/>
            <a:r>
              <a:rPr lang="en-US" dirty="0" smtClean="0"/>
              <a:t>Application requires minimal manual input and can be synced with a database</a:t>
            </a:r>
          </a:p>
          <a:p>
            <a:r>
              <a:rPr lang="en-US" dirty="0" smtClean="0"/>
              <a:t>Improved pipe measurement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36" y="947226"/>
            <a:ext cx="2724912" cy="530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3599396-B33D-4C31-8E94-EF62C1139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6" y="3725915"/>
            <a:ext cx="2565918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40" y="3725915"/>
            <a:ext cx="1066800" cy="2526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18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Mobile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3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61" y="854166"/>
            <a:ext cx="2724912" cy="53049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31" y="853799"/>
            <a:ext cx="2724912" cy="530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58" y="819252"/>
            <a:ext cx="2725055" cy="53744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28" y="819252"/>
            <a:ext cx="2724912" cy="530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55" y="784706"/>
            <a:ext cx="2725055" cy="53744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6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" dur="7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– </a:t>
            </a:r>
            <a:r>
              <a:rPr lang="en-US" dirty="0"/>
              <a:t>Term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2" y="1272644"/>
            <a:ext cx="11577618" cy="51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03792E2-6A0A-4BD3-87EF-B57CEF29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09" y="1194699"/>
            <a:ext cx="4284548" cy="35638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– Term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25" y="1194699"/>
            <a:ext cx="5846884" cy="5350109"/>
          </a:xfrm>
        </p:spPr>
        <p:txBody>
          <a:bodyPr/>
          <a:lstStyle/>
          <a:p>
            <a:r>
              <a:rPr lang="en-US" sz="2400" dirty="0" smtClean="0"/>
              <a:t>Equipment Required</a:t>
            </a:r>
            <a:endParaRPr lang="en-US" sz="2400" dirty="0"/>
          </a:p>
          <a:p>
            <a:pPr lvl="1"/>
            <a:r>
              <a:rPr lang="en-US" sz="2400" dirty="0"/>
              <a:t>Electronic </a:t>
            </a:r>
            <a:r>
              <a:rPr lang="en-US" sz="2400" dirty="0" smtClean="0"/>
              <a:t>tape measure</a:t>
            </a:r>
            <a:endParaRPr lang="en-US" sz="2400" dirty="0"/>
          </a:p>
          <a:p>
            <a:pPr lvl="1"/>
            <a:r>
              <a:rPr lang="en-US" sz="2400" dirty="0" smtClean="0"/>
              <a:t>Mobile app connected via Bluetooth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Steps</a:t>
            </a:r>
            <a:endParaRPr lang="en-US" sz="2400" dirty="0"/>
          </a:p>
          <a:p>
            <a:pPr lvl="1"/>
            <a:r>
              <a:rPr lang="en-US" sz="2400" dirty="0" smtClean="0"/>
              <a:t>User opens app</a:t>
            </a:r>
          </a:p>
          <a:p>
            <a:pPr lvl="2"/>
            <a:r>
              <a:rPr lang="en-US" sz="2400" dirty="0" smtClean="0"/>
              <a:t>Connect to device</a:t>
            </a:r>
            <a:endParaRPr lang="en-US" sz="2400" dirty="0"/>
          </a:p>
          <a:p>
            <a:pPr lvl="1"/>
            <a:r>
              <a:rPr lang="en-US" sz="2400" dirty="0" smtClean="0"/>
              <a:t>2 people working the measuring tape</a:t>
            </a:r>
            <a:endParaRPr lang="en-US" sz="2400" dirty="0"/>
          </a:p>
          <a:p>
            <a:pPr lvl="1"/>
            <a:r>
              <a:rPr lang="en-US" sz="2400" dirty="0" smtClean="0"/>
              <a:t>Measurement CSV file created in app</a:t>
            </a:r>
          </a:p>
          <a:p>
            <a:pPr lvl="2"/>
            <a:r>
              <a:rPr lang="en-US" sz="2400" dirty="0" smtClean="0"/>
              <a:t>Export to device</a:t>
            </a:r>
          </a:p>
          <a:p>
            <a:pPr lvl="1"/>
            <a:r>
              <a:rPr lang="en-US" sz="2400" dirty="0" smtClean="0"/>
              <a:t>Custom app ingests and aggregates with pipe </a:t>
            </a:r>
            <a:r>
              <a:rPr lang="en-US" sz="2400" dirty="0" err="1" smtClean="0"/>
              <a:t>paramaters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3599396-B33D-4C31-8E94-EF62C1139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04" y="2644776"/>
            <a:ext cx="38100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1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– Term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1" y="1276224"/>
            <a:ext cx="11573949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– Term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24" y="1194699"/>
            <a:ext cx="6630151" cy="5549002"/>
          </a:xfrm>
        </p:spPr>
        <p:txBody>
          <a:bodyPr/>
          <a:lstStyle/>
          <a:p>
            <a:r>
              <a:rPr lang="en-US" sz="2400" dirty="0"/>
              <a:t>Equipment Required</a:t>
            </a:r>
          </a:p>
          <a:p>
            <a:pPr lvl="1"/>
            <a:r>
              <a:rPr lang="en-US" sz="2400" dirty="0" smtClean="0"/>
              <a:t>Field ready laser measurement system</a:t>
            </a:r>
          </a:p>
          <a:p>
            <a:pPr lvl="1"/>
            <a:r>
              <a:rPr lang="en-US" sz="2400" dirty="0" smtClean="0"/>
              <a:t>Mobile </a:t>
            </a:r>
            <a:r>
              <a:rPr lang="en-US" sz="2400" dirty="0"/>
              <a:t>app connected via </a:t>
            </a:r>
            <a:r>
              <a:rPr lang="en-US" sz="2400" dirty="0" smtClean="0"/>
              <a:t>Bluetooth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Steps</a:t>
            </a:r>
          </a:p>
          <a:p>
            <a:pPr lvl="1"/>
            <a:r>
              <a:rPr lang="en-US" sz="2400" dirty="0"/>
              <a:t>User opens app</a:t>
            </a:r>
          </a:p>
          <a:p>
            <a:pPr lvl="2"/>
            <a:r>
              <a:rPr lang="en-US" sz="2400" dirty="0"/>
              <a:t>Connect to </a:t>
            </a:r>
            <a:r>
              <a:rPr lang="en-US" sz="2400" dirty="0" smtClean="0"/>
              <a:t>laser</a:t>
            </a:r>
            <a:endParaRPr lang="en-US" sz="2400" dirty="0"/>
          </a:p>
          <a:p>
            <a:pPr lvl="1"/>
            <a:r>
              <a:rPr lang="en-US" sz="2400" dirty="0" smtClean="0"/>
              <a:t>1 person fits end tag on pipe openings</a:t>
            </a:r>
          </a:p>
          <a:p>
            <a:pPr lvl="2"/>
            <a:r>
              <a:rPr lang="en-US" sz="2400" dirty="0" smtClean="0"/>
              <a:t>Then uses laser to take measurements</a:t>
            </a:r>
            <a:endParaRPr lang="en-US" sz="2400" dirty="0"/>
          </a:p>
          <a:p>
            <a:pPr lvl="1"/>
            <a:r>
              <a:rPr lang="en-US" sz="2400" dirty="0" smtClean="0"/>
              <a:t>Measurement CSV </a:t>
            </a:r>
            <a:r>
              <a:rPr lang="en-US" sz="2400" dirty="0"/>
              <a:t>file created in app</a:t>
            </a:r>
          </a:p>
          <a:p>
            <a:pPr lvl="1"/>
            <a:r>
              <a:rPr lang="en-US" sz="2400" dirty="0" smtClean="0"/>
              <a:t>Custom </a:t>
            </a:r>
            <a:r>
              <a:rPr lang="en-US" sz="2400" dirty="0"/>
              <a:t>app ingests and aggregates with pipe </a:t>
            </a:r>
            <a:r>
              <a:rPr lang="en-US" sz="2400" dirty="0" err="1" smtClean="0"/>
              <a:t>paramaters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1" y="1438813"/>
            <a:ext cx="1630679" cy="3862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75" y="3584623"/>
            <a:ext cx="3178576" cy="2242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8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592BD-66A9-4280-8B5A-810C4B1CE50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64" y="1001904"/>
            <a:ext cx="2775506" cy="5376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45" y="1001904"/>
            <a:ext cx="2775506" cy="5376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5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von Presentation Template Widescreen">
  <a:themeElements>
    <a:clrScheme name="Devon Colors">
      <a:dk1>
        <a:sysClr val="windowText" lastClr="000000"/>
      </a:dk1>
      <a:lt1>
        <a:sysClr val="window" lastClr="FFFFFF"/>
      </a:lt1>
      <a:dk2>
        <a:srgbClr val="00A591"/>
      </a:dk2>
      <a:lt2>
        <a:srgbClr val="4DD3FD"/>
      </a:lt2>
      <a:accent1>
        <a:srgbClr val="505050"/>
      </a:accent1>
      <a:accent2>
        <a:srgbClr val="F54123"/>
      </a:accent2>
      <a:accent3>
        <a:srgbClr val="7F7F7F"/>
      </a:accent3>
      <a:accent4>
        <a:srgbClr val="00AAC3"/>
      </a:accent4>
      <a:accent5>
        <a:srgbClr val="F59B14"/>
      </a:accent5>
      <a:accent6>
        <a:srgbClr val="73AA32"/>
      </a:accent6>
      <a:hlink>
        <a:srgbClr val="4DD3FD"/>
      </a:hlink>
      <a:folHlink>
        <a:srgbClr val="1E82BE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Devon Grey">
      <a:srgbClr val="B2B2B2"/>
    </a:custClr>
    <a:custClr name="Devon Slate">
      <a:srgbClr val="505050"/>
    </a:custClr>
    <a:custClr name="Devon Clay">
      <a:srgbClr val="F54123"/>
    </a:custClr>
    <a:custClr name="Devon Blue">
      <a:srgbClr val="00AAC3"/>
    </a:custClr>
    <a:custClr name="Devon Green">
      <a:srgbClr val="73AA32"/>
    </a:custClr>
    <a:custClr name="Devon Yellow">
      <a:srgbClr val="F59B14"/>
    </a:custClr>
    <a:custClr name="Devon Turquoise">
      <a:srgbClr val="00A591"/>
    </a:custClr>
    <a:custClr name="Devon Light Blue">
      <a:srgbClr val="4DD3FD"/>
    </a:custClr>
    <a:custClr name="Devon Sky Blue">
      <a:srgbClr val="1E82BE"/>
    </a:custClr>
    <a:custClr name="Devon Gold">
      <a:srgbClr val="C89B32"/>
    </a:custClr>
    <a:custClr name="Devon Light Yellow">
      <a:srgbClr val="F5C814"/>
    </a:custClr>
    <a:custClr name="Devon Orange">
      <a:srgbClr val="FF6E00"/>
    </a:custClr>
    <a:custClr name="Devon Brown">
      <a:srgbClr val="8C4632"/>
    </a:custClr>
    <a:custClr name="Devon Dark Green">
      <a:srgbClr val="517F49"/>
    </a:custClr>
  </a:custClrLst>
  <a:extLst>
    <a:ext uri="{05A4C25C-085E-4340-85A3-A5531E510DB2}">
      <thm15:themeFamily xmlns:thm15="http://schemas.microsoft.com/office/thememl/2012/main" name="DVN_Template_11-17-2017.pptx" id="{A8E261E9-2E4E-4475-9894-7CAD9320A22A}" vid="{4BBFDBF2-3FE7-40D3-9B35-61097FA5E719}"/>
    </a:ext>
  </a:extLst>
</a:theme>
</file>

<file path=ppt/theme/theme2.xml><?xml version="1.0" encoding="utf-8"?>
<a:theme xmlns:a="http://schemas.openxmlformats.org/drawingml/2006/main" name="1_Devon Presentation Template Widescreen">
  <a:themeElements>
    <a:clrScheme name="Devon Colors">
      <a:dk1>
        <a:sysClr val="windowText" lastClr="000000"/>
      </a:dk1>
      <a:lt1>
        <a:sysClr val="window" lastClr="FFFFFF"/>
      </a:lt1>
      <a:dk2>
        <a:srgbClr val="00A591"/>
      </a:dk2>
      <a:lt2>
        <a:srgbClr val="4DD3FD"/>
      </a:lt2>
      <a:accent1>
        <a:srgbClr val="505050"/>
      </a:accent1>
      <a:accent2>
        <a:srgbClr val="F54123"/>
      </a:accent2>
      <a:accent3>
        <a:srgbClr val="7F7F7F"/>
      </a:accent3>
      <a:accent4>
        <a:srgbClr val="00AAC3"/>
      </a:accent4>
      <a:accent5>
        <a:srgbClr val="F59B14"/>
      </a:accent5>
      <a:accent6>
        <a:srgbClr val="73AA32"/>
      </a:accent6>
      <a:hlink>
        <a:srgbClr val="4DD3FD"/>
      </a:hlink>
      <a:folHlink>
        <a:srgbClr val="1E82B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Devon Grey">
      <a:srgbClr val="B2B2B2"/>
    </a:custClr>
    <a:custClr name="Devon Slate">
      <a:srgbClr val="505050"/>
    </a:custClr>
    <a:custClr name="Devon Clay">
      <a:srgbClr val="F54123"/>
    </a:custClr>
    <a:custClr name="Devon Blue">
      <a:srgbClr val="00AAC3"/>
    </a:custClr>
    <a:custClr name="Devon Green">
      <a:srgbClr val="73AA32"/>
    </a:custClr>
    <a:custClr name="Devon Yellow">
      <a:srgbClr val="F59B14"/>
    </a:custClr>
    <a:custClr name="Devon Turquoise">
      <a:srgbClr val="00A591"/>
    </a:custClr>
    <a:custClr name="Devon Light Blue">
      <a:srgbClr val="4DD3FD"/>
    </a:custClr>
    <a:custClr name="Devon Sky Blue">
      <a:srgbClr val="1E82BE"/>
    </a:custClr>
    <a:custClr name="Devon Gold">
      <a:srgbClr val="C89B32"/>
    </a:custClr>
    <a:custClr name="Devon Light Yellow">
      <a:srgbClr val="F5C814"/>
    </a:custClr>
    <a:custClr name="Devon Orange">
      <a:srgbClr val="FF6E00"/>
    </a:custClr>
    <a:custClr name="Devon Brown">
      <a:srgbClr val="8C4632"/>
    </a:custClr>
    <a:custClr name="Devon Dark Green">
      <a:srgbClr val="517F49"/>
    </a:custClr>
  </a:custClrLst>
  <a:extLst>
    <a:ext uri="{05A4C25C-085E-4340-85A3-A5531E510DB2}">
      <thm15:themeFamily xmlns:thm15="http://schemas.microsoft.com/office/thememl/2012/main" name="DevonPresentationTemplateWidescreen.potx" id="{B7EAC196-5FEA-47CD-87B7-4737E241EF5E}" vid="{6D2A4A80-B61A-403A-BDD8-87B02EBADE7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DVN_Template_11-17-2017</Template>
  <TotalTime>320</TotalTime>
  <Words>244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Trebuchet MS</vt:lpstr>
      <vt:lpstr>Wingdings</vt:lpstr>
      <vt:lpstr>Devon Presentation Template Widescreen</vt:lpstr>
      <vt:lpstr>1_Devon Presentation Template Widescreen</vt:lpstr>
      <vt:lpstr>Pipe Measurement  Tubing Tally Problem</vt:lpstr>
      <vt:lpstr>Business Problem</vt:lpstr>
      <vt:lpstr>Solution Breakdown</vt:lpstr>
      <vt:lpstr>Custom Mobile Application</vt:lpstr>
      <vt:lpstr>Short – Term Solution</vt:lpstr>
      <vt:lpstr>Short – Term Solution</vt:lpstr>
      <vt:lpstr>Long – Term Solution</vt:lpstr>
      <vt:lpstr>Long – Term Solution</vt:lpstr>
      <vt:lpstr>Custom Mobile Application</vt:lpstr>
      <vt:lpstr>Financial Impact</vt:lpstr>
      <vt:lpstr>PowerPoint Presentation</vt:lpstr>
      <vt:lpstr>PowerPoint Presentation</vt:lpstr>
    </vt:vector>
  </TitlesOfParts>
  <Company>Devon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Drilling</dc:title>
  <dc:creator>Sinclair, Connor</dc:creator>
  <cp:lastModifiedBy>Sinclair, Connor</cp:lastModifiedBy>
  <cp:revision>26</cp:revision>
  <cp:lastPrinted>2017-11-08T19:24:55Z</cp:lastPrinted>
  <dcterms:created xsi:type="dcterms:W3CDTF">2017-11-30T15:32:07Z</dcterms:created>
  <dcterms:modified xsi:type="dcterms:W3CDTF">2017-11-30T22:26:50Z</dcterms:modified>
</cp:coreProperties>
</file>