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4"/>
  </p:sldMasterIdLst>
  <p:notesMasterIdLst>
    <p:notesMasterId r:id="rId11"/>
  </p:notesMasterIdLst>
  <p:handoutMasterIdLst>
    <p:handoutMasterId r:id="rId12"/>
  </p:handoutMasterIdLst>
  <p:sldIdLst>
    <p:sldId id="295" r:id="rId5"/>
    <p:sldId id="308" r:id="rId6"/>
    <p:sldId id="309" r:id="rId7"/>
    <p:sldId id="307" r:id="rId8"/>
    <p:sldId id="311" r:id="rId9"/>
    <p:sldId id="310" r:id="rId1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88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5" pos="5348">
          <p15:clr>
            <a:srgbClr val="A4A3A4"/>
          </p15:clr>
        </p15:guide>
        <p15:guide id="6" pos="461">
          <p15:clr>
            <a:srgbClr val="A4A3A4"/>
          </p15:clr>
        </p15:guide>
        <p15:guide id="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292929"/>
    <a:srgbClr val="7F7F7F"/>
    <a:srgbClr val="B2B2B2"/>
    <a:srgbClr val="FFFF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888"/>
        <p:guide orient="horz" pos="4200"/>
        <p:guide pos="168"/>
        <p:guide pos="5348"/>
        <p:guide pos="461"/>
        <p:guide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95D22-35A5-4C1F-8292-B1C15C747A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D40B9-7B10-4D51-813E-164F0DB8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2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</a:defRPr>
            </a:lvl1pPr>
          </a:lstStyle>
          <a:p>
            <a:fld id="{AE640BB1-B51C-4832-82B1-1E6E59BFB87D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latin typeface="Trebuchet MS" pitchFamily="34" charset="0"/>
              </a:defRPr>
            </a:lvl1pPr>
          </a:lstStyle>
          <a:p>
            <a:fld id="{9AD0E5EB-ED47-4600-A4D9-7ADC12947A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228600" indent="-2286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457200" indent="-228600" algn="l" defTabSz="914400" rtl="0" eaLnBrk="1" latinLnBrk="0" hangingPunct="1">
      <a:buFont typeface="Trebuchet MS" pitchFamily="34" charset="0"/>
      <a:buChar char="–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685800" indent="-2286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914400" indent="-228600" algn="l" defTabSz="914400" rtl="0" eaLnBrk="1" latinLnBrk="0" hangingPunct="1">
      <a:buFont typeface="Trebuchet MS" pitchFamily="34" charset="0"/>
      <a:buChar char="–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E5EB-ED47-4600-A4D9-7ADC12947A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0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ig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2" y="3388667"/>
            <a:ext cx="8018234" cy="2220363"/>
            <a:chOff x="-2" y="2795644"/>
            <a:chExt cx="8018234" cy="2220363"/>
          </a:xfrm>
          <a:solidFill>
            <a:schemeClr val="accent2"/>
          </a:solidFill>
        </p:grpSpPr>
        <p:sp>
          <p:nvSpPr>
            <p:cNvPr id="21" name="Rectangle 20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50090" y="3617048"/>
            <a:ext cx="7334894" cy="60007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50089" y="4615117"/>
            <a:ext cx="3703547" cy="384048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grpSp>
        <p:nvGrpSpPr>
          <p:cNvPr id="9" name="Group 10"/>
          <p:cNvGrpSpPr>
            <a:grpSpLocks noChangeAspect="1"/>
          </p:cNvGrpSpPr>
          <p:nvPr userDrawn="1"/>
        </p:nvGrpSpPr>
        <p:grpSpPr bwMode="auto">
          <a:xfrm>
            <a:off x="6827589" y="449019"/>
            <a:ext cx="1679871" cy="734323"/>
            <a:chOff x="12096" y="-1776"/>
            <a:chExt cx="2383" cy="1042"/>
          </a:xfrm>
          <a:effectLst>
            <a:outerShdw blurRad="101600" sx="102000" sy="102000" algn="ctr" rotWithShape="0">
              <a:prstClr val="black">
                <a:alpha val="50000"/>
              </a:prstClr>
            </a:outerShdw>
          </a:effectLst>
        </p:grpSpPr>
        <p:sp>
          <p:nvSpPr>
            <p:cNvPr id="10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773840" y="6119286"/>
            <a:ext cx="7440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b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</p:spTree>
    <p:extLst>
      <p:ext uri="{BB962C8B-B14F-4D97-AF65-F5344CB8AC3E}">
        <p14:creationId xmlns:p14="http://schemas.microsoft.com/office/powerpoint/2010/main" val="379699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37" y="184176"/>
            <a:ext cx="6806901" cy="525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552" y="711772"/>
            <a:ext cx="6811963" cy="393192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Font typeface="Arial" pitchFamily="34" charset="0"/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7616" y="6378575"/>
            <a:ext cx="420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73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37" y="184176"/>
            <a:ext cx="6806901" cy="525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18" y="1600200"/>
            <a:ext cx="7854864" cy="45942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552" y="711678"/>
            <a:ext cx="6811963" cy="388937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6" name="Freeform 5"/>
          <p:cNvSpPr/>
          <p:nvPr userDrawn="1"/>
        </p:nvSpPr>
        <p:spPr>
          <a:xfrm>
            <a:off x="0" y="-1183"/>
            <a:ext cx="8084641" cy="1207375"/>
          </a:xfrm>
          <a:custGeom>
            <a:avLst/>
            <a:gdLst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9331 h 1194319"/>
              <a:gd name="connsiteX6" fmla="*/ 8378889 w 8378889"/>
              <a:gd name="connsiteY6" fmla="*/ 0 h 1194319"/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697 h 1194319"/>
              <a:gd name="connsiteX6" fmla="*/ 8378889 w 8378889"/>
              <a:gd name="connsiteY6" fmla="*/ 0 h 119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8889" h="1194319">
                <a:moveTo>
                  <a:pt x="8378889" y="0"/>
                </a:moveTo>
                <a:lnTo>
                  <a:pt x="8378889" y="615821"/>
                </a:lnTo>
                <a:lnTo>
                  <a:pt x="7800391" y="615821"/>
                </a:lnTo>
                <a:lnTo>
                  <a:pt x="7800391" y="1194319"/>
                </a:lnTo>
                <a:lnTo>
                  <a:pt x="0" y="1194319"/>
                </a:lnTo>
                <a:lnTo>
                  <a:pt x="0" y="697"/>
                </a:lnTo>
                <a:lnTo>
                  <a:pt x="8378889" y="0"/>
                </a:lnTo>
                <a:close/>
              </a:path>
            </a:pathLst>
          </a:custGeom>
          <a:solidFill>
            <a:srgbClr val="505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7616" y="6378575"/>
            <a:ext cx="420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3" y="741186"/>
            <a:ext cx="658371" cy="2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4472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17836" y="3030292"/>
            <a:ext cx="616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alibri Light" panose="020F0302020204030204" pitchFamily="34" charset="0"/>
              </a:rPr>
              <a:t>Thank you.</a:t>
            </a:r>
          </a:p>
        </p:txBody>
      </p:sp>
      <p:grpSp>
        <p:nvGrpSpPr>
          <p:cNvPr id="3" name="Group 10"/>
          <p:cNvGrpSpPr>
            <a:grpSpLocks noChangeAspect="1"/>
          </p:cNvGrpSpPr>
          <p:nvPr userDrawn="1"/>
        </p:nvGrpSpPr>
        <p:grpSpPr bwMode="auto">
          <a:xfrm>
            <a:off x="7418402" y="427407"/>
            <a:ext cx="1249925" cy="546380"/>
            <a:chOff x="12096" y="-1776"/>
            <a:chExt cx="2383" cy="1042"/>
          </a:xfrm>
        </p:grpSpPr>
        <p:sp>
          <p:nvSpPr>
            <p:cNvPr id="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6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15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2" y="3388667"/>
            <a:ext cx="8018234" cy="2220363"/>
            <a:chOff x="-2" y="2795644"/>
            <a:chExt cx="8018234" cy="2220363"/>
          </a:xfrm>
          <a:solidFill>
            <a:schemeClr val="accent2"/>
          </a:solidFill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22" y="171081"/>
            <a:ext cx="2239884" cy="12801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50089" y="3617048"/>
            <a:ext cx="7342540" cy="60007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50089" y="4615117"/>
            <a:ext cx="3703547" cy="384048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773840" y="6119286"/>
            <a:ext cx="7440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b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</p:spTree>
    <p:extLst>
      <p:ext uri="{BB962C8B-B14F-4D97-AF65-F5344CB8AC3E}">
        <p14:creationId xmlns:p14="http://schemas.microsoft.com/office/powerpoint/2010/main" val="415737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410321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16" name="Group 10"/>
          <p:cNvGrpSpPr>
            <a:grpSpLocks noChangeAspect="1"/>
          </p:cNvGrpSpPr>
          <p:nvPr userDrawn="1"/>
        </p:nvGrpSpPr>
        <p:grpSpPr bwMode="auto">
          <a:xfrm>
            <a:off x="7257535" y="5846096"/>
            <a:ext cx="1249925" cy="546380"/>
            <a:chOff x="12096" y="-1776"/>
            <a:chExt cx="2383" cy="1042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9" name="Text Box 15"/>
          <p:cNvSpPr txBox="1">
            <a:spLocks noChangeArrowheads="1"/>
          </p:cNvSpPr>
          <p:nvPr userDrawn="1"/>
        </p:nvSpPr>
        <p:spPr bwMode="auto">
          <a:xfrm>
            <a:off x="763792" y="6036731"/>
            <a:ext cx="7440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b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</p:spTree>
    <p:extLst>
      <p:ext uri="{BB962C8B-B14F-4D97-AF65-F5344CB8AC3E}">
        <p14:creationId xmlns:p14="http://schemas.microsoft.com/office/powerpoint/2010/main" val="409565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/Transition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177586"/>
            <a:ext cx="7525512" cy="3546387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138672" y="4529328"/>
            <a:ext cx="1386840" cy="119464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1" y="3022600"/>
            <a:ext cx="6915912" cy="60007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Introduction/Transition Slide</a:t>
            </a:r>
          </a:p>
        </p:txBody>
      </p:sp>
      <p:grpSp>
        <p:nvGrpSpPr>
          <p:cNvPr id="5" name="Group 10"/>
          <p:cNvGrpSpPr>
            <a:grpSpLocks noChangeAspect="1"/>
          </p:cNvGrpSpPr>
          <p:nvPr userDrawn="1"/>
        </p:nvGrpSpPr>
        <p:grpSpPr bwMode="auto">
          <a:xfrm>
            <a:off x="7418402" y="427407"/>
            <a:ext cx="1249925" cy="546380"/>
            <a:chOff x="12096" y="-1776"/>
            <a:chExt cx="2383" cy="1042"/>
          </a:xfrm>
        </p:grpSpPr>
        <p:sp>
          <p:nvSpPr>
            <p:cNvPr id="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8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1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00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/Transition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177586"/>
            <a:ext cx="7525512" cy="3546387"/>
          </a:xfrm>
          <a:custGeom>
            <a:avLst/>
            <a:gdLst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5512 w 7525512"/>
              <a:gd name="connsiteY2" fmla="*/ 3546387 h 3546387"/>
              <a:gd name="connsiteX3" fmla="*/ 0 w 7525512"/>
              <a:gd name="connsiteY3" fmla="*/ 3546387 h 3546387"/>
              <a:gd name="connsiteX4" fmla="*/ 0 w 7525512"/>
              <a:gd name="connsiteY4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5512 w 7525512"/>
              <a:gd name="connsiteY2" fmla="*/ 3546387 h 3546387"/>
              <a:gd name="connsiteX3" fmla="*/ 6130834 w 7525512"/>
              <a:gd name="connsiteY3" fmla="*/ 3535237 h 3546387"/>
              <a:gd name="connsiteX4" fmla="*/ 0 w 7525512"/>
              <a:gd name="connsiteY4" fmla="*/ 3546387 h 3546387"/>
              <a:gd name="connsiteX5" fmla="*/ 0 w 7525512"/>
              <a:gd name="connsiteY5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7525512 w 7525512"/>
              <a:gd name="connsiteY3" fmla="*/ 3546387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32140 w 7525512"/>
              <a:gd name="connsiteY3" fmla="*/ 2396855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32140 w 7525512"/>
              <a:gd name="connsiteY3" fmla="*/ 2396855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32140 w 7525512"/>
              <a:gd name="connsiteY3" fmla="*/ 2396855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5512" h="3546387">
                <a:moveTo>
                  <a:pt x="0" y="0"/>
                </a:moveTo>
                <a:lnTo>
                  <a:pt x="7525512" y="0"/>
                </a:lnTo>
                <a:cubicBezTo>
                  <a:pt x="7525077" y="780721"/>
                  <a:pt x="7524641" y="1561442"/>
                  <a:pt x="7524206" y="2342163"/>
                </a:cubicBezTo>
                <a:cubicBezTo>
                  <a:pt x="6906333" y="2351685"/>
                  <a:pt x="7115773" y="2343791"/>
                  <a:pt x="6123431" y="2344604"/>
                </a:cubicBezTo>
                <a:cubicBezTo>
                  <a:pt x="6122996" y="2724065"/>
                  <a:pt x="6131269" y="3155776"/>
                  <a:pt x="6130834" y="3535237"/>
                </a:cubicBez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1" y="3022600"/>
            <a:ext cx="6915912" cy="60007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Introduction/Transition Slide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22" y="171081"/>
            <a:ext cx="2239884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37" y="184176"/>
            <a:ext cx="6806901" cy="525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552" y="711678"/>
            <a:ext cx="6811963" cy="388937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18" y="1600200"/>
            <a:ext cx="7854864" cy="4594225"/>
          </a:xfrm>
        </p:spPr>
        <p:txBody>
          <a:bodyPr/>
          <a:lstStyle>
            <a:lvl1pPr defTabSz="228600">
              <a:defRPr>
                <a:latin typeface="Calibri" panose="020F0502020204030204" pitchFamily="34" charset="0"/>
              </a:defRPr>
            </a:lvl1pPr>
            <a:lvl2pPr defTabSz="228600">
              <a:defRPr>
                <a:latin typeface="Calibri" panose="020F0502020204030204" pitchFamily="34" charset="0"/>
              </a:defRPr>
            </a:lvl2pPr>
            <a:lvl3pPr defTabSz="228600">
              <a:defRPr>
                <a:latin typeface="Calibri" panose="020F0502020204030204" pitchFamily="34" charset="0"/>
              </a:defRPr>
            </a:lvl3pPr>
            <a:lvl4pPr defTabSz="228600">
              <a:defRPr>
                <a:latin typeface="Calibri" panose="020F0502020204030204" pitchFamily="34" charset="0"/>
              </a:defRPr>
            </a:lvl4pPr>
            <a:lvl5pPr defTabSz="228600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7616" y="6378575"/>
            <a:ext cx="420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102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37" y="184176"/>
            <a:ext cx="6806901" cy="5254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10" y="1600200"/>
            <a:ext cx="4038601" cy="45291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Calibri" panose="020F0502020204030204" pitchFamily="34" charset="0"/>
              </a:defRPr>
            </a:lvl1pPr>
            <a:lvl2pPr>
              <a:defRPr lang="en-US" dirty="0" smtClean="0">
                <a:latin typeface="Calibri" panose="020F0502020204030204" pitchFamily="34" charset="0"/>
              </a:defRPr>
            </a:lvl2pPr>
            <a:lvl3pPr>
              <a:defRPr lang="en-US" dirty="0" smtClean="0">
                <a:latin typeface="Calibri" panose="020F0502020204030204" pitchFamily="34" charset="0"/>
              </a:defRPr>
            </a:lvl3pPr>
            <a:lvl4pPr>
              <a:defRPr lang="en-US" dirty="0" smtClean="0">
                <a:latin typeface="Calibri" panose="020F0502020204030204" pitchFamily="34" charset="0"/>
              </a:defRPr>
            </a:lvl4pPr>
            <a:lvl5pPr>
              <a:defRPr lang="en-US" dirty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552" y="711682"/>
            <a:ext cx="6811963" cy="388937"/>
          </a:xfrm>
        </p:spPr>
        <p:txBody>
          <a:bodyPr vert="horz" lIns="91440" tIns="0" rIns="91440" bIns="0" rtlCol="0" anchor="t">
            <a:noAutofit/>
          </a:bodyPr>
          <a:lstStyle>
            <a:lvl1pPr marL="227013" indent="-227013"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818063" y="1603375"/>
            <a:ext cx="4038600" cy="45259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latin typeface="Calibri" panose="020F0502020204030204" pitchFamily="34" charset="0"/>
              </a:defRPr>
            </a:lvl1pPr>
            <a:lvl2pPr>
              <a:defRPr lang="en-US" smtClean="0">
                <a:latin typeface="Calibri" panose="020F0502020204030204" pitchFamily="34" charset="0"/>
              </a:defRPr>
            </a:lvl2pPr>
            <a:lvl3pPr>
              <a:defRPr lang="en-US" smtClean="0">
                <a:latin typeface="Calibri" panose="020F0502020204030204" pitchFamily="34" charset="0"/>
              </a:defRPr>
            </a:lvl3pPr>
            <a:lvl4pPr>
              <a:defRPr lang="en-US" smtClean="0">
                <a:latin typeface="Calibri" panose="020F0502020204030204" pitchFamily="34" charset="0"/>
              </a:defRPr>
            </a:lvl4pPr>
            <a:lvl5pPr>
              <a:defRPr lang="en-US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7616" y="6378575"/>
            <a:ext cx="420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2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37" y="182004"/>
            <a:ext cx="6849763" cy="5254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57616" y="6378575"/>
            <a:ext cx="420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7616" y="6378575"/>
            <a:ext cx="420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398" y="1600200"/>
            <a:ext cx="79597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7616" y="6378575"/>
            <a:ext cx="420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7" name="Freeform 46"/>
          <p:cNvSpPr/>
          <p:nvPr userDrawn="1"/>
        </p:nvSpPr>
        <p:spPr>
          <a:xfrm>
            <a:off x="0" y="0"/>
            <a:ext cx="8084641" cy="1182129"/>
          </a:xfrm>
          <a:custGeom>
            <a:avLst/>
            <a:gdLst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9331 h 1194319"/>
              <a:gd name="connsiteX6" fmla="*/ 8378889 w 8378889"/>
              <a:gd name="connsiteY6" fmla="*/ 0 h 1194319"/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697 h 1194319"/>
              <a:gd name="connsiteX6" fmla="*/ 8378889 w 8378889"/>
              <a:gd name="connsiteY6" fmla="*/ 0 h 119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8889" h="1194319">
                <a:moveTo>
                  <a:pt x="8378889" y="0"/>
                </a:moveTo>
                <a:lnTo>
                  <a:pt x="8378889" y="615821"/>
                </a:lnTo>
                <a:lnTo>
                  <a:pt x="7800391" y="615821"/>
                </a:lnTo>
                <a:lnTo>
                  <a:pt x="7800391" y="1194319"/>
                </a:lnTo>
                <a:lnTo>
                  <a:pt x="0" y="1194319"/>
                </a:lnTo>
                <a:lnTo>
                  <a:pt x="0" y="697"/>
                </a:lnTo>
                <a:lnTo>
                  <a:pt x="8378889" y="0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00" y="655426"/>
            <a:ext cx="825554" cy="4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3" r:id="rId2"/>
    <p:sldLayoutId id="2147483736" r:id="rId3"/>
    <p:sldLayoutId id="2147483735" r:id="rId4"/>
    <p:sldLayoutId id="2147483737" r:id="rId5"/>
    <p:sldLayoutId id="2147483723" r:id="rId6"/>
    <p:sldLayoutId id="2147483724" r:id="rId7"/>
    <p:sldLayoutId id="2147483725" r:id="rId8"/>
    <p:sldLayoutId id="2147483727" r:id="rId9"/>
    <p:sldLayoutId id="2147483728" r:id="rId10"/>
    <p:sldLayoutId id="2147483729" r:id="rId11"/>
    <p:sldLayoutId id="2147483732" r:id="rId12"/>
    <p:sldLayoutId id="2147483734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1pPr>
      <a:lvl2pPr marL="687388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dashboards/8e6e3777-1cf1-4e44-aaa0-8ed8075d1a07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Completions Analysis &amp; Alerting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 Chaos Monkeys</a:t>
            </a:r>
          </a:p>
        </p:txBody>
      </p:sp>
    </p:spTree>
    <p:extLst>
      <p:ext uri="{BB962C8B-B14F-4D97-AF65-F5344CB8AC3E}">
        <p14:creationId xmlns:p14="http://schemas.microsoft.com/office/powerpoint/2010/main" val="54381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A5B4-3E24-4475-91FC-E778B62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/>
              <a:t>Chaos Monkeys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4035D-2A0D-4800-AD1A-100A8C963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D8267-21ED-4031-83D8-691038DF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26695" indent="-226695"/>
            <a:r>
              <a:rPr lang="en-US"/>
              <a:t>Hackers not programmers</a:t>
            </a:r>
          </a:p>
          <a:p>
            <a:pPr marL="687070" lvl="1" indent="-229870"/>
            <a:r>
              <a:rPr lang="en-US"/>
              <a:t>Digital security (Sean and Paul PC)</a:t>
            </a:r>
          </a:p>
          <a:p>
            <a:pPr marL="687070" lvl="1" indent="-229870"/>
            <a:r>
              <a:rPr lang="en-US"/>
              <a:t>Data Analytics (Paul B)</a:t>
            </a:r>
          </a:p>
          <a:p>
            <a:pPr marL="687070" lvl="1" indent="-229870"/>
            <a:r>
              <a:rPr lang="en-US"/>
              <a:t>Cloud Automation (Tyler)</a:t>
            </a:r>
          </a:p>
          <a:p>
            <a:pPr marL="687070" lvl="1" indent="-229870"/>
            <a:r>
              <a:rPr lang="en-US"/>
              <a:t>Database (Michael)</a:t>
            </a:r>
          </a:p>
          <a:p>
            <a:pPr marL="226695" indent="-226695"/>
            <a:r>
              <a:rPr lang="en-US"/>
              <a:t>Solution shows:</a:t>
            </a:r>
          </a:p>
          <a:p>
            <a:pPr marL="687070" lvl="1" indent="-229870"/>
            <a:r>
              <a:rPr lang="en-US"/>
              <a:t>Focus on working prototype</a:t>
            </a:r>
          </a:p>
          <a:p>
            <a:pPr marL="687070" lvl="1" indent="-229870"/>
            <a:r>
              <a:rPr lang="en-US"/>
              <a:t>Various components cobbled together</a:t>
            </a:r>
          </a:p>
          <a:p>
            <a:pPr marL="687070" lvl="1" indent="-229870"/>
            <a:r>
              <a:rPr lang="en-US"/>
              <a:t>Python, Azure, </a:t>
            </a:r>
            <a:r>
              <a:rPr lang="en-US" err="1"/>
              <a:t>Nifi</a:t>
            </a:r>
            <a:r>
              <a:rPr lang="en-US"/>
              <a:t>, SQL are our hammers</a:t>
            </a:r>
          </a:p>
        </p:txBody>
      </p:sp>
    </p:spTree>
    <p:extLst>
      <p:ext uri="{BB962C8B-B14F-4D97-AF65-F5344CB8AC3E}">
        <p14:creationId xmlns:p14="http://schemas.microsoft.com/office/powerpoint/2010/main" val="33388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FAB8-8DE1-4324-8877-87DAF719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21F02-974F-451A-82CD-8962123DD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5933B-65F3-4F80-B4CF-AD05E94C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26695" indent="-226695"/>
            <a:r>
              <a:rPr lang="en-US" dirty="0">
                <a:hlinkClick r:id="rId2"/>
              </a:rPr>
              <a:t>Problem #2: Completions</a:t>
            </a:r>
          </a:p>
          <a:p>
            <a:pPr marL="687070" lvl="1" indent="-229870"/>
            <a:r>
              <a:rPr lang="en-US" dirty="0"/>
              <a:t>Chart data from PI</a:t>
            </a:r>
          </a:p>
          <a:p>
            <a:pPr marL="687070" lvl="1" indent="-229870"/>
            <a:r>
              <a:rPr lang="en-US" dirty="0"/>
              <a:t>Monitor:</a:t>
            </a:r>
          </a:p>
          <a:p>
            <a:pPr lvl="2"/>
            <a:r>
              <a:rPr lang="en-US" dirty="0"/>
              <a:t>producing wells in the geographic adjacency (5 km) of the fracturing job for anomalous rise in pressure</a:t>
            </a:r>
          </a:p>
          <a:p>
            <a:pPr lvl="2"/>
            <a:r>
              <a:rPr lang="en-US" dirty="0"/>
              <a:t>Oil tanks for abnormal rise in volume</a:t>
            </a:r>
          </a:p>
          <a:p>
            <a:pPr marL="687070" lvl="1" indent="-229870"/>
            <a:r>
              <a:rPr lang="en-US" dirty="0"/>
              <a:t>Alert via mobile pop up</a:t>
            </a:r>
          </a:p>
          <a:p>
            <a:pPr marL="687070" lvl="1" indent="-229870"/>
            <a:r>
              <a:rPr lang="en-US" dirty="0"/>
              <a:t>Present the data via </a:t>
            </a:r>
            <a:r>
              <a:rPr lang="en-US" dirty="0" err="1"/>
              <a:t>PowerBI</a:t>
            </a:r>
            <a:r>
              <a:rPr lang="en-US" dirty="0"/>
              <a:t> on mobile / desktop (web) on a streaming basis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440C9-79E6-43C6-9779-D45D17983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Tech, The Data, The Shiny Stuff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 a not-so-shiny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807" y="2298357"/>
            <a:ext cx="8644623" cy="32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0285-9D5B-4E02-8B42-95E98EF1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262AA-E0C0-4C36-9117-9173CB5891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76654-2254-42C6-8CEB-F7020C88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25" y="1243013"/>
            <a:ext cx="8789066" cy="51481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/>
              <a:t>{'2017-11-01T05:35:08': {'surface-sand-</a:t>
            </a:r>
            <a:r>
              <a:rPr lang="en-US" sz="1600" err="1"/>
              <a:t>conc</a:t>
            </a:r>
            <a:r>
              <a:rPr lang="en-US" sz="1600"/>
              <a:t>': 0.55}, '2017-11-01T05:35:09': {'surface-sand-</a:t>
            </a:r>
            <a:r>
              <a:rPr lang="en-US" sz="1600" err="1"/>
              <a:t>conc</a:t>
            </a:r>
            <a:r>
              <a:rPr lang="en-US" sz="1600"/>
              <a:t>': 0.54}, '2017-11-01T05:35:10': {'surface-sand-</a:t>
            </a:r>
            <a:r>
              <a:rPr lang="en-US" sz="1600" err="1"/>
              <a:t>conc</a:t>
            </a:r>
            <a:r>
              <a:rPr lang="en-US" sz="1600"/>
              <a:t>': 0.53}, '2017-11-01T05:35:11': {'surface-sand-</a:t>
            </a:r>
            <a:r>
              <a:rPr lang="en-US" sz="1600" err="1"/>
              <a:t>conc</a:t>
            </a:r>
            <a:r>
              <a:rPr lang="en-US" sz="1600"/>
              <a:t>': 0.53}, '2017-11-01T05:35:12': {'surface-sand-</a:t>
            </a:r>
            <a:r>
              <a:rPr lang="en-US" sz="1600" err="1"/>
              <a:t>conc</a:t>
            </a:r>
            <a:r>
              <a:rPr lang="en-US" sz="1600"/>
              <a:t>': 0.52}, '2017-11-01T05:35:13': {'surface-sand-</a:t>
            </a:r>
            <a:r>
              <a:rPr lang="en-US" sz="1600" err="1"/>
              <a:t>conc</a:t>
            </a:r>
            <a:r>
              <a:rPr lang="en-US" sz="1600"/>
              <a:t>': 0.51}, '2017-11-01T05:35:14': {'surface-sand-</a:t>
            </a:r>
            <a:r>
              <a:rPr lang="en-US" sz="1600" err="1"/>
              <a:t>conc</a:t>
            </a:r>
            <a:r>
              <a:rPr lang="en-US" sz="1600"/>
              <a:t>': 0.5}, '2017-11-01T05:35:15': {'surface-sand-</a:t>
            </a:r>
            <a:r>
              <a:rPr lang="en-US" sz="1600" err="1"/>
              <a:t>conc</a:t>
            </a:r>
            <a:r>
              <a:rPr lang="en-US" sz="1600"/>
              <a:t>': 0.49}, '2017-11-01T05:35:16': {'surface-sand-</a:t>
            </a:r>
            <a:r>
              <a:rPr lang="en-US" sz="1600" err="1"/>
              <a:t>conc</a:t>
            </a:r>
            <a:r>
              <a:rPr lang="en-US" sz="1600"/>
              <a:t>': 0.49}, '2017-11-01T05:35:17': {'surface-sand-</a:t>
            </a:r>
            <a:r>
              <a:rPr lang="en-US" sz="1600" err="1"/>
              <a:t>conc</a:t>
            </a:r>
            <a:r>
              <a:rPr lang="en-US" sz="1600"/>
              <a:t>': 0.48}, '2017-11-01T05:35:18': {'surface-sand-</a:t>
            </a:r>
            <a:r>
              <a:rPr lang="en-US" sz="1600" err="1"/>
              <a:t>conc</a:t>
            </a:r>
            <a:r>
              <a:rPr lang="en-US" sz="1600"/>
              <a:t>': 0.47}, '2017-11-01T05:35:24': {'surface-sand-</a:t>
            </a:r>
            <a:r>
              <a:rPr lang="en-US" sz="1600" err="1"/>
              <a:t>conc</a:t>
            </a:r>
            <a:r>
              <a:rPr lang="en-US" sz="1600"/>
              <a:t>': 0.47}, '2017-11-01T05:35:25': {'surface-sand-</a:t>
            </a:r>
            <a:r>
              <a:rPr lang="en-US" sz="1600" err="1"/>
              <a:t>conc</a:t>
            </a:r>
            <a:r>
              <a:rPr lang="en-US" sz="1600"/>
              <a:t>': 0.46}, '2017-11-01T05:35:26': {'surface-sand-</a:t>
            </a:r>
            <a:r>
              <a:rPr lang="en-US" sz="1600" err="1"/>
              <a:t>conc</a:t>
            </a:r>
            <a:r>
              <a:rPr lang="en-US" sz="1600"/>
              <a:t>': 0.47}, '2017-11-01T05:35:27': {'surface-sand-</a:t>
            </a:r>
            <a:r>
              <a:rPr lang="en-US" sz="1600" err="1"/>
              <a:t>conc</a:t>
            </a:r>
            <a:r>
              <a:rPr lang="en-US" sz="1600"/>
              <a:t>': 0.47}, '2017-11-01T05:35:28': {'surface-sand-</a:t>
            </a:r>
            <a:r>
              <a:rPr lang="en-US" sz="1600" err="1"/>
              <a:t>conc</a:t>
            </a:r>
            <a:r>
              <a:rPr lang="en-US" sz="1600"/>
              <a:t>': 0.46}, '2017-11-01T05:35:29': {'surface-sand-</a:t>
            </a:r>
            <a:r>
              <a:rPr lang="en-US" sz="1600" err="1"/>
              <a:t>conc</a:t>
            </a:r>
            <a:r>
              <a:rPr lang="en-US" sz="1600"/>
              <a:t>': 0.47}, '2017-11-01T05:35:30': {'surface-sand-</a:t>
            </a:r>
            <a:r>
              <a:rPr lang="en-US" sz="1600" err="1"/>
              <a:t>conc</a:t>
            </a:r>
            <a:r>
              <a:rPr lang="en-US" sz="1600"/>
              <a:t>': 0.47}, '2017-11-01T05:35:31': {'surface-sand-</a:t>
            </a:r>
            <a:r>
              <a:rPr lang="en-US" sz="1600" err="1"/>
              <a:t>conc</a:t>
            </a:r>
            <a:r>
              <a:rPr lang="en-US" sz="1600"/>
              <a:t>': 0.46}, '2017-11-01T05:35:32': {'surface-sand-</a:t>
            </a:r>
            <a:r>
              <a:rPr lang="en-US" sz="1600" err="1"/>
              <a:t>conc</a:t>
            </a:r>
            <a:r>
              <a:rPr lang="en-US" sz="1600"/>
              <a:t>': 0.46}, '2017-11-01T05:35:33': {'surface-sand-</a:t>
            </a:r>
            <a:r>
              <a:rPr lang="en-US" sz="1600" err="1"/>
              <a:t>conc</a:t>
            </a:r>
            <a:r>
              <a:rPr lang="en-US" sz="1600"/>
              <a:t>': 0.45}, '2017-11-01T05:35:34': {'surface-sand-</a:t>
            </a:r>
            <a:r>
              <a:rPr lang="en-US" sz="1600" err="1"/>
              <a:t>conc</a:t>
            </a:r>
            <a:r>
              <a:rPr lang="en-US" sz="1600"/>
              <a:t>': 0.45}, '2017-11-01T05:35:35': {'surface-sand-</a:t>
            </a:r>
            <a:r>
              <a:rPr lang="en-US" sz="1600" err="1"/>
              <a:t>conc</a:t>
            </a:r>
            <a:r>
              <a:rPr lang="en-US" sz="1600"/>
              <a:t>': 0.44}, '2017-11-01T05:35:36': {'surface-sand-</a:t>
            </a:r>
            <a:r>
              <a:rPr lang="en-US" sz="1600" err="1"/>
              <a:t>conc</a:t>
            </a:r>
            <a:r>
              <a:rPr lang="en-US" sz="1600"/>
              <a:t>': 0.44}, '2017-11-01T05:35:37': {'surface-sand-</a:t>
            </a:r>
            <a:r>
              <a:rPr lang="en-US" sz="1600" err="1"/>
              <a:t>conc</a:t>
            </a:r>
            <a:r>
              <a:rPr lang="en-US" sz="1600"/>
              <a:t>': 0.43}, '2017-11-01T05:35:38': {'surface-sand-</a:t>
            </a:r>
            <a:r>
              <a:rPr lang="en-US" sz="1600" err="1"/>
              <a:t>conc</a:t>
            </a:r>
            <a:r>
              <a:rPr lang="en-US" sz="1600"/>
              <a:t>': 0.43}, '2017-11-01T05:35:39': {'surface-sand-</a:t>
            </a:r>
            <a:r>
              <a:rPr lang="en-US" sz="1600" err="1"/>
              <a:t>conc</a:t>
            </a:r>
            <a:r>
              <a:rPr lang="en-US" sz="1600"/>
              <a:t>': 0.44}, '2017-11-01T05:35:43': {'surface-sand-</a:t>
            </a:r>
            <a:r>
              <a:rPr lang="en-US" sz="1600" err="1"/>
              <a:t>conc</a:t>
            </a:r>
            <a:r>
              <a:rPr lang="en-US" sz="1600"/>
              <a:t>': 0.44}, '2017-11-01T05:35:44': {'surface-sand-</a:t>
            </a:r>
            <a:r>
              <a:rPr lang="en-US" sz="1600" err="1"/>
              <a:t>conc</a:t>
            </a:r>
            <a:r>
              <a:rPr lang="en-US" sz="1600"/>
              <a:t>': 0.45}, '2017-11-01T05:35:52': {'surface-sand-</a:t>
            </a:r>
            <a:r>
              <a:rPr lang="en-US" sz="1600" err="1"/>
              <a:t>conc</a:t>
            </a:r>
            <a:r>
              <a:rPr lang="en-US" sz="1600"/>
              <a:t>': 0.45}, '2017-11-01T05:35:53': {'surface-sand-</a:t>
            </a:r>
            <a:r>
              <a:rPr lang="en-US" sz="1600" err="1"/>
              <a:t>conc</a:t>
            </a:r>
            <a:r>
              <a:rPr lang="en-US" sz="1600"/>
              <a:t>': 0.44}, '2017-11-01T05:35:54': {'surface-sand-</a:t>
            </a:r>
            <a:r>
              <a:rPr lang="en-US" sz="1600" err="1"/>
              <a:t>conc</a:t>
            </a:r>
            <a:r>
              <a:rPr lang="en-US" sz="1600"/>
              <a:t>': 0.43}, '2017-11-01T05:35:55': {'surface-sand-</a:t>
            </a:r>
            <a:r>
              <a:rPr lang="en-US" sz="1600" err="1"/>
              <a:t>conc</a:t>
            </a:r>
            <a:r>
              <a:rPr lang="en-US" sz="1600"/>
              <a:t>': 0.43}, '2017-11-01T05:35:56': {'surface-sand-</a:t>
            </a:r>
            <a:r>
              <a:rPr lang="en-US" sz="1600" err="1"/>
              <a:t>conc</a:t>
            </a:r>
            <a:r>
              <a:rPr lang="en-US" sz="1600"/>
              <a:t>': 0.42}, '2017-11-01T05:35:57': {'surface-sand-</a:t>
            </a:r>
            <a:r>
              <a:rPr lang="en-US" sz="1600" err="1"/>
              <a:t>conc</a:t>
            </a:r>
            <a:r>
              <a:rPr lang="en-US" sz="1600"/>
              <a:t>': 0.42}, '2017-11-01T05:35:58': {'surface-sand-</a:t>
            </a:r>
            <a:r>
              <a:rPr lang="en-US" sz="1600" err="1"/>
              <a:t>conc</a:t>
            </a:r>
            <a:r>
              <a:rPr lang="en-US" sz="1600"/>
              <a:t>': 0.41}, '2017-11-01T05:36:00': {'surface-sand-</a:t>
            </a:r>
            <a:r>
              <a:rPr lang="en-US" sz="1600" err="1"/>
              <a:t>conc</a:t>
            </a:r>
            <a:r>
              <a:rPr lang="en-US" sz="1600"/>
              <a:t>': 0.41}, '2017-11-01T05:36:01': {'surface-sand-</a:t>
            </a:r>
            <a:r>
              <a:rPr lang="en-US" sz="1600" err="1"/>
              <a:t>conc</a:t>
            </a:r>
            <a:r>
              <a:rPr lang="en-US" sz="1600"/>
              <a:t>': 0.4}, '2017-11-01T05:36:08': {'surface-sand-</a:t>
            </a:r>
            <a:r>
              <a:rPr lang="en-US" sz="1600" err="1"/>
              <a:t>conc</a:t>
            </a:r>
            <a:r>
              <a:rPr lang="en-US" sz="1600"/>
              <a:t>': 0.4}, '2017-11-01T05:36:09': {'surface-sand-</a:t>
            </a:r>
            <a:r>
              <a:rPr lang="en-US" sz="1600" err="1"/>
              <a:t>conc</a:t>
            </a:r>
            <a:r>
              <a:rPr lang="en-US" sz="1600"/>
              <a:t>': 0.41}}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28A82-578D-4F19-B212-E25CA61EE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C980-EE16-4FD7-BB2C-E4235D5D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/>
              <a:t>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BC6E-97F5-4BD7-90F3-391A46A57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D3DD2-62A9-4C16-8B86-C3C9E78B4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2CB64AE-3FE3-4523-87D3-AF3A7315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04" y="1222375"/>
            <a:ext cx="6905624" cy="55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39404"/>
      </p:ext>
    </p:extLst>
  </p:cSld>
  <p:clrMapOvr>
    <a:masterClrMapping/>
  </p:clrMapOvr>
</p:sld>
</file>

<file path=ppt/theme/theme1.xml><?xml version="1.0" encoding="utf-8"?>
<a:theme xmlns:a="http://schemas.openxmlformats.org/drawingml/2006/main" name="Devon Presentation Template Standard">
  <a:themeElements>
    <a:clrScheme name="Devon Colors">
      <a:dk1>
        <a:sysClr val="windowText" lastClr="000000"/>
      </a:dk1>
      <a:lt1>
        <a:sysClr val="window" lastClr="FFFFFF"/>
      </a:lt1>
      <a:dk2>
        <a:srgbClr val="00A591"/>
      </a:dk2>
      <a:lt2>
        <a:srgbClr val="4DD3FD"/>
      </a:lt2>
      <a:accent1>
        <a:srgbClr val="505050"/>
      </a:accent1>
      <a:accent2>
        <a:srgbClr val="F54123"/>
      </a:accent2>
      <a:accent3>
        <a:srgbClr val="7F7F7F"/>
      </a:accent3>
      <a:accent4>
        <a:srgbClr val="00AAC3"/>
      </a:accent4>
      <a:accent5>
        <a:srgbClr val="F59B14"/>
      </a:accent5>
      <a:accent6>
        <a:srgbClr val="73AA32"/>
      </a:accent6>
      <a:hlink>
        <a:srgbClr val="4DD3FD"/>
      </a:hlink>
      <a:folHlink>
        <a:srgbClr val="1E82BE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Devon Grey">
      <a:srgbClr val="B2B2B2"/>
    </a:custClr>
    <a:custClr name="Devon Slate">
      <a:srgbClr val="505050"/>
    </a:custClr>
    <a:custClr name="Devon Clay">
      <a:srgbClr val="F54123"/>
    </a:custClr>
    <a:custClr name="Devon Blue">
      <a:srgbClr val="00AAC3"/>
    </a:custClr>
    <a:custClr name="Devon Green">
      <a:srgbClr val="73AA32"/>
    </a:custClr>
    <a:custClr name="Devon Yellow">
      <a:srgbClr val="F59B14"/>
    </a:custClr>
    <a:custClr name="Devon Turquoise">
      <a:srgbClr val="00A591"/>
    </a:custClr>
    <a:custClr name="Devon Light Blue">
      <a:srgbClr val="4DD3FD"/>
    </a:custClr>
    <a:custClr name="Devon Sky Blue">
      <a:srgbClr val="1E82BE"/>
    </a:custClr>
    <a:custClr name="Devon Gold">
      <a:srgbClr val="C89B32"/>
    </a:custClr>
    <a:custClr name="Devon Light Yellow">
      <a:srgbClr val="F5C814"/>
    </a:custClr>
    <a:custClr name="Devon Orange">
      <a:srgbClr val="FF6E00"/>
    </a:custClr>
    <a:custClr name="Devon Brown">
      <a:srgbClr val="8C4632"/>
    </a:custClr>
    <a:custClr name="Devon Dark Green">
      <a:srgbClr val="517F49"/>
    </a:custClr>
  </a:custClrLst>
  <a:extLst>
    <a:ext uri="{05A4C25C-085E-4340-85A3-A5531E510DB2}">
      <thm15:themeFamily xmlns:thm15="http://schemas.microsoft.com/office/thememl/2012/main" name="DevonPresentationTemplateStandard.potx" id="{079FF656-F8B5-4B8C-9328-5904A1841755}" vid="{79E99259-7C96-4C67-A3CF-61F71BE854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vonName xmlns="f0381930-5036-4a9a-b73d-70daa065adf9">Devon PowerPoint Presentation - Standard (All Devon)</DevonName>
    <DevonAppliesToSingleChoice xmlns="f0381930-5036-4a9a-b73d-70daa065adf9">All Devon</DevonAppliesToSingleChoic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evonDocument" ma:contentTypeID="0x0101001B76E9E83493F944A56C9728D870E3E800F62C3106BA0B40448E3FF333A479846C" ma:contentTypeVersion="1" ma:contentTypeDescription="Location aware document" ma:contentTypeScope="" ma:versionID="2005f54c5b2214cc2c1bbd2b5ec67ab9">
  <xsd:schema xmlns:xsd="http://www.w3.org/2001/XMLSchema" xmlns:xs="http://www.w3.org/2001/XMLSchema" xmlns:p="http://schemas.microsoft.com/office/2006/metadata/properties" xmlns:ns2="f0381930-5036-4a9a-b73d-70daa065adf9" targetNamespace="http://schemas.microsoft.com/office/2006/metadata/properties" ma:root="true" ma:fieldsID="9d7cc4ab02e588dbc98097fb73c43c15" ns2:_="">
    <xsd:import namespace="f0381930-5036-4a9a-b73d-70daa065adf9"/>
    <xsd:element name="properties">
      <xsd:complexType>
        <xsd:sequence>
          <xsd:element name="documentManagement">
            <xsd:complexType>
              <xsd:all>
                <xsd:element ref="ns2:DevonName" minOccurs="0"/>
                <xsd:element ref="ns2:DevonAppliesToSingleChoic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81930-5036-4a9a-b73d-70daa065adf9" elementFormDefault="qualified">
    <xsd:import namespace="http://schemas.microsoft.com/office/2006/documentManagement/types"/>
    <xsd:import namespace="http://schemas.microsoft.com/office/infopath/2007/PartnerControls"/>
    <xsd:element name="DevonName" ma:index="8" nillable="true" ma:displayName="Devon Internal Name" ma:internalName="DevonName">
      <xsd:simpleType>
        <xsd:restriction base="dms:Text"/>
      </xsd:simpleType>
    </xsd:element>
    <xsd:element name="DevonAppliesToSingleChoice" ma:index="9" ma:displayName="Applies To" ma:format="RadioButtons" ma:internalName="DevonAppliesToSingleChoice">
      <xsd:simpleType>
        <xsd:restriction base="dms:Choice">
          <xsd:enumeration value="&#10;        CAN&#10;      "/>
          <xsd:enumeration value="&#10;        US&#10;      "/>
          <xsd:enumeration value="&#10;        All Devon&#10;      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E526ED-F057-458B-9659-6E4D8128FB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1E4432-D3F4-43E2-82BB-69ABB056D9E9}">
  <ds:schemaRefs>
    <ds:schemaRef ds:uri="f0381930-5036-4a9a-b73d-70daa065ad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185097-DEF2-4910-9183-E8853CD7712C}">
  <ds:schemaRefs>
    <ds:schemaRef ds:uri="f0381930-5036-4a9a-b73d-70daa065ad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Devon Presentation Template Standard</vt:lpstr>
      <vt:lpstr>Completions Analysis &amp; Alerting</vt:lpstr>
      <vt:lpstr>Chaos Monkeys</vt:lpstr>
      <vt:lpstr>Solution</vt:lpstr>
      <vt:lpstr>The Tech, The Data, The Shiny Stuff</vt:lpstr>
      <vt:lpstr>From</vt:lpstr>
      <vt:lpstr>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Completions Analysis &amp; Alerting</dc:title>
  <cp:revision>2</cp:revision>
  <dcterms:modified xsi:type="dcterms:W3CDTF">2017-12-01T03:55:09Z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0x0101001B76E9E83493F944A56C9728D870E3E800F62C3106BA0B40448E3FF333A479846C</vt:lpwstr>
  </property>
</Properties>
</file>