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6"/>
  </p:sldMasterIdLst>
  <p:notesMasterIdLst>
    <p:notesMasterId r:id="rId15"/>
  </p:notesMasterIdLst>
  <p:handoutMasterIdLst>
    <p:handoutMasterId r:id="rId16"/>
  </p:handoutMasterIdLst>
  <p:sldIdLst>
    <p:sldId id="256" r:id="rId7"/>
    <p:sldId id="257" r:id="rId8"/>
    <p:sldId id="265" r:id="rId9"/>
    <p:sldId id="264" r:id="rId10"/>
    <p:sldId id="262" r:id="rId11"/>
    <p:sldId id="267" r:id="rId12"/>
    <p:sldId id="268" r:id="rId13"/>
    <p:sldId id="258" r:id="rId1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E59"/>
    <a:srgbClr val="0D0C0C"/>
    <a:srgbClr val="EDAA00"/>
    <a:srgbClr val="475D6E"/>
    <a:srgbClr val="F3B329"/>
    <a:srgbClr val="A2BCA8"/>
    <a:srgbClr val="C0504D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9"/>
    <p:restoredTop sz="94537"/>
  </p:normalViewPr>
  <p:slideViewPr>
    <p:cSldViewPr snapToGrid="0" snapToObjects="1">
      <p:cViewPr varScale="1">
        <p:scale>
          <a:sx n="106" d="100"/>
          <a:sy n="106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2FE420-B234-D349-8E12-4F0DC3E5E72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618C75-E4A6-2B47-ACBA-E887AF37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3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7542F4-4CE0-3745-8320-6F50A50C09E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94DA26-B8DE-1348-AB0C-FA3B8961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0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4DA26-B8DE-1348-AB0C-FA3B896135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982595"/>
            <a:ext cx="9144000" cy="616283"/>
          </a:xfrm>
        </p:spPr>
        <p:txBody>
          <a:bodyPr lIns="45720" rIns="45720" anchor="ctr" anchorCtr="0">
            <a:noAutofit/>
          </a:bodyPr>
          <a:lstStyle>
            <a:lvl1pPr algn="ctr">
              <a:defRPr sz="3200" b="1" cap="none" baseline="0">
                <a:latin typeface="+mj-lt"/>
              </a:defRPr>
            </a:lvl1pPr>
          </a:lstStyle>
          <a:p>
            <a:r>
              <a:rPr lang="en-US" dirty="0" smtClean="0">
                <a:solidFill>
                  <a:srgbClr val="EDAA00"/>
                </a:solidFill>
              </a:rPr>
              <a:t>Presentation Title</a:t>
            </a:r>
            <a:endParaRPr lang="en-US" dirty="0">
              <a:solidFill>
                <a:srgbClr val="EDAA00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603940"/>
            <a:ext cx="9144000" cy="481498"/>
          </a:xfrm>
        </p:spPr>
        <p:txBody>
          <a:bodyPr lIns="45720" rIns="45720" anchor="t" anchorCtr="0">
            <a:noAutofit/>
          </a:bodyPr>
          <a:lstStyle>
            <a:lvl1pPr algn="ctr">
              <a:lnSpc>
                <a:spcPct val="100000"/>
              </a:lnSpc>
              <a:defRPr sz="2400"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Presenter Name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136" y="587830"/>
            <a:ext cx="4149578" cy="530854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1657" y="587830"/>
            <a:ext cx="4038243" cy="530854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36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596" y="612139"/>
            <a:ext cx="896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2858" y="45720"/>
            <a:ext cx="8393794" cy="486980"/>
          </a:xfrm>
        </p:spPr>
        <p:txBody>
          <a:bodyPr anchor="b">
            <a:noAutofit/>
          </a:bodyPr>
          <a:lstStyle>
            <a:lvl1pPr>
              <a:defRPr sz="2000" b="1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5600" y="691580"/>
            <a:ext cx="8401051" cy="5341444"/>
          </a:xfrm>
        </p:spPr>
        <p:txBody>
          <a:bodyPr>
            <a:noAutofit/>
          </a:bodyPr>
          <a:lstStyle>
            <a:lvl1pPr>
              <a:defRPr sz="2400" b="0">
                <a:latin typeface="+mj-lt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 marL="640080" indent="-274320"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7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136" y="690570"/>
            <a:ext cx="4149578" cy="530854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1657" y="690570"/>
            <a:ext cx="4038243" cy="530854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596" y="612139"/>
            <a:ext cx="896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2858" y="45720"/>
            <a:ext cx="8393794" cy="486980"/>
          </a:xfrm>
        </p:spPr>
        <p:txBody>
          <a:bodyPr anchor="b">
            <a:noAutofit/>
          </a:bodyPr>
          <a:lstStyle>
            <a:lvl1pPr>
              <a:defRPr sz="2000" b="1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7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302004"/>
            <a:ext cx="9144000" cy="6367244"/>
          </a:xfrm>
          <a:prstGeom prst="rect">
            <a:avLst/>
          </a:prstGeom>
          <a:solidFill>
            <a:srgbClr val="0B2E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1549" y="1553661"/>
            <a:ext cx="8507526" cy="2022659"/>
          </a:xfrm>
        </p:spPr>
        <p:txBody>
          <a:bodyPr anchor="b">
            <a:noAutofit/>
          </a:bodyPr>
          <a:lstStyle>
            <a:lvl1pPr algn="l">
              <a:defRPr sz="55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5588" y="3385820"/>
            <a:ext cx="8490744" cy="183896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 cap="none" spc="80" baseline="0">
                <a:solidFill>
                  <a:schemeClr val="bg1"/>
                </a:solidFill>
                <a:latin typeface="+mj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8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e Colum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25835"/>
            <a:ext cx="9145155" cy="1115735"/>
          </a:xfrm>
          <a:prstGeom prst="rect">
            <a:avLst/>
          </a:prstGeom>
          <a:solidFill>
            <a:srgbClr val="0B2E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64373" y="343952"/>
            <a:ext cx="8392278" cy="854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89900"/>
            <a:ext cx="8401051" cy="5043123"/>
          </a:xfrm>
        </p:spPr>
        <p:txBody>
          <a:bodyPr>
            <a:noAutofit/>
          </a:bodyPr>
          <a:lstStyle>
            <a:lvl1pPr>
              <a:defRPr sz="2400" b="0">
                <a:latin typeface="+mj-lt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 marL="640080" indent="-274320"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2858" y="343222"/>
            <a:ext cx="8393794" cy="646678"/>
          </a:xfrm>
        </p:spPr>
        <p:txBody>
          <a:bodyPr anchor="b">
            <a:noAutofit/>
          </a:bodyPr>
          <a:lstStyle>
            <a:lvl1pPr>
              <a:defRPr sz="2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6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25835"/>
            <a:ext cx="9145155" cy="1115735"/>
          </a:xfrm>
          <a:prstGeom prst="rect">
            <a:avLst/>
          </a:prstGeom>
          <a:solidFill>
            <a:srgbClr val="0B2E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64373" y="343952"/>
            <a:ext cx="8392278" cy="854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373" y="989900"/>
            <a:ext cx="4098770" cy="4709749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21" y="989900"/>
            <a:ext cx="4115890" cy="4709749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2858" y="343222"/>
            <a:ext cx="8393794" cy="646678"/>
          </a:xfrm>
        </p:spPr>
        <p:txBody>
          <a:bodyPr anchor="b">
            <a:noAutofit/>
          </a:bodyPr>
          <a:lstStyle>
            <a:lvl1pPr>
              <a:defRPr sz="2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68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25835"/>
            <a:ext cx="9145155" cy="1115735"/>
          </a:xfrm>
          <a:prstGeom prst="rect">
            <a:avLst/>
          </a:prstGeom>
          <a:solidFill>
            <a:srgbClr val="0B2E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2858" y="343222"/>
            <a:ext cx="8393794" cy="646678"/>
          </a:xfrm>
        </p:spPr>
        <p:txBody>
          <a:bodyPr anchor="b">
            <a:noAutofit/>
          </a:bodyPr>
          <a:lstStyle>
            <a:lvl1pPr>
              <a:defRPr sz="2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59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25835"/>
            <a:ext cx="9145155" cy="1115735"/>
          </a:xfrm>
          <a:prstGeom prst="rect">
            <a:avLst/>
          </a:prstGeom>
          <a:solidFill>
            <a:srgbClr val="0B2E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393398" y="989900"/>
            <a:ext cx="8388838" cy="4776012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62858" y="343222"/>
            <a:ext cx="8393794" cy="646678"/>
          </a:xfrm>
        </p:spPr>
        <p:txBody>
          <a:bodyPr anchor="b">
            <a:noAutofit/>
          </a:bodyPr>
          <a:lstStyle>
            <a:lvl1pPr>
              <a:defRPr sz="2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5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itle and Content, Blank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25835"/>
            <a:ext cx="9145155" cy="1115735"/>
          </a:xfrm>
          <a:prstGeom prst="rect">
            <a:avLst/>
          </a:prstGeom>
          <a:solidFill>
            <a:srgbClr val="0B2E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422" y="989900"/>
            <a:ext cx="3681492" cy="479325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62858" y="343222"/>
            <a:ext cx="8393794" cy="646678"/>
          </a:xfrm>
        </p:spPr>
        <p:txBody>
          <a:bodyPr anchor="b">
            <a:noAutofit/>
          </a:bodyPr>
          <a:lstStyle>
            <a:lvl1pPr>
              <a:defRPr sz="2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95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36" y="660401"/>
            <a:ext cx="8402263" cy="52789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8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373" y="1205469"/>
            <a:ext cx="8392278" cy="4660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is an in-page heading</a:t>
            </a:r>
          </a:p>
          <a:p>
            <a:pPr lvl="1"/>
            <a:r>
              <a:rPr lang="en-US" dirty="0" smtClean="0"/>
              <a:t>Second level is normal copy</a:t>
            </a:r>
          </a:p>
          <a:p>
            <a:pPr lvl="2"/>
            <a:r>
              <a:rPr lang="en-US" dirty="0" smtClean="0"/>
              <a:t>Third level is a bullet</a:t>
            </a:r>
          </a:p>
          <a:p>
            <a:pPr lvl="3"/>
            <a:r>
              <a:rPr lang="en-US" dirty="0" smtClean="0"/>
              <a:t>Fourth level is a numbered list</a:t>
            </a:r>
          </a:p>
          <a:p>
            <a:pPr lvl="4"/>
            <a:r>
              <a:rPr lang="en-US" dirty="0" smtClean="0"/>
              <a:t>Fifth level is a sub-level lettered list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373" y="343951"/>
            <a:ext cx="8392278" cy="854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Page Title Type Goes Here</a:t>
            </a:r>
            <a:endParaRPr lang="en-US" dirty="0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059180" y="6552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  <a:latin typeface="+mj-lt"/>
              </a:defRPr>
            </a:lvl1pPr>
          </a:lstStyle>
          <a:p>
            <a:fld id="{16EE2E63-382D-454B-988C-D98A46BEC8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8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none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Tx/>
        <a:buNone/>
        <a:defRPr sz="2400" b="0" i="0" kern="1200" spc="20" baseline="0">
          <a:solidFill>
            <a:srgbClr val="002060"/>
          </a:solidFill>
          <a:latin typeface="+mj-lt"/>
          <a:ea typeface="+mn-ea"/>
          <a:cs typeface="+mn-cs"/>
        </a:defRPr>
      </a:lvl1pPr>
      <a:lvl2pPr marL="274320" indent="-274320" algn="l" defTabSz="4572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2400" b="0" kern="1200" spc="20" baseline="0">
          <a:solidFill>
            <a:srgbClr val="002060"/>
          </a:solidFill>
          <a:latin typeface="+mj-lt"/>
          <a:ea typeface="+mn-ea"/>
          <a:cs typeface="+mn-cs"/>
        </a:defRPr>
      </a:lvl2pPr>
      <a:lvl3pPr marL="594360" indent="-228600" algn="l" defTabSz="4572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SzPct val="100000"/>
        <a:buFont typeface="Calibri" panose="020F0502020204030204" pitchFamily="34" charset="0"/>
        <a:buChar char="◦"/>
        <a:defRPr sz="2400" b="0" kern="1200" spc="20" baseline="0">
          <a:solidFill>
            <a:srgbClr val="002060"/>
          </a:solidFill>
          <a:latin typeface="+mj-lt"/>
          <a:ea typeface="+mn-ea"/>
          <a:cs typeface="Arial"/>
        </a:defRPr>
      </a:lvl3pPr>
      <a:lvl4pPr marL="914400" indent="-274320" algn="l" defTabSz="4572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+mj-lt"/>
        <a:buAutoNum type="arabicPeriod"/>
        <a:defRPr sz="2400" b="0" kern="1200" spc="20" baseline="0">
          <a:solidFill>
            <a:srgbClr val="002060"/>
          </a:solidFill>
          <a:latin typeface="+mj-lt"/>
          <a:ea typeface="+mn-ea"/>
          <a:cs typeface="Arial"/>
        </a:defRPr>
      </a:lvl4pPr>
      <a:lvl5pPr marL="1188720" indent="-342900" algn="l" defTabSz="4572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+mj-lt"/>
        <a:buAutoNum type="alphaLcParenR"/>
        <a:defRPr sz="2400" b="0" kern="1200" spc="20" baseline="0">
          <a:solidFill>
            <a:srgbClr val="002060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vimeo.com/2453412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2719"/>
            <a:ext cx="9144000" cy="1026159"/>
          </a:xfrm>
        </p:spPr>
        <p:txBody>
          <a:bodyPr/>
          <a:lstStyle/>
          <a:p>
            <a:r>
              <a:rPr lang="en-US" dirty="0" smtClean="0">
                <a:solidFill>
                  <a:srgbClr val="EDAA00"/>
                </a:solidFill>
              </a:rPr>
              <a:t>Completions Real Time </a:t>
            </a:r>
            <a:br>
              <a:rPr lang="en-US" dirty="0" smtClean="0">
                <a:solidFill>
                  <a:srgbClr val="EDAA00"/>
                </a:solidFill>
              </a:rPr>
            </a:br>
            <a:r>
              <a:rPr lang="en-US" dirty="0" smtClean="0">
                <a:solidFill>
                  <a:srgbClr val="EDAA00"/>
                </a:solidFill>
              </a:rPr>
              <a:t>Streaming Application</a:t>
            </a:r>
            <a:endParaRPr lang="en-US" dirty="0">
              <a:solidFill>
                <a:srgbClr val="EDA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36416"/>
            <a:ext cx="9144000" cy="48149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Friday November 30,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96" y="4432516"/>
            <a:ext cx="137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Team Members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Anna Smith</a:t>
            </a:r>
          </a:p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Justin 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Cornell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Kendra Reeves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Kenah Nyanat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Rashaw Williams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EE2E63-382D-454B-988C-D98A46BEC8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Streaming Application –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Completions Operations Problem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Build </a:t>
            </a:r>
            <a:r>
              <a:rPr lang="en-US" sz="1800" dirty="0"/>
              <a:t>a mobile or desktop application that can be used on field sites by Devon’s Person in Charge (PIC) to improve operational decisions or behaviors, during hydraulic </a:t>
            </a:r>
            <a:r>
              <a:rPr lang="en-US" sz="1800" dirty="0" smtClean="0"/>
              <a:t>fracturing</a:t>
            </a:r>
            <a:r>
              <a:rPr lang="en-US" sz="1800" dirty="0"/>
              <a:t> </a:t>
            </a:r>
            <a:r>
              <a:rPr lang="en-US" sz="1800" dirty="0" smtClean="0"/>
              <a:t>by streaming real-time treatment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r>
              <a:rPr lang="en-US" sz="1800" b="1" dirty="0"/>
              <a:t>Decisions and Behaviors to Influence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Better decisions on when </a:t>
            </a:r>
            <a:r>
              <a:rPr lang="en-US" sz="1800" dirty="0" smtClean="0"/>
              <a:t>to stop </a:t>
            </a:r>
            <a:r>
              <a:rPr lang="en-US" sz="1800" dirty="0"/>
              <a:t>a </a:t>
            </a:r>
            <a:r>
              <a:rPr lang="en-US" sz="1800" dirty="0" smtClean="0"/>
              <a:t>stage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Better </a:t>
            </a:r>
            <a:r>
              <a:rPr lang="en-US" sz="1800" dirty="0"/>
              <a:t>decisions on optimal pump rate to minimize </a:t>
            </a:r>
            <a:r>
              <a:rPr lang="en-US" sz="1800" dirty="0" smtClean="0"/>
              <a:t>cost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r>
              <a:rPr lang="en-US" sz="1800" b="1" dirty="0" smtClean="0"/>
              <a:t>High Level Impact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Comparing current treating pressure to casing burst pressure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Monitoring net treating pressure (screenout leading indicator)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Predicting stage pump time remaining (cost savings measure)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42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6136" y="1181528"/>
            <a:ext cx="4149578" cy="49932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Ability to </a:t>
            </a:r>
            <a:r>
              <a:rPr lang="en-US" sz="1600" b="1" dirty="0" smtClean="0"/>
              <a:t>stream and visualize second by second</a:t>
            </a:r>
            <a:r>
              <a:rPr lang="en-US" sz="1600" dirty="0" smtClean="0"/>
              <a:t> real-time treatment data via desktop and mobile 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Apply </a:t>
            </a:r>
            <a:r>
              <a:rPr lang="en-US" sz="1600" b="1" dirty="0" smtClean="0"/>
              <a:t>KPI analytics “on-the-fly”</a:t>
            </a:r>
            <a:r>
              <a:rPr lang="en-US" sz="1600" dirty="0" smtClean="0"/>
              <a:t> at field sites, offices or anywhere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Allows </a:t>
            </a:r>
            <a:r>
              <a:rPr lang="en-US" sz="1600" b="1" dirty="0"/>
              <a:t>user customization </a:t>
            </a:r>
            <a:r>
              <a:rPr lang="en-US" sz="1600" dirty="0"/>
              <a:t>of </a:t>
            </a:r>
            <a:r>
              <a:rPr lang="en-US" sz="1600" dirty="0" smtClean="0"/>
              <a:t>dashboard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/>
              <a:t>Scalable solution</a:t>
            </a:r>
            <a:r>
              <a:rPr lang="en-US" sz="1600" dirty="0" smtClean="0"/>
              <a:t> applied </a:t>
            </a:r>
            <a:r>
              <a:rPr lang="en-US" sz="1600" dirty="0"/>
              <a:t>to multiple simultaneous treatment </a:t>
            </a:r>
            <a:r>
              <a:rPr lang="en-US" sz="1600" dirty="0" smtClean="0"/>
              <a:t>jobs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/>
              <a:t>“Easy To Read”</a:t>
            </a:r>
            <a:r>
              <a:rPr lang="en-US" sz="1600" dirty="0" smtClean="0"/>
              <a:t> visuals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31656" y="1181528"/>
            <a:ext cx="4151376" cy="49932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Real-time </a:t>
            </a:r>
            <a:r>
              <a:rPr lang="en-US" sz="1600" b="1" dirty="0" smtClean="0"/>
              <a:t>KPIs lookback</a:t>
            </a:r>
            <a:r>
              <a:rPr lang="en-US" sz="1600" dirty="0" smtClean="0"/>
              <a:t> with offset well treatment data (select well of choice for comparison)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/>
              <a:t>Overlay offset treatment plot</a:t>
            </a:r>
            <a:r>
              <a:rPr lang="en-US" sz="1600" dirty="0" smtClean="0"/>
              <a:t> “on-the-fly” with current real time data to compare against successful </a:t>
            </a:r>
            <a:r>
              <a:rPr lang="en-US" sz="1600" dirty="0"/>
              <a:t>“treatment signature”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Utilizing Machine Learning to score historical data to develop </a:t>
            </a:r>
            <a:r>
              <a:rPr lang="en-US" sz="1600" b="1" dirty="0" smtClean="0"/>
              <a:t>predictive screenout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Ability to apply treatment changes “on-the-fly” to </a:t>
            </a:r>
            <a:r>
              <a:rPr lang="en-US" sz="1600" b="1" dirty="0" smtClean="0"/>
              <a:t>optimize well completion</a:t>
            </a:r>
            <a:endParaRPr lang="en-US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EE2E63-382D-454B-988C-D98A46BEC8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smtClean="0"/>
              <a:t>Time Streaming Application – Solution / Benefits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132" y="626554"/>
            <a:ext cx="415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Current</a:t>
            </a:r>
            <a:endParaRPr lang="en-US" sz="24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1383" y="626554"/>
            <a:ext cx="415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Future State</a:t>
            </a:r>
            <a:endParaRPr lang="en-US" sz="24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3406" y="1067976"/>
            <a:ext cx="41513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1656" y="1067976"/>
            <a:ext cx="41513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EE2E63-382D-454B-988C-D98A46BEC8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Streaming </a:t>
            </a:r>
            <a:r>
              <a:rPr lang="en-US" dirty="0" smtClean="0"/>
              <a:t>Application – Data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6468" y="3424298"/>
            <a:ext cx="738909" cy="591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05704" y="3424301"/>
            <a:ext cx="1066801" cy="591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Function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7414" y="3424300"/>
            <a:ext cx="1066801" cy="591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Hub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18361" y="3424299"/>
            <a:ext cx="1907308" cy="591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Streaming Analytics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94852" y="3424302"/>
            <a:ext cx="1066801" cy="591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PowerBI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94852" y="4649784"/>
            <a:ext cx="1066801" cy="591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App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4852" y="2177202"/>
            <a:ext cx="1066801" cy="591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App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7413" y="4649784"/>
            <a:ext cx="1066801" cy="591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4295" y="4649784"/>
            <a:ext cx="1907308" cy="591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Machine Learning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1265377" y="3719862"/>
            <a:ext cx="540327" cy="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 flipV="1">
            <a:off x="2872505" y="3719864"/>
            <a:ext cx="484909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 flipV="1">
            <a:off x="4424215" y="3719863"/>
            <a:ext cx="494146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0" idx="1"/>
          </p:cNvCxnSpPr>
          <p:nvPr/>
        </p:nvCxnSpPr>
        <p:spPr>
          <a:xfrm>
            <a:off x="6825669" y="3719863"/>
            <a:ext cx="569183" cy="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4" idx="0"/>
          </p:cNvCxnSpPr>
          <p:nvPr/>
        </p:nvCxnSpPr>
        <p:spPr>
          <a:xfrm flipH="1">
            <a:off x="3890814" y="4015427"/>
            <a:ext cx="1" cy="63435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16" idx="1"/>
          </p:cNvCxnSpPr>
          <p:nvPr/>
        </p:nvCxnSpPr>
        <p:spPr>
          <a:xfrm>
            <a:off x="4424214" y="4945348"/>
            <a:ext cx="53008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78339" y="4015429"/>
            <a:ext cx="1" cy="63269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92673" y="4015425"/>
            <a:ext cx="1" cy="632692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2" idx="0"/>
          </p:cNvCxnSpPr>
          <p:nvPr/>
        </p:nvCxnSpPr>
        <p:spPr>
          <a:xfrm>
            <a:off x="7928253" y="4015429"/>
            <a:ext cx="0" cy="63435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10" idx="0"/>
          </p:cNvCxnSpPr>
          <p:nvPr/>
        </p:nvCxnSpPr>
        <p:spPr>
          <a:xfrm>
            <a:off x="7928253" y="2768329"/>
            <a:ext cx="0" cy="655973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58838" y="4338703"/>
            <a:ext cx="3854162" cy="1597074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357413" y="5360126"/>
            <a:ext cx="3504190" cy="33855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Historical data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scoring &amp; training)</a:t>
            </a:r>
            <a:endParaRPr lang="en-US" sz="16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20129" y="2176616"/>
            <a:ext cx="670443" cy="591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041986" y="2177202"/>
            <a:ext cx="785948" cy="591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58" idx="1"/>
          </p:cNvCxnSpPr>
          <p:nvPr/>
        </p:nvCxnSpPr>
        <p:spPr>
          <a:xfrm>
            <a:off x="5590572" y="2472180"/>
            <a:ext cx="451414" cy="58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719782" y="1570205"/>
            <a:ext cx="2293218" cy="1597074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920129" y="1706043"/>
            <a:ext cx="1905540" cy="33855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Alerting</a:t>
            </a:r>
            <a:endParaRPr lang="en-US" sz="16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Pentagon 67"/>
          <p:cNvSpPr/>
          <p:nvPr/>
        </p:nvSpPr>
        <p:spPr>
          <a:xfrm>
            <a:off x="92364" y="720436"/>
            <a:ext cx="1352978" cy="535709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Collection</a:t>
            </a:r>
            <a:endParaRPr lang="en-US" sz="1600" b="1" dirty="0"/>
          </a:p>
        </p:txBody>
      </p:sp>
      <p:sp>
        <p:nvSpPr>
          <p:cNvPr id="69" name="Pentagon 68"/>
          <p:cNvSpPr/>
          <p:nvPr/>
        </p:nvSpPr>
        <p:spPr>
          <a:xfrm>
            <a:off x="1535539" y="720435"/>
            <a:ext cx="1414138" cy="535709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Ingress</a:t>
            </a:r>
            <a:endParaRPr lang="en-US" sz="1600" b="1" dirty="0"/>
          </a:p>
        </p:txBody>
      </p:sp>
      <p:sp>
        <p:nvSpPr>
          <p:cNvPr id="70" name="Pentagon 69"/>
          <p:cNvSpPr/>
          <p:nvPr/>
        </p:nvSpPr>
        <p:spPr>
          <a:xfrm>
            <a:off x="7223980" y="716150"/>
            <a:ext cx="1802033" cy="535709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Presentation</a:t>
            </a:r>
            <a:endParaRPr lang="en-US" sz="1600" b="1" dirty="0"/>
          </a:p>
        </p:txBody>
      </p:sp>
      <p:sp>
        <p:nvSpPr>
          <p:cNvPr id="71" name="Pentagon 70"/>
          <p:cNvSpPr/>
          <p:nvPr/>
        </p:nvSpPr>
        <p:spPr>
          <a:xfrm>
            <a:off x="3039335" y="727285"/>
            <a:ext cx="4098884" cy="535709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Stream Processing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736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EE2E63-382D-454B-988C-D98A46BEC8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Widget #1 – Current Treating Pressure KPI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5600" y="691580"/>
            <a:ext cx="4985945" cy="5341444"/>
          </a:xfrm>
        </p:spPr>
        <p:txBody>
          <a:bodyPr/>
          <a:lstStyle/>
          <a:p>
            <a:r>
              <a:rPr lang="en-US" sz="1600" b="1" dirty="0" smtClean="0"/>
              <a:t>Methodology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80% of max casing burst pressure (~10k psi)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Visual of pressure tolerances (median &amp; max)</a:t>
            </a:r>
          </a:p>
          <a:p>
            <a:endParaRPr lang="en-US" sz="1600" dirty="0"/>
          </a:p>
          <a:p>
            <a:r>
              <a:rPr lang="en-US" sz="1600" b="1" dirty="0" smtClean="0"/>
              <a:t>Business Impact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Visualization </a:t>
            </a:r>
            <a:r>
              <a:rPr lang="en-US" sz="1600" dirty="0"/>
              <a:t>monitoring “critical” pressure value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Better decision for PIC to drop rate, flush well to prevent screenout (reduce friction pressure) or end stage</a:t>
            </a:r>
          </a:p>
          <a:p>
            <a:endParaRPr lang="en-US" sz="1600" dirty="0"/>
          </a:p>
          <a:p>
            <a:r>
              <a:rPr lang="en-US" sz="1600" b="1" dirty="0" smtClean="0"/>
              <a:t>Future Enhancements</a:t>
            </a: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Develop pressure </a:t>
            </a:r>
            <a:r>
              <a:rPr lang="en-US" sz="1600" dirty="0" smtClean="0"/>
              <a:t>threshold bounds </a:t>
            </a:r>
            <a:r>
              <a:rPr lang="en-US" sz="1600" dirty="0"/>
              <a:t>through machine </a:t>
            </a:r>
            <a:r>
              <a:rPr lang="en-US" sz="1600" dirty="0" smtClean="0"/>
              <a:t>learning predictions (historical offset datasets)</a:t>
            </a:r>
            <a:endParaRPr lang="en-US" sz="1600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 rotWithShape="1">
          <a:blip r:embed="rId2"/>
          <a:srcRect l="59524"/>
          <a:stretch/>
        </p:blipFill>
        <p:spPr>
          <a:xfrm>
            <a:off x="5637381" y="691580"/>
            <a:ext cx="3400411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EE2E63-382D-454B-988C-D98A46BEC8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Widget #2 – Net Treating Pressure KPI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5600" y="691580"/>
            <a:ext cx="4985945" cy="5341444"/>
          </a:xfrm>
        </p:spPr>
        <p:txBody>
          <a:bodyPr/>
          <a:lstStyle/>
          <a:p>
            <a:r>
              <a:rPr lang="en-US" sz="1600" b="1" dirty="0" smtClean="0"/>
              <a:t>Methodology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sz="1600" dirty="0" smtClean="0"/>
              <a:t>Δ</a:t>
            </a:r>
            <a:r>
              <a:rPr lang="en-US" sz="1600" dirty="0" smtClean="0"/>
              <a:t>P = P</a:t>
            </a:r>
            <a:r>
              <a:rPr lang="en-US" sz="1600" baseline="-25000" dirty="0" smtClean="0"/>
              <a:t>current</a:t>
            </a:r>
            <a:r>
              <a:rPr lang="en-US" sz="1600" dirty="0" smtClean="0"/>
              <a:t> – P</a:t>
            </a:r>
            <a:r>
              <a:rPr lang="en-US" sz="1600" baseline="-25000" dirty="0" smtClean="0"/>
              <a:t>average</a:t>
            </a:r>
            <a:r>
              <a:rPr lang="en-US" sz="1600" baseline="5000" dirty="0" smtClean="0"/>
              <a:t>1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r>
              <a:rPr lang="en-US" sz="1600" b="1" dirty="0" smtClean="0"/>
              <a:t>Business Impact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Leading indicator of potential screenout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Provide PIC with “easy to read” visualization of pressure trends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Future Enhancements</a:t>
            </a: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Expand to incorporate visual KPI for rate of change of </a:t>
            </a:r>
            <a:r>
              <a:rPr lang="el-GR" sz="1600" dirty="0"/>
              <a:t>Δ</a:t>
            </a:r>
            <a:r>
              <a:rPr lang="en-US" sz="1600" dirty="0" smtClean="0"/>
              <a:t>P to further support leading indicator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306" y="5843248"/>
            <a:ext cx="397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P</a:t>
            </a:r>
            <a:r>
              <a:rPr lang="en-US" baseline="-25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average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= Rolling 10 Sec Average</a:t>
            </a:r>
            <a:endParaRPr lang="en-US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 rotWithShape="1">
          <a:blip r:embed="rId2"/>
          <a:srcRect l="39884" t="49264" r="40203" b="948"/>
          <a:stretch/>
        </p:blipFill>
        <p:spPr>
          <a:xfrm>
            <a:off x="6592939" y="691580"/>
            <a:ext cx="2433366" cy="17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EE2E63-382D-454B-988C-D98A46BEC8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Widget #3 – Estimated Stage Pump Time Remaining KPI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55600" y="691580"/>
                <a:ext cx="4985945" cy="5341444"/>
              </a:xfrm>
            </p:spPr>
            <p:txBody>
              <a:bodyPr/>
              <a:lstStyle/>
              <a:p>
                <a:r>
                  <a:rPr lang="en-US" sz="1600" b="1" dirty="0" smtClean="0"/>
                  <a:t>Methodology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Known user inputs</a:t>
                </a:r>
              </a:p>
              <a:p>
                <a:pPr marL="560070" lvl="1" indent="-285750">
                  <a:buFont typeface="Wingdings" panose="05000000000000000000" pitchFamily="2" charset="2"/>
                  <a:buChar char="§"/>
                </a:pPr>
                <a:r>
                  <a:rPr lang="en-US" sz="1400" dirty="0" smtClean="0"/>
                  <a:t>Planned Stage Total </a:t>
                </a:r>
                <a:r>
                  <a:rPr lang="en-US" sz="1400" dirty="0" err="1" smtClean="0"/>
                  <a:t>Proppant</a:t>
                </a:r>
                <a:r>
                  <a:rPr lang="en-US" sz="1400" dirty="0" smtClean="0"/>
                  <a:t>, Fluid &amp; Rate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𝐸𝑠𝑡𝑖𝑚𝑎𝑡𝑒𝑑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/>
                      <m:t>𝑇𝑖𝑚𝑒</m:t>
                    </m:r>
                    <m:r>
                      <a:rPr lang="en-US" sz="1600" i="1"/>
                      <m:t> </m:t>
                    </m:r>
                    <m:r>
                      <a:rPr lang="en-US" sz="1600" i="1"/>
                      <m:t>𝑅𝑒𝑚𝑎𝑖𝑛𝑖𝑛𝑔</m:t>
                    </m:r>
                    <m:r>
                      <a:rPr lang="en-US" sz="1600" i="1"/>
                      <m:t>=</m:t>
                    </m:r>
                    <m:f>
                      <m:fPr>
                        <m:ctrlPr>
                          <a:rPr lang="en-US" sz="1600" i="1"/>
                        </m:ctrlPr>
                      </m:fPr>
                      <m:num>
                        <m:r>
                          <a:rPr lang="en-US" sz="1600" i="1"/>
                          <m:t>𝑅𝑒𝑚𝑎𝑖𝑛𝑖𝑛𝑔</m:t>
                        </m:r>
                        <m:r>
                          <a:rPr lang="en-US" sz="1600" i="1"/>
                          <m:t> </m:t>
                        </m:r>
                        <m:r>
                          <a:rPr lang="en-US" sz="1600" i="1"/>
                          <m:t>𝑆𝑙𝑢𝑟𝑟𝑦</m:t>
                        </m:r>
                      </m:num>
                      <m:den>
                        <m:r>
                          <a:rPr lang="en-US" sz="1600" i="1"/>
                          <m:t>𝑃𝑙𝑎𝑛𝑛𝑒𝑑</m:t>
                        </m:r>
                        <m:r>
                          <a:rPr lang="en-US" sz="1600" i="1"/>
                          <m:t> </m:t>
                        </m:r>
                        <m:r>
                          <a:rPr lang="en-US" sz="1600" i="1"/>
                          <m:t>𝑆𝑙𝑢𝑟𝑟𝑦</m:t>
                        </m:r>
                        <m:r>
                          <a:rPr lang="en-US" sz="1600" i="1"/>
                          <m:t> </m:t>
                        </m:r>
                        <m:r>
                          <a:rPr lang="en-US" sz="1600" i="1"/>
                          <m:t>𝑅𝑎𝑡𝑒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b="1" dirty="0" smtClean="0"/>
                  <a:t>Business Impact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Visualization to provide estimated time remaining based on planned job amounts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Allows PIC to assess remaining stage time when encountering pressure control issues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Optimization of time remaining (treatment parameters) results in cost savings</a:t>
                </a:r>
                <a:endParaRPr lang="en-US" sz="1600" dirty="0"/>
              </a:p>
              <a:p>
                <a:r>
                  <a:rPr lang="en-US" sz="1600" b="1" dirty="0" smtClean="0"/>
                  <a:t>Future Enhancements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Sensitivities of optimal time remaining based on incremental pump rate reduction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691580"/>
                <a:ext cx="4985945" cy="5341444"/>
              </a:xfrm>
              <a:blipFill rotWithShape="0">
                <a:blip r:embed="rId2"/>
                <a:stretch>
                  <a:fillRect l="-611" r="-1467" b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9"/>
          <p:cNvPicPr>
            <a:picLocks noChangeAspect="1"/>
          </p:cNvPicPr>
          <p:nvPr/>
        </p:nvPicPr>
        <p:blipFill rotWithShape="1">
          <a:blip r:embed="rId3"/>
          <a:srcRect l="39884" r="40095" b="49982"/>
          <a:stretch/>
        </p:blipFill>
        <p:spPr>
          <a:xfrm>
            <a:off x="6585243" y="727795"/>
            <a:ext cx="2443013" cy="174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EE2E63-382D-454B-988C-D98A46BEC8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App for Fracturing </a:t>
            </a:r>
            <a:r>
              <a:rPr lang="en-US" dirty="0" smtClean="0"/>
              <a:t>Operations – Dashboard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132" y="626554"/>
            <a:ext cx="415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Desktop</a:t>
            </a:r>
            <a:endParaRPr lang="en-US" sz="24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3643" y="626554"/>
            <a:ext cx="305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Mobile</a:t>
            </a:r>
            <a:endParaRPr lang="en-US" sz="24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7935" y="1028648"/>
            <a:ext cx="502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3370" y="1028648"/>
            <a:ext cx="3200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57" y="1127547"/>
            <a:ext cx="2853690" cy="502729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9832"/>
          <a:stretch/>
        </p:blipFill>
        <p:spPr>
          <a:xfrm>
            <a:off x="87555" y="1158134"/>
            <a:ext cx="5054716" cy="2400300"/>
          </a:xfrm>
          <a:prstGeom prst="rect">
            <a:avLst/>
          </a:prstGeom>
        </p:spPr>
      </p:pic>
      <p:pic>
        <p:nvPicPr>
          <p:cNvPr id="12" name="Content Placeholder 9"/>
          <p:cNvPicPr>
            <a:picLocks noChangeAspect="1"/>
          </p:cNvPicPr>
          <p:nvPr/>
        </p:nvPicPr>
        <p:blipFill rotWithShape="1">
          <a:blip r:embed="rId3"/>
          <a:srcRect l="59524"/>
          <a:stretch/>
        </p:blipFill>
        <p:spPr>
          <a:xfrm>
            <a:off x="87607" y="3612244"/>
            <a:ext cx="3400411" cy="2400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2858" y="6046689"/>
            <a:ext cx="389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hlinkClick r:id="rId4"/>
              </a:rPr>
              <a:t>https://</a:t>
            </a:r>
            <a:r>
              <a:rPr lang="en-US" b="1" dirty="0" smtClean="0">
                <a:solidFill>
                  <a:schemeClr val="tx2"/>
                </a:solidFill>
                <a:latin typeface="Calibri" panose="020F0502020204030204" pitchFamily="34" charset="0"/>
                <a:hlinkClick r:id="rId4"/>
              </a:rPr>
              <a:t>vimeo.com/245341233</a:t>
            </a:r>
            <a:r>
              <a:rPr lang="en-US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endParaRPr lang="en-US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0th Anniversary PowerPoint Template">
  <a:themeElements>
    <a:clrScheme name="50th Anniversary Color Scheme">
      <a:dk1>
        <a:srgbClr val="0B2E59"/>
      </a:dk1>
      <a:lt1>
        <a:sysClr val="window" lastClr="FFFFFF"/>
      </a:lt1>
      <a:dk2>
        <a:srgbClr val="0B2E59"/>
      </a:dk2>
      <a:lt2>
        <a:srgbClr val="FDB913"/>
      </a:lt2>
      <a:accent1>
        <a:srgbClr val="FDB913"/>
      </a:accent1>
      <a:accent2>
        <a:srgbClr val="00B0F0"/>
      </a:accent2>
      <a:accent3>
        <a:srgbClr val="00B050"/>
      </a:accent3>
      <a:accent4>
        <a:srgbClr val="FFFFFF"/>
      </a:accent4>
      <a:accent5>
        <a:srgbClr val="FFFBE5"/>
      </a:accent5>
      <a:accent6>
        <a:srgbClr val="797A95"/>
      </a:accent6>
      <a:hlink>
        <a:srgbClr val="0B2E59"/>
      </a:hlink>
      <a:folHlink>
        <a:srgbClr val="0B2E59"/>
      </a:folHlink>
    </a:clrScheme>
    <a:fontScheme name="50th Anniversary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d661c976-cdb8-4299-968d-e642e8f096c4" ContentTypeId="0x0101" PreviousValue="false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644f548-d992-4de7-94cc-30ecfd970dbf">6HD64J373ZVW-1850682920-113</_dlc_DocId>
    <_dlc_DocIdUrl xmlns="3644f548-d992-4de7-94cc-30ecfd970dbf">
      <Url>http://clrnet/_layouts/15/DocIdRedir.aspx?ID=6HD64J373ZVW-1850682920-113</Url>
      <Description>6HD64J373ZVW-1850682920-113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12434C9A3DBE48B1650C1945521894" ma:contentTypeVersion="17" ma:contentTypeDescription="Create a new document." ma:contentTypeScope="" ma:versionID="8eb675025b4f137275b88975ca9330f3">
  <xsd:schema xmlns:xsd="http://www.w3.org/2001/XMLSchema" xmlns:xs="http://www.w3.org/2001/XMLSchema" xmlns:p="http://schemas.microsoft.com/office/2006/metadata/properties" xmlns:ns2="3644f548-d992-4de7-94cc-30ecfd970dbf" targetNamespace="http://schemas.microsoft.com/office/2006/metadata/properties" ma:root="true" ma:fieldsID="959f90bf2798c8ab51e47ab9495453ea" ns2:_="">
    <xsd:import namespace="3644f548-d992-4de7-94cc-30ecfd970d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4f548-d992-4de7-94cc-30ecfd970db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22208E-8BB1-4C94-91BD-7C8F768B7447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ABDC5AD9-E6BC-4390-8BBD-EB3907D0C3C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2AA1537-9EC4-4B60-B5A9-A1DEBDEA4CE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ED33BDF-3920-46CE-A54D-13C0DE801F71}">
  <ds:schemaRefs>
    <ds:schemaRef ds:uri="http://schemas.microsoft.com/office/infopath/2007/PartnerControls"/>
    <ds:schemaRef ds:uri="http://purl.org/dc/terms/"/>
    <ds:schemaRef ds:uri="3644f548-d992-4de7-94cc-30ecfd970dbf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18CEF017-929C-4C32-8FFB-5501CCD94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4f548-d992-4de7-94cc-30ecfd970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461</Words>
  <Application>Microsoft Office PowerPoint</Application>
  <PresentationFormat>On-screen Show (4:3)</PresentationFormat>
  <Paragraphs>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50th Anniversary PowerPoint Template</vt:lpstr>
      <vt:lpstr>Completions Real Time  Streaming Application</vt:lpstr>
      <vt:lpstr>Real Time Streaming Application – Overview</vt:lpstr>
      <vt:lpstr>Real Time Streaming Application – Solution / Benefits</vt:lpstr>
      <vt:lpstr>Real Time Streaming Application – Data Architecture</vt:lpstr>
      <vt:lpstr>Dashboard Widget #1 – Current Treating Pressure KPI</vt:lpstr>
      <vt:lpstr>Dashboard Widget #2 – Net Treating Pressure KPI</vt:lpstr>
      <vt:lpstr>Dashboard Widget #3 – Estimated Stage Pump Time Remaining KPI</vt:lpstr>
      <vt:lpstr>Field App for Fracturing Operations – Dashboard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Brown</dc:creator>
  <cp:lastModifiedBy>Kenah Nyanat</cp:lastModifiedBy>
  <cp:revision>108</cp:revision>
  <cp:lastPrinted>2017-02-10T21:39:11Z</cp:lastPrinted>
  <dcterms:created xsi:type="dcterms:W3CDTF">2015-12-14T23:09:50Z</dcterms:created>
  <dcterms:modified xsi:type="dcterms:W3CDTF">2017-12-01T09:47:43Z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0x0101004E12434C9A3DBE48B1650C1945521894</vt:lpwstr>
  </property>
  <property fmtid="{D5CDD505-2E9C-101B-9397-08002B2CF9AE}" pid="3" name="_dlc_DocIdItemGuid">
    <vt:lpwstr>7f5376e7-9430-4ad2-8ab5-adf9fa8c09f7</vt:lpwstr>
  </property>
</Properties>
</file>