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82" r:id="rId2"/>
    <p:sldId id="278" r:id="rId3"/>
    <p:sldId id="280" r:id="rId4"/>
    <p:sldId id="272" r:id="rId5"/>
    <p:sldId id="281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314" autoAdjust="0"/>
  </p:normalViewPr>
  <p:slideViewPr>
    <p:cSldViewPr snapToGrid="0">
      <p:cViewPr varScale="1">
        <p:scale>
          <a:sx n="69" d="100"/>
          <a:sy n="69" d="100"/>
        </p:scale>
        <p:origin x="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F88CC-F893-4134-BDE5-EB57F84D9F4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F3CAE-C1B9-4D3C-AAE7-0B19E46C4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42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/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55298" y="2718734"/>
            <a:ext cx="9021068" cy="600075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950" y="3921869"/>
            <a:ext cx="7619709" cy="384048"/>
          </a:xfrm>
        </p:spPr>
        <p:txBody>
          <a:bodyPr tIns="0" bIns="0">
            <a:no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55299" y="3328670"/>
            <a:ext cx="9012336" cy="384048"/>
          </a:xfrm>
        </p:spPr>
        <p:txBody>
          <a:bodyPr vert="horz" lIns="91440" tIns="0" rIns="91440" bIns="0" rtlCol="0">
            <a:noAutofit/>
          </a:bodyPr>
          <a:lstStyle>
            <a:lvl1pPr marL="227013" indent="-227013">
              <a:buNone/>
              <a:defRPr lang="en-US" sz="24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869950" y="4312921"/>
            <a:ext cx="7610261" cy="282575"/>
          </a:xfrm>
        </p:spPr>
        <p:txBody>
          <a:bodyPr vert="horz" lIns="91440" tIns="0" rIns="91440" bIns="0" rtlCol="0">
            <a:noAutofit/>
          </a:bodyPr>
          <a:lstStyle>
            <a:lvl1pPr marL="227013" indent="-227013">
              <a:buNone/>
              <a:defRPr lang="en-US" sz="16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3" y="410727"/>
            <a:ext cx="6073773" cy="22621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7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827" y="5826243"/>
            <a:ext cx="1750453" cy="57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bg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827" y="5826243"/>
            <a:ext cx="1750453" cy="57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bg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827" y="5826243"/>
            <a:ext cx="1750453" cy="57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bg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2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827" y="5826243"/>
            <a:ext cx="1750453" cy="57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bg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442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oPlot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86" y="93151"/>
            <a:ext cx="9075868" cy="292331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6848" y="6621933"/>
            <a:ext cx="1412861" cy="1886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505050"/>
                </a:solidFill>
              </a:rPr>
              <a:t>NYSE: DVN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6579" y="6621933"/>
            <a:ext cx="2454204" cy="1886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505050"/>
                </a:solidFill>
              </a:rPr>
              <a:t>www.devonenergy.com</a:t>
            </a:r>
            <a:endParaRPr lang="en-US">
              <a:solidFill>
                <a:srgbClr val="505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21471" y="6621933"/>
            <a:ext cx="1010920" cy="1886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505050"/>
                </a:solidFill>
              </a:rPr>
              <a:t>page </a:t>
            </a:r>
            <a:fld id="{FC5592BD-66A9-4280-8B5A-810C4B1CE50B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39486" y="434905"/>
            <a:ext cx="9082617" cy="225005"/>
          </a:xfrm>
        </p:spPr>
        <p:txBody>
          <a:bodyPr vert="horz" lIns="91440" tIns="0" rIns="91440" bIns="0" rtlCol="0" anchor="t">
            <a:noAutofit/>
          </a:bodyPr>
          <a:lstStyle>
            <a:lvl1pPr marL="0" indent="0">
              <a:buNone/>
              <a:defRPr lang="en-US" sz="1600" dirty="0">
                <a:solidFill>
                  <a:srgbClr val="FFFFFF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23783" y="734129"/>
            <a:ext cx="9036051" cy="225095"/>
          </a:xfrm>
        </p:spPr>
        <p:txBody>
          <a:bodyPr vert="horz" lIns="91440" tIns="0" rIns="91440" bIns="0" rtlCol="0" anchor="t">
            <a:noAutofit/>
          </a:bodyPr>
          <a:lstStyle>
            <a:lvl1pPr marL="0" indent="0">
              <a:buNone/>
              <a:defRPr lang="en-US" sz="1200" dirty="0">
                <a:solidFill>
                  <a:srgbClr val="FFFFFF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5"/>
          </p:nvPr>
        </p:nvSpPr>
        <p:spPr>
          <a:xfrm>
            <a:off x="3170612" y="2447925"/>
            <a:ext cx="5926137" cy="1765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70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783" y="184177"/>
            <a:ext cx="9075868" cy="525437"/>
          </a:xfrm>
        </p:spPr>
        <p:txBody>
          <a:bodyPr vert="horz" lIns="91440" tIns="0" rIns="91440" bIns="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966" y="1600200"/>
            <a:ext cx="5384801" cy="45291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505050"/>
                </a:solidFill>
              </a:rPr>
              <a:t>NYSE: DVN</a:t>
            </a:r>
            <a:endParaRPr lang="en-US">
              <a:solidFill>
                <a:srgbClr val="505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505050"/>
                </a:solidFill>
              </a:rPr>
              <a:t>www.devonenergy.com</a:t>
            </a:r>
            <a:endParaRPr lang="en-US">
              <a:solidFill>
                <a:srgbClr val="505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356351"/>
            <a:ext cx="101092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505050"/>
                </a:solidFill>
              </a:rPr>
              <a:t>page </a:t>
            </a:r>
            <a:fld id="{FC5592BD-66A9-4280-8B5A-810C4B1CE50B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32737" y="711683"/>
            <a:ext cx="9082617" cy="388937"/>
          </a:xfrm>
        </p:spPr>
        <p:txBody>
          <a:bodyPr vert="horz" lIns="91440" tIns="0" rIns="91440" bIns="0" rtlCol="0" anchor="t">
            <a:noAutofit/>
          </a:bodyPr>
          <a:lstStyle>
            <a:lvl1pPr marL="227013" indent="-227013">
              <a:buNone/>
              <a:defRPr lang="en-US" sz="2400" dirty="0">
                <a:solidFill>
                  <a:srgbClr val="FFFFFF"/>
                </a:solidFill>
                <a:ea typeface="+mj-ea"/>
                <a:cs typeface="+mj-cs"/>
              </a:defRPr>
            </a:lvl1pPr>
          </a:lstStyle>
          <a:p>
            <a:pPr marL="0" lvl="0" indent="0">
              <a:spcBef>
                <a:spcPct val="0"/>
              </a:spcBef>
            </a:pPr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1109665"/>
            <a:ext cx="9036051" cy="245266"/>
          </a:xfrm>
        </p:spPr>
        <p:txBody>
          <a:bodyPr vert="horz" lIns="91440" tIns="0" rIns="91440" bIns="0" rtlCol="0" anchor="t">
            <a:noAutofit/>
          </a:bodyPr>
          <a:lstStyle>
            <a:lvl1pPr marL="0" indent="0">
              <a:buNone/>
              <a:defRPr lang="en-US" sz="1600" kern="1200" smtClean="0">
                <a:solidFill>
                  <a:srgbClr val="FFFFFF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6424084" y="1603375"/>
            <a:ext cx="5384800" cy="45259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63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784" y="193702"/>
            <a:ext cx="9133017" cy="5254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505050"/>
                </a:solidFill>
              </a:rPr>
              <a:t>NYSE: DVN</a:t>
            </a:r>
            <a:endParaRPr lang="en-US">
              <a:solidFill>
                <a:srgbClr val="50505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505050"/>
                </a:solidFill>
              </a:rPr>
              <a:t>www.devonenergy.com</a:t>
            </a:r>
            <a:endParaRPr lang="en-US">
              <a:solidFill>
                <a:srgbClr val="50505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88363" y="6356351"/>
            <a:ext cx="1365251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505050"/>
                </a:solidFill>
              </a:rPr>
              <a:t>page </a:t>
            </a:r>
            <a:fld id="{FC5592BD-66A9-4280-8B5A-810C4B1CE50B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333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505050"/>
                </a:solidFill>
              </a:rPr>
              <a:t>NYSE: DVN</a:t>
            </a:r>
            <a:endParaRPr lang="en-US">
              <a:solidFill>
                <a:srgbClr val="505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505050"/>
                </a:solidFill>
              </a:rPr>
              <a:t>www.devonenergy.com</a:t>
            </a:r>
            <a:endParaRPr lang="en-US">
              <a:solidFill>
                <a:srgbClr val="5050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88363" y="6356351"/>
            <a:ext cx="1365251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505050"/>
                </a:solidFill>
              </a:rPr>
              <a:t>page </a:t>
            </a:r>
            <a:fld id="{FC5592BD-66A9-4280-8B5A-810C4B1CE50B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209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783" y="184177"/>
            <a:ext cx="9075868" cy="525437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505050"/>
                </a:solidFill>
              </a:rPr>
              <a:t>NYSE: DVN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505050"/>
                </a:solidFill>
              </a:rPr>
              <a:t>www.devonenergy.com</a:t>
            </a:r>
            <a:endParaRPr lang="en-US">
              <a:solidFill>
                <a:srgbClr val="505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356351"/>
            <a:ext cx="101092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505050"/>
                </a:solidFill>
              </a:rPr>
              <a:t>page </a:t>
            </a:r>
            <a:fld id="{FC5592BD-66A9-4280-8B5A-810C4B1CE50B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32737" y="711772"/>
            <a:ext cx="9082617" cy="393192"/>
          </a:xfrm>
        </p:spPr>
        <p:txBody>
          <a:bodyPr vert="horz" lIns="91440" tIns="0" rIns="91440" bIns="0" rtlCol="0" anchor="t">
            <a:noAutofit/>
          </a:bodyPr>
          <a:lstStyle>
            <a:lvl1pPr marL="0" indent="0">
              <a:buFont typeface="Arial" pitchFamily="34" charset="0"/>
              <a:buNone/>
              <a:defRPr lang="en-US" sz="2400" dirty="0">
                <a:solidFill>
                  <a:srgbClr val="FFFFFF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1109665"/>
            <a:ext cx="9036051" cy="245266"/>
          </a:xfrm>
        </p:spPr>
        <p:txBody>
          <a:bodyPr vert="horz" lIns="91440" tIns="0" rIns="91440" bIns="0" rtlCol="0" anchor="t">
            <a:noAutofit/>
          </a:bodyPr>
          <a:lstStyle>
            <a:lvl1pPr marL="0" indent="0">
              <a:buNone/>
              <a:defRPr lang="en-US" sz="1600" dirty="0">
                <a:solidFill>
                  <a:srgbClr val="FFFFFF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3201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32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/Wide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18655" y="5576836"/>
            <a:ext cx="2210637" cy="10048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298" y="2718734"/>
            <a:ext cx="9021068" cy="600075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950" y="3921869"/>
            <a:ext cx="7619709" cy="384048"/>
          </a:xfrm>
        </p:spPr>
        <p:txBody>
          <a:bodyPr tIns="0" bIns="0">
            <a:no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55299" y="3328670"/>
            <a:ext cx="9012336" cy="384048"/>
          </a:xfrm>
        </p:spPr>
        <p:txBody>
          <a:bodyPr vert="horz" lIns="91440" tIns="0" rIns="91440" bIns="0" rtlCol="0">
            <a:noAutofit/>
          </a:bodyPr>
          <a:lstStyle>
            <a:lvl1pPr marL="227013" indent="-227013">
              <a:buNone/>
              <a:defRPr lang="en-US" sz="24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869950" y="4312921"/>
            <a:ext cx="7610261" cy="282575"/>
          </a:xfrm>
        </p:spPr>
        <p:txBody>
          <a:bodyPr vert="horz" lIns="91440" tIns="0" rIns="91440" bIns="0" rtlCol="0">
            <a:noAutofit/>
          </a:bodyPr>
          <a:lstStyle>
            <a:lvl1pPr marL="227013" indent="-227013">
              <a:buNone/>
              <a:defRPr lang="en-US" sz="16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3" y="2"/>
            <a:ext cx="6970181" cy="2666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7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827" y="5826243"/>
            <a:ext cx="1750453" cy="57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bg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9418655" y="5576836"/>
            <a:ext cx="2210637" cy="10048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pic>
        <p:nvPicPr>
          <p:cNvPr id="11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827" y="5826243"/>
            <a:ext cx="1750453" cy="57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bg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9418655" y="5576836"/>
            <a:ext cx="2210637" cy="10048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pic>
        <p:nvPicPr>
          <p:cNvPr id="14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827" y="5826243"/>
            <a:ext cx="1750453" cy="57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bg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9418655" y="5576836"/>
            <a:ext cx="2210637" cy="10048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pic>
        <p:nvPicPr>
          <p:cNvPr id="16" name="Picture 2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827" y="5826243"/>
            <a:ext cx="1750453" cy="57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bg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110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out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55299" y="2718734"/>
            <a:ext cx="7623176" cy="600075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950" y="3921869"/>
            <a:ext cx="7619709" cy="384048"/>
          </a:xfrm>
        </p:spPr>
        <p:txBody>
          <a:bodyPr tIns="0" bIns="0">
            <a:no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55299" y="3328670"/>
            <a:ext cx="7634360" cy="384048"/>
          </a:xfrm>
        </p:spPr>
        <p:txBody>
          <a:bodyPr vert="horz" lIns="91440" tIns="0" rIns="91440" bIns="0" rtlCol="0">
            <a:noAutofit/>
          </a:bodyPr>
          <a:lstStyle>
            <a:lvl1pPr marL="227013" indent="-227013">
              <a:buNone/>
              <a:defRPr lang="en-US" sz="24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869950" y="4312921"/>
            <a:ext cx="7610261" cy="282575"/>
          </a:xfrm>
        </p:spPr>
        <p:txBody>
          <a:bodyPr vert="horz" lIns="91440" tIns="0" rIns="91440" bIns="0" rtlCol="0">
            <a:noAutofit/>
          </a:bodyPr>
          <a:lstStyle>
            <a:lvl1pPr marL="227013" indent="-227013">
              <a:buNone/>
              <a:defRPr lang="en-US" sz="16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9418655" y="5576836"/>
            <a:ext cx="2210637" cy="10048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pic>
        <p:nvPicPr>
          <p:cNvPr id="7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827" y="5826243"/>
            <a:ext cx="1750453" cy="57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bg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9418655" y="5576836"/>
            <a:ext cx="2210637" cy="10048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pic>
        <p:nvPicPr>
          <p:cNvPr id="11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827" y="5826243"/>
            <a:ext cx="1750453" cy="57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bg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9418655" y="5576836"/>
            <a:ext cx="2210637" cy="10048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pic>
        <p:nvPicPr>
          <p:cNvPr id="13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827" y="5826243"/>
            <a:ext cx="1750453" cy="57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bg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9418655" y="5576836"/>
            <a:ext cx="2210637" cy="10048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pic>
        <p:nvPicPr>
          <p:cNvPr id="15" name="Picture 2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827" y="5826243"/>
            <a:ext cx="1750453" cy="57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bg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41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55299" y="3407484"/>
            <a:ext cx="7623176" cy="600075"/>
          </a:xfrm>
        </p:spPr>
        <p:txBody>
          <a:bodyPr/>
          <a:lstStyle>
            <a:lvl1pPr>
              <a:defRPr sz="36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950" y="4610619"/>
            <a:ext cx="7619709" cy="384048"/>
          </a:xfrm>
        </p:spPr>
        <p:txBody>
          <a:bodyPr tIns="0" bIns="0">
            <a:no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55299" y="4017420"/>
            <a:ext cx="7634360" cy="384048"/>
          </a:xfrm>
        </p:spPr>
        <p:txBody>
          <a:bodyPr vert="horz" lIns="91440" tIns="0" rIns="91440" bIns="0" rtlCol="0">
            <a:noAutofit/>
          </a:bodyPr>
          <a:lstStyle>
            <a:lvl1pPr marL="227013" indent="-227013">
              <a:buNone/>
              <a:defRPr lang="en-US" sz="24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869950" y="5001671"/>
            <a:ext cx="7610261" cy="282575"/>
          </a:xfrm>
        </p:spPr>
        <p:txBody>
          <a:bodyPr vert="horz" lIns="91440" tIns="0" rIns="91440" bIns="0" rtlCol="0">
            <a:noAutofit/>
          </a:bodyPr>
          <a:lstStyle>
            <a:lvl1pPr marL="227013" indent="-227013">
              <a:buNone/>
              <a:defRPr lang="en-US" sz="1600" dirty="0">
                <a:solidFill>
                  <a:srgbClr val="FFFFFF"/>
                </a:solidFill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9567600" y="5823140"/>
            <a:ext cx="1775680" cy="582153"/>
            <a:chOff x="12096" y="-1776"/>
            <a:chExt cx="2383" cy="1042"/>
          </a:xfrm>
        </p:grpSpPr>
        <p:sp>
          <p:nvSpPr>
            <p:cNvPr id="11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0"/>
          <p:cNvGrpSpPr>
            <a:grpSpLocks/>
          </p:cNvGrpSpPr>
          <p:nvPr/>
        </p:nvGrpSpPr>
        <p:grpSpPr bwMode="auto">
          <a:xfrm>
            <a:off x="9567600" y="5823140"/>
            <a:ext cx="1775680" cy="582153"/>
            <a:chOff x="12096" y="-1776"/>
            <a:chExt cx="2383" cy="1042"/>
          </a:xfrm>
        </p:grpSpPr>
        <p:sp>
          <p:nvSpPr>
            <p:cNvPr id="21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25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10"/>
          <p:cNvGrpSpPr>
            <a:grpSpLocks/>
          </p:cNvGrpSpPr>
          <p:nvPr/>
        </p:nvGrpSpPr>
        <p:grpSpPr bwMode="auto">
          <a:xfrm>
            <a:off x="9567600" y="5823140"/>
            <a:ext cx="1775680" cy="582153"/>
            <a:chOff x="12096" y="-1776"/>
            <a:chExt cx="2383" cy="1042"/>
          </a:xfrm>
        </p:grpSpPr>
        <p:sp>
          <p:nvSpPr>
            <p:cNvPr id="31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35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36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Group 10"/>
          <p:cNvGrpSpPr>
            <a:grpSpLocks/>
          </p:cNvGrpSpPr>
          <p:nvPr userDrawn="1"/>
        </p:nvGrpSpPr>
        <p:grpSpPr bwMode="auto">
          <a:xfrm>
            <a:off x="9567600" y="5823140"/>
            <a:ext cx="1775680" cy="582153"/>
            <a:chOff x="12096" y="-1776"/>
            <a:chExt cx="2383" cy="1042"/>
          </a:xfrm>
        </p:grpSpPr>
        <p:sp>
          <p:nvSpPr>
            <p:cNvPr id="41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96" y="-1776"/>
              <a:ext cx="2381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42" name="Freeform 12"/>
            <p:cNvSpPr>
              <a:spLocks noEditPoints="1"/>
            </p:cNvSpPr>
            <p:nvPr/>
          </p:nvSpPr>
          <p:spPr bwMode="auto">
            <a:xfrm>
              <a:off x="12098" y="-1294"/>
              <a:ext cx="459" cy="560"/>
            </a:xfrm>
            <a:custGeom>
              <a:avLst/>
              <a:gdLst>
                <a:gd name="T0" fmla="*/ 83 w 194"/>
                <a:gd name="T1" fmla="*/ 208 h 237"/>
                <a:gd name="T2" fmla="*/ 43 w 194"/>
                <a:gd name="T3" fmla="*/ 152 h 237"/>
                <a:gd name="T4" fmla="*/ 86 w 194"/>
                <a:gd name="T5" fmla="*/ 95 h 237"/>
                <a:gd name="T6" fmla="*/ 130 w 194"/>
                <a:gd name="T7" fmla="*/ 150 h 237"/>
                <a:gd name="T8" fmla="*/ 83 w 194"/>
                <a:gd name="T9" fmla="*/ 208 h 237"/>
                <a:gd name="T10" fmla="*/ 169 w 194"/>
                <a:gd name="T11" fmla="*/ 0 h 237"/>
                <a:gd name="T12" fmla="*/ 104 w 194"/>
                <a:gd name="T13" fmla="*/ 0 h 237"/>
                <a:gd name="T14" fmla="*/ 104 w 194"/>
                <a:gd name="T15" fmla="*/ 29 h 237"/>
                <a:gd name="T16" fmla="*/ 128 w 194"/>
                <a:gd name="T17" fmla="*/ 29 h 237"/>
                <a:gd name="T18" fmla="*/ 128 w 194"/>
                <a:gd name="T19" fmla="*/ 96 h 237"/>
                <a:gd name="T20" fmla="*/ 128 w 194"/>
                <a:gd name="T21" fmla="*/ 96 h 237"/>
                <a:gd name="T22" fmla="*/ 75 w 194"/>
                <a:gd name="T23" fmla="*/ 66 h 237"/>
                <a:gd name="T24" fmla="*/ 0 w 194"/>
                <a:gd name="T25" fmla="*/ 153 h 237"/>
                <a:gd name="T26" fmla="*/ 73 w 194"/>
                <a:gd name="T27" fmla="*/ 237 h 237"/>
                <a:gd name="T28" fmla="*/ 131 w 194"/>
                <a:gd name="T29" fmla="*/ 204 h 237"/>
                <a:gd name="T30" fmla="*/ 131 w 194"/>
                <a:gd name="T31" fmla="*/ 204 h 237"/>
                <a:gd name="T32" fmla="*/ 131 w 194"/>
                <a:gd name="T33" fmla="*/ 233 h 237"/>
                <a:gd name="T34" fmla="*/ 194 w 194"/>
                <a:gd name="T35" fmla="*/ 233 h 237"/>
                <a:gd name="T36" fmla="*/ 194 w 194"/>
                <a:gd name="T37" fmla="*/ 204 h 237"/>
                <a:gd name="T38" fmla="*/ 169 w 194"/>
                <a:gd name="T39" fmla="*/ 204 h 237"/>
                <a:gd name="T40" fmla="*/ 169 w 194"/>
                <a:gd name="T4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237">
                  <a:moveTo>
                    <a:pt x="83" y="208"/>
                  </a:moveTo>
                  <a:cubicBezTo>
                    <a:pt x="58" y="208"/>
                    <a:pt x="43" y="186"/>
                    <a:pt x="43" y="152"/>
                  </a:cubicBezTo>
                  <a:cubicBezTo>
                    <a:pt x="43" y="122"/>
                    <a:pt x="54" y="95"/>
                    <a:pt x="86" y="95"/>
                  </a:cubicBezTo>
                  <a:cubicBezTo>
                    <a:pt x="117" y="95"/>
                    <a:pt x="130" y="121"/>
                    <a:pt x="130" y="150"/>
                  </a:cubicBezTo>
                  <a:cubicBezTo>
                    <a:pt x="130" y="184"/>
                    <a:pt x="118" y="208"/>
                    <a:pt x="83" y="208"/>
                  </a:cubicBezTo>
                  <a:moveTo>
                    <a:pt x="169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0" y="78"/>
                    <a:pt x="101" y="66"/>
                    <a:pt x="75" y="66"/>
                  </a:cubicBezTo>
                  <a:cubicBezTo>
                    <a:pt x="30" y="66"/>
                    <a:pt x="0" y="97"/>
                    <a:pt x="0" y="153"/>
                  </a:cubicBezTo>
                  <a:cubicBezTo>
                    <a:pt x="0" y="198"/>
                    <a:pt x="23" y="237"/>
                    <a:pt x="73" y="237"/>
                  </a:cubicBezTo>
                  <a:cubicBezTo>
                    <a:pt x="101" y="237"/>
                    <a:pt x="118" y="227"/>
                    <a:pt x="131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04"/>
                    <a:pt x="194" y="204"/>
                    <a:pt x="194" y="204"/>
                  </a:cubicBezTo>
                  <a:cubicBezTo>
                    <a:pt x="169" y="204"/>
                    <a:pt x="169" y="204"/>
                    <a:pt x="169" y="2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12547" y="-1138"/>
              <a:ext cx="390" cy="404"/>
            </a:xfrm>
            <a:custGeom>
              <a:avLst/>
              <a:gdLst>
                <a:gd name="T0" fmla="*/ 42 w 165"/>
                <a:gd name="T1" fmla="*/ 70 h 171"/>
                <a:gd name="T2" fmla="*/ 84 w 165"/>
                <a:gd name="T3" fmla="*/ 28 h 171"/>
                <a:gd name="T4" fmla="*/ 125 w 165"/>
                <a:gd name="T5" fmla="*/ 70 h 171"/>
                <a:gd name="T6" fmla="*/ 42 w 165"/>
                <a:gd name="T7" fmla="*/ 70 h 171"/>
                <a:gd name="T8" fmla="*/ 163 w 165"/>
                <a:gd name="T9" fmla="*/ 61 h 171"/>
                <a:gd name="T10" fmla="*/ 86 w 165"/>
                <a:gd name="T11" fmla="*/ 0 h 171"/>
                <a:gd name="T12" fmla="*/ 0 w 165"/>
                <a:gd name="T13" fmla="*/ 84 h 171"/>
                <a:gd name="T14" fmla="*/ 87 w 165"/>
                <a:gd name="T15" fmla="*/ 171 h 171"/>
                <a:gd name="T16" fmla="*/ 164 w 165"/>
                <a:gd name="T17" fmla="*/ 116 h 171"/>
                <a:gd name="T18" fmla="*/ 125 w 165"/>
                <a:gd name="T19" fmla="*/ 116 h 171"/>
                <a:gd name="T20" fmla="*/ 86 w 165"/>
                <a:gd name="T21" fmla="*/ 143 h 171"/>
                <a:gd name="T22" fmla="*/ 84 w 165"/>
                <a:gd name="T23" fmla="*/ 143 h 171"/>
                <a:gd name="T24" fmla="*/ 42 w 165"/>
                <a:gd name="T25" fmla="*/ 97 h 171"/>
                <a:gd name="T26" fmla="*/ 165 w 165"/>
                <a:gd name="T27" fmla="*/ 97 h 171"/>
                <a:gd name="T28" fmla="*/ 163 w 165"/>
                <a:gd name="T29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71">
                  <a:moveTo>
                    <a:pt x="42" y="70"/>
                  </a:moveTo>
                  <a:cubicBezTo>
                    <a:pt x="42" y="45"/>
                    <a:pt x="59" y="28"/>
                    <a:pt x="84" y="28"/>
                  </a:cubicBezTo>
                  <a:cubicBezTo>
                    <a:pt x="110" y="28"/>
                    <a:pt x="124" y="44"/>
                    <a:pt x="125" y="70"/>
                  </a:cubicBezTo>
                  <a:lnTo>
                    <a:pt x="42" y="70"/>
                  </a:lnTo>
                  <a:close/>
                  <a:moveTo>
                    <a:pt x="163" y="61"/>
                  </a:moveTo>
                  <a:cubicBezTo>
                    <a:pt x="156" y="23"/>
                    <a:pt x="127" y="0"/>
                    <a:pt x="86" y="0"/>
                  </a:cubicBezTo>
                  <a:cubicBezTo>
                    <a:pt x="34" y="0"/>
                    <a:pt x="0" y="32"/>
                    <a:pt x="0" y="84"/>
                  </a:cubicBezTo>
                  <a:cubicBezTo>
                    <a:pt x="0" y="138"/>
                    <a:pt x="31" y="171"/>
                    <a:pt x="87" y="171"/>
                  </a:cubicBezTo>
                  <a:cubicBezTo>
                    <a:pt x="123" y="171"/>
                    <a:pt x="158" y="156"/>
                    <a:pt x="164" y="116"/>
                  </a:cubicBezTo>
                  <a:cubicBezTo>
                    <a:pt x="164" y="116"/>
                    <a:pt x="125" y="116"/>
                    <a:pt x="125" y="116"/>
                  </a:cubicBezTo>
                  <a:cubicBezTo>
                    <a:pt x="119" y="132"/>
                    <a:pt x="105" y="142"/>
                    <a:pt x="86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57" y="141"/>
                    <a:pt x="42" y="125"/>
                    <a:pt x="42" y="97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5" y="85"/>
                    <a:pt x="165" y="73"/>
                    <a:pt x="163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12927" y="-1129"/>
              <a:ext cx="466" cy="386"/>
            </a:xfrm>
            <a:custGeom>
              <a:avLst/>
              <a:gdLst>
                <a:gd name="T0" fmla="*/ 466 w 466"/>
                <a:gd name="T1" fmla="*/ 0 h 386"/>
                <a:gd name="T2" fmla="*/ 270 w 466"/>
                <a:gd name="T3" fmla="*/ 0 h 386"/>
                <a:gd name="T4" fmla="*/ 270 w 466"/>
                <a:gd name="T5" fmla="*/ 69 h 386"/>
                <a:gd name="T6" fmla="*/ 331 w 466"/>
                <a:gd name="T7" fmla="*/ 69 h 386"/>
                <a:gd name="T8" fmla="*/ 237 w 466"/>
                <a:gd name="T9" fmla="*/ 303 h 386"/>
                <a:gd name="T10" fmla="*/ 147 w 466"/>
                <a:gd name="T11" fmla="*/ 69 h 386"/>
                <a:gd name="T12" fmla="*/ 208 w 466"/>
                <a:gd name="T13" fmla="*/ 69 h 386"/>
                <a:gd name="T14" fmla="*/ 208 w 466"/>
                <a:gd name="T15" fmla="*/ 0 h 386"/>
                <a:gd name="T16" fmla="*/ 0 w 466"/>
                <a:gd name="T17" fmla="*/ 0 h 386"/>
                <a:gd name="T18" fmla="*/ 0 w 466"/>
                <a:gd name="T19" fmla="*/ 69 h 386"/>
                <a:gd name="T20" fmla="*/ 45 w 466"/>
                <a:gd name="T21" fmla="*/ 69 h 386"/>
                <a:gd name="T22" fmla="*/ 175 w 466"/>
                <a:gd name="T23" fmla="*/ 386 h 386"/>
                <a:gd name="T24" fmla="*/ 291 w 466"/>
                <a:gd name="T25" fmla="*/ 386 h 386"/>
                <a:gd name="T26" fmla="*/ 423 w 466"/>
                <a:gd name="T27" fmla="*/ 69 h 386"/>
                <a:gd name="T28" fmla="*/ 466 w 466"/>
                <a:gd name="T29" fmla="*/ 69 h 386"/>
                <a:gd name="T30" fmla="*/ 466 w 466"/>
                <a:gd name="T3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6" h="386">
                  <a:moveTo>
                    <a:pt x="466" y="0"/>
                  </a:moveTo>
                  <a:lnTo>
                    <a:pt x="270" y="0"/>
                  </a:lnTo>
                  <a:lnTo>
                    <a:pt x="270" y="69"/>
                  </a:lnTo>
                  <a:lnTo>
                    <a:pt x="331" y="69"/>
                  </a:lnTo>
                  <a:lnTo>
                    <a:pt x="237" y="303"/>
                  </a:lnTo>
                  <a:lnTo>
                    <a:pt x="147" y="69"/>
                  </a:lnTo>
                  <a:lnTo>
                    <a:pt x="208" y="6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45" y="69"/>
                  </a:lnTo>
                  <a:lnTo>
                    <a:pt x="175" y="386"/>
                  </a:lnTo>
                  <a:lnTo>
                    <a:pt x="291" y="386"/>
                  </a:lnTo>
                  <a:lnTo>
                    <a:pt x="423" y="69"/>
                  </a:lnTo>
                  <a:lnTo>
                    <a:pt x="466" y="6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13376" y="-1138"/>
              <a:ext cx="409" cy="404"/>
            </a:xfrm>
            <a:custGeom>
              <a:avLst/>
              <a:gdLst>
                <a:gd name="T0" fmla="*/ 87 w 173"/>
                <a:gd name="T1" fmla="*/ 142 h 171"/>
                <a:gd name="T2" fmla="*/ 43 w 173"/>
                <a:gd name="T3" fmla="*/ 86 h 171"/>
                <a:gd name="T4" fmla="*/ 87 w 173"/>
                <a:gd name="T5" fmla="*/ 29 h 171"/>
                <a:gd name="T6" fmla="*/ 131 w 173"/>
                <a:gd name="T7" fmla="*/ 86 h 171"/>
                <a:gd name="T8" fmla="*/ 87 w 173"/>
                <a:gd name="T9" fmla="*/ 142 h 171"/>
                <a:gd name="T10" fmla="*/ 87 w 173"/>
                <a:gd name="T11" fmla="*/ 0 h 171"/>
                <a:gd name="T12" fmla="*/ 0 w 173"/>
                <a:gd name="T13" fmla="*/ 86 h 171"/>
                <a:gd name="T14" fmla="*/ 87 w 173"/>
                <a:gd name="T15" fmla="*/ 171 h 171"/>
                <a:gd name="T16" fmla="*/ 173 w 173"/>
                <a:gd name="T17" fmla="*/ 86 h 171"/>
                <a:gd name="T18" fmla="*/ 87 w 17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1">
                  <a:moveTo>
                    <a:pt x="87" y="142"/>
                  </a:moveTo>
                  <a:cubicBezTo>
                    <a:pt x="55" y="142"/>
                    <a:pt x="43" y="114"/>
                    <a:pt x="43" y="86"/>
                  </a:cubicBezTo>
                  <a:cubicBezTo>
                    <a:pt x="43" y="57"/>
                    <a:pt x="55" y="29"/>
                    <a:pt x="87" y="29"/>
                  </a:cubicBezTo>
                  <a:cubicBezTo>
                    <a:pt x="119" y="29"/>
                    <a:pt x="131" y="57"/>
                    <a:pt x="131" y="86"/>
                  </a:cubicBezTo>
                  <a:cubicBezTo>
                    <a:pt x="131" y="114"/>
                    <a:pt x="119" y="142"/>
                    <a:pt x="87" y="142"/>
                  </a:cubicBezTo>
                  <a:moveTo>
                    <a:pt x="87" y="0"/>
                  </a:moveTo>
                  <a:cubicBezTo>
                    <a:pt x="35" y="0"/>
                    <a:pt x="0" y="32"/>
                    <a:pt x="0" y="86"/>
                  </a:cubicBezTo>
                  <a:cubicBezTo>
                    <a:pt x="0" y="139"/>
                    <a:pt x="35" y="171"/>
                    <a:pt x="87" y="171"/>
                  </a:cubicBezTo>
                  <a:cubicBezTo>
                    <a:pt x="139" y="171"/>
                    <a:pt x="173" y="139"/>
                    <a:pt x="173" y="86"/>
                  </a:cubicBezTo>
                  <a:cubicBezTo>
                    <a:pt x="173" y="32"/>
                    <a:pt x="139" y="0"/>
                    <a:pt x="8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46" name="Freeform 16"/>
            <p:cNvSpPr>
              <a:spLocks/>
            </p:cNvSpPr>
            <p:nvPr/>
          </p:nvSpPr>
          <p:spPr bwMode="auto">
            <a:xfrm>
              <a:off x="13787" y="-1138"/>
              <a:ext cx="473" cy="395"/>
            </a:xfrm>
            <a:custGeom>
              <a:avLst/>
              <a:gdLst>
                <a:gd name="T0" fmla="*/ 176 w 200"/>
                <a:gd name="T1" fmla="*/ 138 h 167"/>
                <a:gd name="T2" fmla="*/ 176 w 200"/>
                <a:gd name="T3" fmla="*/ 62 h 167"/>
                <a:gd name="T4" fmla="*/ 118 w 200"/>
                <a:gd name="T5" fmla="*/ 0 h 167"/>
                <a:gd name="T6" fmla="*/ 63 w 200"/>
                <a:gd name="T7" fmla="*/ 32 h 167"/>
                <a:gd name="T8" fmla="*/ 62 w 200"/>
                <a:gd name="T9" fmla="*/ 32 h 167"/>
                <a:gd name="T10" fmla="*/ 62 w 200"/>
                <a:gd name="T11" fmla="*/ 4 h 167"/>
                <a:gd name="T12" fmla="*/ 0 w 200"/>
                <a:gd name="T13" fmla="*/ 4 h 167"/>
                <a:gd name="T14" fmla="*/ 0 w 200"/>
                <a:gd name="T15" fmla="*/ 33 h 167"/>
                <a:gd name="T16" fmla="*/ 24 w 200"/>
                <a:gd name="T17" fmla="*/ 33 h 167"/>
                <a:gd name="T18" fmla="*/ 24 w 200"/>
                <a:gd name="T19" fmla="*/ 138 h 167"/>
                <a:gd name="T20" fmla="*/ 0 w 200"/>
                <a:gd name="T21" fmla="*/ 138 h 167"/>
                <a:gd name="T22" fmla="*/ 0 w 200"/>
                <a:gd name="T23" fmla="*/ 167 h 167"/>
                <a:gd name="T24" fmla="*/ 88 w 200"/>
                <a:gd name="T25" fmla="*/ 167 h 167"/>
                <a:gd name="T26" fmla="*/ 88 w 200"/>
                <a:gd name="T27" fmla="*/ 138 h 167"/>
                <a:gd name="T28" fmla="*/ 65 w 200"/>
                <a:gd name="T29" fmla="*/ 138 h 167"/>
                <a:gd name="T30" fmla="*/ 65 w 200"/>
                <a:gd name="T31" fmla="*/ 76 h 167"/>
                <a:gd name="T32" fmla="*/ 104 w 200"/>
                <a:gd name="T33" fmla="*/ 29 h 167"/>
                <a:gd name="T34" fmla="*/ 135 w 200"/>
                <a:gd name="T35" fmla="*/ 65 h 167"/>
                <a:gd name="T36" fmla="*/ 135 w 200"/>
                <a:gd name="T37" fmla="*/ 138 h 167"/>
                <a:gd name="T38" fmla="*/ 112 w 200"/>
                <a:gd name="T39" fmla="*/ 138 h 167"/>
                <a:gd name="T40" fmla="*/ 112 w 200"/>
                <a:gd name="T41" fmla="*/ 167 h 167"/>
                <a:gd name="T42" fmla="*/ 200 w 200"/>
                <a:gd name="T43" fmla="*/ 167 h 167"/>
                <a:gd name="T44" fmla="*/ 200 w 200"/>
                <a:gd name="T45" fmla="*/ 138 h 167"/>
                <a:gd name="T46" fmla="*/ 176 w 200"/>
                <a:gd name="T47" fmla="*/ 1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167">
                  <a:moveTo>
                    <a:pt x="176" y="138"/>
                  </a:moveTo>
                  <a:cubicBezTo>
                    <a:pt x="176" y="62"/>
                    <a:pt x="176" y="62"/>
                    <a:pt x="176" y="62"/>
                  </a:cubicBezTo>
                  <a:cubicBezTo>
                    <a:pt x="176" y="22"/>
                    <a:pt x="160" y="0"/>
                    <a:pt x="118" y="0"/>
                  </a:cubicBezTo>
                  <a:cubicBezTo>
                    <a:pt x="94" y="0"/>
                    <a:pt x="73" y="12"/>
                    <a:pt x="63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52"/>
                    <a:pt x="76" y="29"/>
                    <a:pt x="104" y="29"/>
                  </a:cubicBezTo>
                  <a:cubicBezTo>
                    <a:pt x="125" y="29"/>
                    <a:pt x="135" y="46"/>
                    <a:pt x="135" y="65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38"/>
                    <a:pt x="200" y="138"/>
                    <a:pt x="200" y="138"/>
                  </a:cubicBezTo>
                  <a:lnTo>
                    <a:pt x="176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13787" y="-1509"/>
              <a:ext cx="692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14023" y="-1776"/>
              <a:ext cx="456" cy="102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13589" y="-1641"/>
              <a:ext cx="890" cy="99"/>
            </a:xfrm>
            <a:prstGeom prst="rect">
              <a:avLst/>
            </a:prstGeom>
            <a:solidFill>
              <a:srgbClr val="F5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3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opic Introdu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/>
          <p:cNvSpPr>
            <a:spLocks/>
          </p:cNvSpPr>
          <p:nvPr/>
        </p:nvSpPr>
        <p:spPr bwMode="auto">
          <a:xfrm>
            <a:off x="-14817" y="412751"/>
            <a:ext cx="9738784" cy="3290888"/>
          </a:xfrm>
          <a:custGeom>
            <a:avLst/>
            <a:gdLst>
              <a:gd name="T0" fmla="*/ 2147483647 w 4601"/>
              <a:gd name="T1" fmla="*/ 1733867763 h 2073"/>
              <a:gd name="T2" fmla="*/ 2147483647 w 4601"/>
              <a:gd name="T3" fmla="*/ 0 h 2073"/>
              <a:gd name="T4" fmla="*/ 0 w 4601"/>
              <a:gd name="T5" fmla="*/ 0 h 2073"/>
              <a:gd name="T6" fmla="*/ 17641889 w 4601"/>
              <a:gd name="T7" fmla="*/ 2147483647 h 2073"/>
              <a:gd name="T8" fmla="*/ 2147483647 w 4601"/>
              <a:gd name="T9" fmla="*/ 2147483647 h 2073"/>
              <a:gd name="T10" fmla="*/ 2147483647 w 4601"/>
              <a:gd name="T11" fmla="*/ 2147483647 h 2073"/>
              <a:gd name="T12" fmla="*/ 2147483647 w 4601"/>
              <a:gd name="T13" fmla="*/ 2147483647 h 2073"/>
              <a:gd name="T14" fmla="*/ 2147483647 w 4601"/>
              <a:gd name="T15" fmla="*/ 2147483647 h 2073"/>
              <a:gd name="T16" fmla="*/ 2147483647 w 4601"/>
              <a:gd name="T17" fmla="*/ 2147483647 h 2073"/>
              <a:gd name="T18" fmla="*/ 2147483647 w 4601"/>
              <a:gd name="T19" fmla="*/ 1733867763 h 2073"/>
              <a:gd name="T20" fmla="*/ 2147483647 w 4601"/>
              <a:gd name="T21" fmla="*/ 1733867763 h 20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601" h="2073">
                <a:moveTo>
                  <a:pt x="2128" y="688"/>
                </a:moveTo>
                <a:lnTo>
                  <a:pt x="2128" y="0"/>
                </a:lnTo>
                <a:lnTo>
                  <a:pt x="0" y="0"/>
                </a:lnTo>
                <a:lnTo>
                  <a:pt x="7" y="1643"/>
                </a:lnTo>
                <a:lnTo>
                  <a:pt x="2547" y="1643"/>
                </a:lnTo>
                <a:lnTo>
                  <a:pt x="2547" y="2073"/>
                </a:lnTo>
                <a:lnTo>
                  <a:pt x="3817" y="2073"/>
                </a:lnTo>
                <a:lnTo>
                  <a:pt x="3814" y="1377"/>
                </a:lnTo>
                <a:lnTo>
                  <a:pt x="4601" y="1377"/>
                </a:lnTo>
                <a:lnTo>
                  <a:pt x="4594" y="688"/>
                </a:lnTo>
                <a:lnTo>
                  <a:pt x="2128" y="688"/>
                </a:lnTo>
                <a:close/>
              </a:path>
            </a:pathLst>
          </a:custGeom>
          <a:solidFill>
            <a:srgbClr val="64A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ltGray">
          <a:xfrm>
            <a:off x="0" y="3703639"/>
            <a:ext cx="5494867" cy="1617663"/>
          </a:xfrm>
          <a:prstGeom prst="rect">
            <a:avLst/>
          </a:prstGeom>
          <a:solidFill>
            <a:srgbClr val="00A5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31520" tIns="182880" rIns="182880" anchor="ctr"/>
          <a:lstStyle/>
          <a:p>
            <a:pPr>
              <a:lnSpc>
                <a:spcPts val="2200"/>
              </a:lnSpc>
              <a:spcAft>
                <a:spcPct val="20000"/>
              </a:spcAft>
            </a:pPr>
            <a:endParaRPr lang="en-US" sz="1600">
              <a:solidFill>
                <a:srgbClr val="505050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3021015"/>
            <a:ext cx="5494867" cy="682625"/>
          </a:xfrm>
          <a:prstGeom prst="rect">
            <a:avLst/>
          </a:prstGeom>
          <a:solidFill>
            <a:srgbClr val="0069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4825" y="1755829"/>
            <a:ext cx="8537777" cy="553998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84772" y="3841751"/>
            <a:ext cx="4610096" cy="461665"/>
          </a:xfrm>
        </p:spPr>
        <p:txBody>
          <a:bodyPr wrap="square">
            <a:spAutoFit/>
          </a:bodyPr>
          <a:lstStyle>
            <a:lvl1pPr marL="0" indent="0">
              <a:buFont typeface="Arial" pitchFamily="34" charset="0"/>
              <a:buNone/>
              <a:defRPr sz="2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884771" y="4303713"/>
            <a:ext cx="4610096" cy="338554"/>
          </a:xfrm>
        </p:spPr>
        <p:txBody>
          <a:bodyPr>
            <a:spAutoFit/>
          </a:bodyPr>
          <a:lstStyle>
            <a:lvl1pPr marL="0" indent="0">
              <a:buNone/>
              <a:defRPr sz="16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Optional subtitle</a:t>
            </a:r>
            <a:endParaRPr lang="en-US" dirty="0"/>
          </a:p>
        </p:txBody>
      </p:sp>
      <p:sp>
        <p:nvSpPr>
          <p:cNvPr id="8" name="Freeform 2"/>
          <p:cNvSpPr>
            <a:spLocks/>
          </p:cNvSpPr>
          <p:nvPr/>
        </p:nvSpPr>
        <p:spPr bwMode="auto">
          <a:xfrm>
            <a:off x="-14817" y="412751"/>
            <a:ext cx="9738784" cy="3290888"/>
          </a:xfrm>
          <a:custGeom>
            <a:avLst/>
            <a:gdLst>
              <a:gd name="T0" fmla="*/ 2147483647 w 4601"/>
              <a:gd name="T1" fmla="*/ 1733867763 h 2073"/>
              <a:gd name="T2" fmla="*/ 2147483647 w 4601"/>
              <a:gd name="T3" fmla="*/ 0 h 2073"/>
              <a:gd name="T4" fmla="*/ 0 w 4601"/>
              <a:gd name="T5" fmla="*/ 0 h 2073"/>
              <a:gd name="T6" fmla="*/ 17641889 w 4601"/>
              <a:gd name="T7" fmla="*/ 2147483647 h 2073"/>
              <a:gd name="T8" fmla="*/ 2147483647 w 4601"/>
              <a:gd name="T9" fmla="*/ 2147483647 h 2073"/>
              <a:gd name="T10" fmla="*/ 2147483647 w 4601"/>
              <a:gd name="T11" fmla="*/ 2147483647 h 2073"/>
              <a:gd name="T12" fmla="*/ 2147483647 w 4601"/>
              <a:gd name="T13" fmla="*/ 2147483647 h 2073"/>
              <a:gd name="T14" fmla="*/ 2147483647 w 4601"/>
              <a:gd name="T15" fmla="*/ 2147483647 h 2073"/>
              <a:gd name="T16" fmla="*/ 2147483647 w 4601"/>
              <a:gd name="T17" fmla="*/ 2147483647 h 2073"/>
              <a:gd name="T18" fmla="*/ 2147483647 w 4601"/>
              <a:gd name="T19" fmla="*/ 1733867763 h 2073"/>
              <a:gd name="T20" fmla="*/ 2147483647 w 4601"/>
              <a:gd name="T21" fmla="*/ 1733867763 h 20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601" h="2073">
                <a:moveTo>
                  <a:pt x="2128" y="688"/>
                </a:moveTo>
                <a:lnTo>
                  <a:pt x="2128" y="0"/>
                </a:lnTo>
                <a:lnTo>
                  <a:pt x="0" y="0"/>
                </a:lnTo>
                <a:lnTo>
                  <a:pt x="7" y="1643"/>
                </a:lnTo>
                <a:lnTo>
                  <a:pt x="2547" y="1643"/>
                </a:lnTo>
                <a:lnTo>
                  <a:pt x="2547" y="2073"/>
                </a:lnTo>
                <a:lnTo>
                  <a:pt x="3817" y="2073"/>
                </a:lnTo>
                <a:lnTo>
                  <a:pt x="3814" y="1377"/>
                </a:lnTo>
                <a:lnTo>
                  <a:pt x="4601" y="1377"/>
                </a:lnTo>
                <a:lnTo>
                  <a:pt x="4594" y="688"/>
                </a:lnTo>
                <a:lnTo>
                  <a:pt x="2128" y="688"/>
                </a:lnTo>
                <a:close/>
              </a:path>
            </a:pathLst>
          </a:custGeom>
          <a:solidFill>
            <a:srgbClr val="64A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ltGray">
          <a:xfrm>
            <a:off x="0" y="3703639"/>
            <a:ext cx="5494867" cy="1617663"/>
          </a:xfrm>
          <a:prstGeom prst="rect">
            <a:avLst/>
          </a:prstGeom>
          <a:solidFill>
            <a:srgbClr val="00A5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31520" tIns="182880" rIns="182880" anchor="ctr"/>
          <a:lstStyle/>
          <a:p>
            <a:pPr>
              <a:lnSpc>
                <a:spcPts val="2200"/>
              </a:lnSpc>
              <a:spcAft>
                <a:spcPct val="20000"/>
              </a:spcAft>
            </a:pPr>
            <a:endParaRPr lang="en-US" sz="1600">
              <a:solidFill>
                <a:srgbClr val="505050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3021015"/>
            <a:ext cx="5494867" cy="682625"/>
          </a:xfrm>
          <a:prstGeom prst="rect">
            <a:avLst/>
          </a:prstGeom>
          <a:solidFill>
            <a:srgbClr val="0069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2"/>
          <p:cNvSpPr>
            <a:spLocks/>
          </p:cNvSpPr>
          <p:nvPr/>
        </p:nvSpPr>
        <p:spPr bwMode="auto">
          <a:xfrm>
            <a:off x="-14817" y="412751"/>
            <a:ext cx="9738784" cy="3290888"/>
          </a:xfrm>
          <a:custGeom>
            <a:avLst/>
            <a:gdLst>
              <a:gd name="T0" fmla="*/ 2147483647 w 4601"/>
              <a:gd name="T1" fmla="*/ 1733867763 h 2073"/>
              <a:gd name="T2" fmla="*/ 2147483647 w 4601"/>
              <a:gd name="T3" fmla="*/ 0 h 2073"/>
              <a:gd name="T4" fmla="*/ 0 w 4601"/>
              <a:gd name="T5" fmla="*/ 0 h 2073"/>
              <a:gd name="T6" fmla="*/ 17641889 w 4601"/>
              <a:gd name="T7" fmla="*/ 2147483647 h 2073"/>
              <a:gd name="T8" fmla="*/ 2147483647 w 4601"/>
              <a:gd name="T9" fmla="*/ 2147483647 h 2073"/>
              <a:gd name="T10" fmla="*/ 2147483647 w 4601"/>
              <a:gd name="T11" fmla="*/ 2147483647 h 2073"/>
              <a:gd name="T12" fmla="*/ 2147483647 w 4601"/>
              <a:gd name="T13" fmla="*/ 2147483647 h 2073"/>
              <a:gd name="T14" fmla="*/ 2147483647 w 4601"/>
              <a:gd name="T15" fmla="*/ 2147483647 h 2073"/>
              <a:gd name="T16" fmla="*/ 2147483647 w 4601"/>
              <a:gd name="T17" fmla="*/ 2147483647 h 2073"/>
              <a:gd name="T18" fmla="*/ 2147483647 w 4601"/>
              <a:gd name="T19" fmla="*/ 1733867763 h 2073"/>
              <a:gd name="T20" fmla="*/ 2147483647 w 4601"/>
              <a:gd name="T21" fmla="*/ 1733867763 h 20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601" h="2073">
                <a:moveTo>
                  <a:pt x="2128" y="688"/>
                </a:moveTo>
                <a:lnTo>
                  <a:pt x="2128" y="0"/>
                </a:lnTo>
                <a:lnTo>
                  <a:pt x="0" y="0"/>
                </a:lnTo>
                <a:lnTo>
                  <a:pt x="7" y="1643"/>
                </a:lnTo>
                <a:lnTo>
                  <a:pt x="2547" y="1643"/>
                </a:lnTo>
                <a:lnTo>
                  <a:pt x="2547" y="2073"/>
                </a:lnTo>
                <a:lnTo>
                  <a:pt x="3817" y="2073"/>
                </a:lnTo>
                <a:lnTo>
                  <a:pt x="3814" y="1377"/>
                </a:lnTo>
                <a:lnTo>
                  <a:pt x="4601" y="1377"/>
                </a:lnTo>
                <a:lnTo>
                  <a:pt x="4594" y="688"/>
                </a:lnTo>
                <a:lnTo>
                  <a:pt x="2128" y="688"/>
                </a:lnTo>
                <a:close/>
              </a:path>
            </a:pathLst>
          </a:custGeom>
          <a:solidFill>
            <a:srgbClr val="64A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ltGray">
          <a:xfrm>
            <a:off x="0" y="3703639"/>
            <a:ext cx="5494867" cy="1617663"/>
          </a:xfrm>
          <a:prstGeom prst="rect">
            <a:avLst/>
          </a:prstGeom>
          <a:solidFill>
            <a:srgbClr val="00A5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31520" tIns="182880" rIns="182880" anchor="ctr"/>
          <a:lstStyle/>
          <a:p>
            <a:pPr>
              <a:lnSpc>
                <a:spcPts val="2200"/>
              </a:lnSpc>
              <a:spcAft>
                <a:spcPct val="20000"/>
              </a:spcAft>
            </a:pPr>
            <a:endParaRPr lang="en-US" sz="1600">
              <a:solidFill>
                <a:srgbClr val="505050"/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3021015"/>
            <a:ext cx="5494867" cy="682625"/>
          </a:xfrm>
          <a:prstGeom prst="rect">
            <a:avLst/>
          </a:prstGeom>
          <a:solidFill>
            <a:srgbClr val="0069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418655" y="5576836"/>
            <a:ext cx="2210637" cy="10048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19" name="Freeform 2"/>
          <p:cNvSpPr>
            <a:spLocks/>
          </p:cNvSpPr>
          <p:nvPr/>
        </p:nvSpPr>
        <p:spPr bwMode="auto">
          <a:xfrm>
            <a:off x="-14817" y="412751"/>
            <a:ext cx="9738784" cy="3290888"/>
          </a:xfrm>
          <a:custGeom>
            <a:avLst/>
            <a:gdLst>
              <a:gd name="T0" fmla="*/ 2147483647 w 4601"/>
              <a:gd name="T1" fmla="*/ 1733867763 h 2073"/>
              <a:gd name="T2" fmla="*/ 2147483647 w 4601"/>
              <a:gd name="T3" fmla="*/ 0 h 2073"/>
              <a:gd name="T4" fmla="*/ 0 w 4601"/>
              <a:gd name="T5" fmla="*/ 0 h 2073"/>
              <a:gd name="T6" fmla="*/ 17641889 w 4601"/>
              <a:gd name="T7" fmla="*/ 2147483647 h 2073"/>
              <a:gd name="T8" fmla="*/ 2147483647 w 4601"/>
              <a:gd name="T9" fmla="*/ 2147483647 h 2073"/>
              <a:gd name="T10" fmla="*/ 2147483647 w 4601"/>
              <a:gd name="T11" fmla="*/ 2147483647 h 2073"/>
              <a:gd name="T12" fmla="*/ 2147483647 w 4601"/>
              <a:gd name="T13" fmla="*/ 2147483647 h 2073"/>
              <a:gd name="T14" fmla="*/ 2147483647 w 4601"/>
              <a:gd name="T15" fmla="*/ 2147483647 h 2073"/>
              <a:gd name="T16" fmla="*/ 2147483647 w 4601"/>
              <a:gd name="T17" fmla="*/ 2147483647 h 2073"/>
              <a:gd name="T18" fmla="*/ 2147483647 w 4601"/>
              <a:gd name="T19" fmla="*/ 1733867763 h 2073"/>
              <a:gd name="T20" fmla="*/ 2147483647 w 4601"/>
              <a:gd name="T21" fmla="*/ 1733867763 h 20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601" h="2073">
                <a:moveTo>
                  <a:pt x="2128" y="688"/>
                </a:moveTo>
                <a:lnTo>
                  <a:pt x="2128" y="0"/>
                </a:lnTo>
                <a:lnTo>
                  <a:pt x="0" y="0"/>
                </a:lnTo>
                <a:lnTo>
                  <a:pt x="7" y="1643"/>
                </a:lnTo>
                <a:lnTo>
                  <a:pt x="2547" y="1643"/>
                </a:lnTo>
                <a:lnTo>
                  <a:pt x="2547" y="2073"/>
                </a:lnTo>
                <a:lnTo>
                  <a:pt x="3817" y="2073"/>
                </a:lnTo>
                <a:lnTo>
                  <a:pt x="3814" y="1377"/>
                </a:lnTo>
                <a:lnTo>
                  <a:pt x="4601" y="1377"/>
                </a:lnTo>
                <a:lnTo>
                  <a:pt x="4594" y="688"/>
                </a:lnTo>
                <a:lnTo>
                  <a:pt x="2128" y="688"/>
                </a:lnTo>
                <a:close/>
              </a:path>
            </a:pathLst>
          </a:custGeom>
          <a:solidFill>
            <a:srgbClr val="64A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ltGray">
          <a:xfrm>
            <a:off x="0" y="3703639"/>
            <a:ext cx="5494867" cy="1617663"/>
          </a:xfrm>
          <a:prstGeom prst="rect">
            <a:avLst/>
          </a:prstGeom>
          <a:solidFill>
            <a:srgbClr val="00A5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31520" tIns="182880" rIns="182880" anchor="ctr"/>
          <a:lstStyle/>
          <a:p>
            <a:pPr>
              <a:lnSpc>
                <a:spcPts val="2200"/>
              </a:lnSpc>
              <a:spcAft>
                <a:spcPct val="20000"/>
              </a:spcAft>
            </a:pPr>
            <a:endParaRPr lang="en-US" sz="1600">
              <a:solidFill>
                <a:srgbClr val="505050"/>
              </a:solidFill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3021015"/>
            <a:ext cx="5494867" cy="682625"/>
          </a:xfrm>
          <a:prstGeom prst="rect">
            <a:avLst/>
          </a:prstGeom>
          <a:solidFill>
            <a:srgbClr val="0069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418655" y="5576836"/>
            <a:ext cx="2210637" cy="10048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24" name="Freeform 2"/>
          <p:cNvSpPr>
            <a:spLocks/>
          </p:cNvSpPr>
          <p:nvPr/>
        </p:nvSpPr>
        <p:spPr bwMode="auto">
          <a:xfrm>
            <a:off x="-14817" y="412751"/>
            <a:ext cx="9738784" cy="3290888"/>
          </a:xfrm>
          <a:custGeom>
            <a:avLst/>
            <a:gdLst>
              <a:gd name="T0" fmla="*/ 2147483647 w 4601"/>
              <a:gd name="T1" fmla="*/ 1733867763 h 2073"/>
              <a:gd name="T2" fmla="*/ 2147483647 w 4601"/>
              <a:gd name="T3" fmla="*/ 0 h 2073"/>
              <a:gd name="T4" fmla="*/ 0 w 4601"/>
              <a:gd name="T5" fmla="*/ 0 h 2073"/>
              <a:gd name="T6" fmla="*/ 17641889 w 4601"/>
              <a:gd name="T7" fmla="*/ 2147483647 h 2073"/>
              <a:gd name="T8" fmla="*/ 2147483647 w 4601"/>
              <a:gd name="T9" fmla="*/ 2147483647 h 2073"/>
              <a:gd name="T10" fmla="*/ 2147483647 w 4601"/>
              <a:gd name="T11" fmla="*/ 2147483647 h 2073"/>
              <a:gd name="T12" fmla="*/ 2147483647 w 4601"/>
              <a:gd name="T13" fmla="*/ 2147483647 h 2073"/>
              <a:gd name="T14" fmla="*/ 2147483647 w 4601"/>
              <a:gd name="T15" fmla="*/ 2147483647 h 2073"/>
              <a:gd name="T16" fmla="*/ 2147483647 w 4601"/>
              <a:gd name="T17" fmla="*/ 2147483647 h 2073"/>
              <a:gd name="T18" fmla="*/ 2147483647 w 4601"/>
              <a:gd name="T19" fmla="*/ 1733867763 h 2073"/>
              <a:gd name="T20" fmla="*/ 2147483647 w 4601"/>
              <a:gd name="T21" fmla="*/ 1733867763 h 20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601" h="2073">
                <a:moveTo>
                  <a:pt x="2128" y="688"/>
                </a:moveTo>
                <a:lnTo>
                  <a:pt x="2128" y="0"/>
                </a:lnTo>
                <a:lnTo>
                  <a:pt x="0" y="0"/>
                </a:lnTo>
                <a:lnTo>
                  <a:pt x="7" y="1643"/>
                </a:lnTo>
                <a:lnTo>
                  <a:pt x="2547" y="1643"/>
                </a:lnTo>
                <a:lnTo>
                  <a:pt x="2547" y="2073"/>
                </a:lnTo>
                <a:lnTo>
                  <a:pt x="3817" y="2073"/>
                </a:lnTo>
                <a:lnTo>
                  <a:pt x="3814" y="1377"/>
                </a:lnTo>
                <a:lnTo>
                  <a:pt x="4601" y="1377"/>
                </a:lnTo>
                <a:lnTo>
                  <a:pt x="4594" y="688"/>
                </a:lnTo>
                <a:lnTo>
                  <a:pt x="2128" y="688"/>
                </a:lnTo>
                <a:close/>
              </a:path>
            </a:pathLst>
          </a:custGeom>
          <a:solidFill>
            <a:srgbClr val="64A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ltGray">
          <a:xfrm>
            <a:off x="0" y="3703639"/>
            <a:ext cx="5494867" cy="1617663"/>
          </a:xfrm>
          <a:prstGeom prst="rect">
            <a:avLst/>
          </a:prstGeom>
          <a:solidFill>
            <a:srgbClr val="00A5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31520" tIns="182880" rIns="182880" anchor="ctr"/>
          <a:lstStyle/>
          <a:p>
            <a:pPr>
              <a:lnSpc>
                <a:spcPts val="2200"/>
              </a:lnSpc>
              <a:spcAft>
                <a:spcPct val="20000"/>
              </a:spcAft>
            </a:pPr>
            <a:endParaRPr lang="en-US" sz="1600">
              <a:solidFill>
                <a:srgbClr val="505050"/>
              </a:solidFill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0" y="3021015"/>
            <a:ext cx="5494867" cy="682625"/>
          </a:xfrm>
          <a:prstGeom prst="rect">
            <a:avLst/>
          </a:prstGeom>
          <a:solidFill>
            <a:srgbClr val="0069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418655" y="5576836"/>
            <a:ext cx="2210637" cy="10048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28" name="Freeform 2"/>
          <p:cNvSpPr>
            <a:spLocks/>
          </p:cNvSpPr>
          <p:nvPr userDrawn="1"/>
        </p:nvSpPr>
        <p:spPr bwMode="auto">
          <a:xfrm>
            <a:off x="-14817" y="412751"/>
            <a:ext cx="9738784" cy="3290888"/>
          </a:xfrm>
          <a:custGeom>
            <a:avLst/>
            <a:gdLst>
              <a:gd name="T0" fmla="*/ 2147483647 w 4601"/>
              <a:gd name="T1" fmla="*/ 1733867763 h 2073"/>
              <a:gd name="T2" fmla="*/ 2147483647 w 4601"/>
              <a:gd name="T3" fmla="*/ 0 h 2073"/>
              <a:gd name="T4" fmla="*/ 0 w 4601"/>
              <a:gd name="T5" fmla="*/ 0 h 2073"/>
              <a:gd name="T6" fmla="*/ 17641889 w 4601"/>
              <a:gd name="T7" fmla="*/ 2147483647 h 2073"/>
              <a:gd name="T8" fmla="*/ 2147483647 w 4601"/>
              <a:gd name="T9" fmla="*/ 2147483647 h 2073"/>
              <a:gd name="T10" fmla="*/ 2147483647 w 4601"/>
              <a:gd name="T11" fmla="*/ 2147483647 h 2073"/>
              <a:gd name="T12" fmla="*/ 2147483647 w 4601"/>
              <a:gd name="T13" fmla="*/ 2147483647 h 2073"/>
              <a:gd name="T14" fmla="*/ 2147483647 w 4601"/>
              <a:gd name="T15" fmla="*/ 2147483647 h 2073"/>
              <a:gd name="T16" fmla="*/ 2147483647 w 4601"/>
              <a:gd name="T17" fmla="*/ 2147483647 h 2073"/>
              <a:gd name="T18" fmla="*/ 2147483647 w 4601"/>
              <a:gd name="T19" fmla="*/ 1733867763 h 2073"/>
              <a:gd name="T20" fmla="*/ 2147483647 w 4601"/>
              <a:gd name="T21" fmla="*/ 1733867763 h 20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601" h="2073">
                <a:moveTo>
                  <a:pt x="2128" y="688"/>
                </a:moveTo>
                <a:lnTo>
                  <a:pt x="2128" y="0"/>
                </a:lnTo>
                <a:lnTo>
                  <a:pt x="0" y="0"/>
                </a:lnTo>
                <a:lnTo>
                  <a:pt x="7" y="1643"/>
                </a:lnTo>
                <a:lnTo>
                  <a:pt x="2547" y="1643"/>
                </a:lnTo>
                <a:lnTo>
                  <a:pt x="2547" y="2073"/>
                </a:lnTo>
                <a:lnTo>
                  <a:pt x="3817" y="2073"/>
                </a:lnTo>
                <a:lnTo>
                  <a:pt x="3814" y="1377"/>
                </a:lnTo>
                <a:lnTo>
                  <a:pt x="4601" y="1377"/>
                </a:lnTo>
                <a:lnTo>
                  <a:pt x="4594" y="688"/>
                </a:lnTo>
                <a:lnTo>
                  <a:pt x="2128" y="688"/>
                </a:lnTo>
                <a:close/>
              </a:path>
            </a:pathLst>
          </a:custGeom>
          <a:solidFill>
            <a:srgbClr val="64A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Rectangle 3"/>
          <p:cNvSpPr>
            <a:spLocks noChangeArrowheads="1"/>
          </p:cNvSpPr>
          <p:nvPr userDrawn="1"/>
        </p:nvSpPr>
        <p:spPr bwMode="ltGray">
          <a:xfrm>
            <a:off x="0" y="3703639"/>
            <a:ext cx="5494867" cy="1617663"/>
          </a:xfrm>
          <a:prstGeom prst="rect">
            <a:avLst/>
          </a:prstGeom>
          <a:solidFill>
            <a:srgbClr val="00A5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31520" tIns="182880" rIns="182880" anchor="ctr"/>
          <a:lstStyle/>
          <a:p>
            <a:pPr>
              <a:lnSpc>
                <a:spcPts val="2200"/>
              </a:lnSpc>
              <a:spcAft>
                <a:spcPct val="20000"/>
              </a:spcAft>
            </a:pPr>
            <a:endParaRPr lang="en-US" sz="1600">
              <a:solidFill>
                <a:srgbClr val="505050"/>
              </a:solidFill>
            </a:endParaRPr>
          </a:p>
        </p:txBody>
      </p:sp>
      <p:sp>
        <p:nvSpPr>
          <p:cNvPr id="30" name="Rectangle 4"/>
          <p:cNvSpPr>
            <a:spLocks noChangeArrowheads="1"/>
          </p:cNvSpPr>
          <p:nvPr userDrawn="1"/>
        </p:nvSpPr>
        <p:spPr bwMode="auto">
          <a:xfrm>
            <a:off x="0" y="3021015"/>
            <a:ext cx="5494867" cy="682625"/>
          </a:xfrm>
          <a:prstGeom prst="rect">
            <a:avLst/>
          </a:prstGeom>
          <a:solidFill>
            <a:srgbClr val="0069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9418655" y="5576836"/>
            <a:ext cx="2210637" cy="10048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946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86" y="93151"/>
            <a:ext cx="9075868" cy="292331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530" y="1033443"/>
            <a:ext cx="11125200" cy="5450484"/>
          </a:xfrm>
        </p:spPr>
        <p:txBody>
          <a:bodyPr wrap="none" numCol="2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6848" y="6621933"/>
            <a:ext cx="1412861" cy="1886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505050"/>
                </a:solidFill>
              </a:rPr>
              <a:t>NYSE: DVN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6579" y="6621933"/>
            <a:ext cx="2454204" cy="1886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505050"/>
                </a:solidFill>
              </a:rPr>
              <a:t>www.devonenergy.com</a:t>
            </a:r>
            <a:endParaRPr lang="en-US">
              <a:solidFill>
                <a:srgbClr val="505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21471" y="6621933"/>
            <a:ext cx="1010920" cy="1886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505050"/>
                </a:solidFill>
              </a:rPr>
              <a:t>page </a:t>
            </a:r>
            <a:fld id="{FC5592BD-66A9-4280-8B5A-810C4B1CE50B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39486" y="434905"/>
            <a:ext cx="9082617" cy="225005"/>
          </a:xfrm>
        </p:spPr>
        <p:txBody>
          <a:bodyPr vert="horz" lIns="91440" tIns="0" rIns="91440" bIns="0" rtlCol="0" anchor="t">
            <a:noAutofit/>
          </a:bodyPr>
          <a:lstStyle>
            <a:lvl1pPr marL="0" indent="0">
              <a:buNone/>
              <a:defRPr lang="en-US" sz="1600" dirty="0">
                <a:solidFill>
                  <a:srgbClr val="FFFFFF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23783" y="734129"/>
            <a:ext cx="9036051" cy="225095"/>
          </a:xfrm>
        </p:spPr>
        <p:txBody>
          <a:bodyPr vert="horz" lIns="91440" tIns="0" rIns="91440" bIns="0" rtlCol="0" anchor="t">
            <a:noAutofit/>
          </a:bodyPr>
          <a:lstStyle>
            <a:lvl1pPr marL="0" indent="0">
              <a:buNone/>
              <a:defRPr lang="en-US" sz="1200" dirty="0">
                <a:solidFill>
                  <a:srgbClr val="FFFFFF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3097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HA Table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86" y="93151"/>
            <a:ext cx="9075868" cy="292331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6848" y="6621933"/>
            <a:ext cx="1412861" cy="1886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505050"/>
                </a:solidFill>
              </a:rPr>
              <a:t>NYSE: DVN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6579" y="6621933"/>
            <a:ext cx="2454204" cy="1886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505050"/>
                </a:solidFill>
              </a:rPr>
              <a:t>www.devonenergy.com</a:t>
            </a:r>
            <a:endParaRPr lang="en-US">
              <a:solidFill>
                <a:srgbClr val="505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21471" y="6621933"/>
            <a:ext cx="1010920" cy="1886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505050"/>
                </a:solidFill>
              </a:rPr>
              <a:t>page </a:t>
            </a:r>
            <a:fld id="{FC5592BD-66A9-4280-8B5A-810C4B1CE50B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39486" y="434905"/>
            <a:ext cx="9082617" cy="225005"/>
          </a:xfrm>
        </p:spPr>
        <p:txBody>
          <a:bodyPr vert="horz" lIns="91440" tIns="0" rIns="91440" bIns="0" rtlCol="0" anchor="t">
            <a:noAutofit/>
          </a:bodyPr>
          <a:lstStyle>
            <a:lvl1pPr marL="0" indent="0">
              <a:buNone/>
              <a:defRPr lang="en-US" sz="1600" dirty="0">
                <a:solidFill>
                  <a:srgbClr val="FFFFFF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23783" y="734129"/>
            <a:ext cx="9036051" cy="225095"/>
          </a:xfrm>
        </p:spPr>
        <p:txBody>
          <a:bodyPr vert="horz" lIns="91440" tIns="0" rIns="91440" bIns="0" rtlCol="0" anchor="t">
            <a:noAutofit/>
          </a:bodyPr>
          <a:lstStyle>
            <a:lvl1pPr marL="0" indent="0">
              <a:buNone/>
              <a:defRPr lang="en-US" sz="1200" dirty="0">
                <a:solidFill>
                  <a:srgbClr val="FFFFFF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5"/>
          </p:nvPr>
        </p:nvSpPr>
        <p:spPr>
          <a:xfrm>
            <a:off x="399329" y="4231528"/>
            <a:ext cx="3643313" cy="2084832"/>
          </a:xfrm>
        </p:spPr>
        <p:txBody>
          <a:bodyPr wrap="non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93205" y="1101332"/>
            <a:ext cx="3643313" cy="660033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endParaRPr lang="en-US" dirty="0" smtClean="0"/>
          </a:p>
        </p:txBody>
      </p:sp>
      <p:sp>
        <p:nvSpPr>
          <p:cNvPr id="18" name="Table Placeholder 17"/>
          <p:cNvSpPr>
            <a:spLocks noGrp="1"/>
          </p:cNvSpPr>
          <p:nvPr>
            <p:ph type="tbl" sz="quarter" idx="21"/>
          </p:nvPr>
        </p:nvSpPr>
        <p:spPr>
          <a:xfrm>
            <a:off x="4223559" y="4231528"/>
            <a:ext cx="3643313" cy="208483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0" name="Table Placeholder 19"/>
          <p:cNvSpPr>
            <a:spLocks noGrp="1"/>
          </p:cNvSpPr>
          <p:nvPr>
            <p:ph type="tbl" sz="quarter" idx="22"/>
          </p:nvPr>
        </p:nvSpPr>
        <p:spPr>
          <a:xfrm>
            <a:off x="8042983" y="4231528"/>
            <a:ext cx="3633701" cy="208483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3"/>
          </p:nvPr>
        </p:nvSpPr>
        <p:spPr>
          <a:xfrm>
            <a:off x="4223559" y="1101332"/>
            <a:ext cx="3643313" cy="66003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8042983" y="1101332"/>
            <a:ext cx="3633701" cy="66003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8" name="Table Placeholder 27"/>
          <p:cNvSpPr>
            <a:spLocks noGrp="1"/>
          </p:cNvSpPr>
          <p:nvPr>
            <p:ph type="tbl" sz="quarter" idx="25"/>
          </p:nvPr>
        </p:nvSpPr>
        <p:spPr>
          <a:xfrm>
            <a:off x="399329" y="1914152"/>
            <a:ext cx="1733550" cy="2084832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Table Placeholder 29"/>
          <p:cNvSpPr>
            <a:spLocks noGrp="1"/>
          </p:cNvSpPr>
          <p:nvPr>
            <p:ph type="tbl" sz="quarter" idx="26"/>
          </p:nvPr>
        </p:nvSpPr>
        <p:spPr>
          <a:xfrm>
            <a:off x="2305282" y="1914152"/>
            <a:ext cx="1737360" cy="2084832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Table Placeholder 31"/>
          <p:cNvSpPr>
            <a:spLocks noGrp="1"/>
          </p:cNvSpPr>
          <p:nvPr>
            <p:ph type="tbl" sz="quarter" idx="27"/>
          </p:nvPr>
        </p:nvSpPr>
        <p:spPr>
          <a:xfrm>
            <a:off x="4223560" y="1914152"/>
            <a:ext cx="1737360" cy="2084832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Table Placeholder 33"/>
          <p:cNvSpPr>
            <a:spLocks noGrp="1"/>
          </p:cNvSpPr>
          <p:nvPr>
            <p:ph type="tbl" sz="quarter" idx="28"/>
          </p:nvPr>
        </p:nvSpPr>
        <p:spPr>
          <a:xfrm>
            <a:off x="6119901" y="1914152"/>
            <a:ext cx="1737360" cy="2084387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Table Placeholder 35"/>
          <p:cNvSpPr>
            <a:spLocks noGrp="1"/>
          </p:cNvSpPr>
          <p:nvPr>
            <p:ph type="tbl" sz="quarter" idx="29"/>
          </p:nvPr>
        </p:nvSpPr>
        <p:spPr>
          <a:xfrm>
            <a:off x="8042983" y="1914566"/>
            <a:ext cx="1737360" cy="2084387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Table Placeholder 37"/>
          <p:cNvSpPr>
            <a:spLocks noGrp="1"/>
          </p:cNvSpPr>
          <p:nvPr>
            <p:ph type="tbl" sz="quarter" idx="30"/>
          </p:nvPr>
        </p:nvSpPr>
        <p:spPr>
          <a:xfrm>
            <a:off x="9939324" y="1914566"/>
            <a:ext cx="1737360" cy="2084387"/>
          </a:xfrm>
        </p:spPr>
        <p:txBody>
          <a:bodyPr/>
          <a:lstStyle/>
          <a:p>
            <a:endParaRPr lang="en-US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4135211" y="849086"/>
            <a:ext cx="0" cy="6008914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7949094" y="849086"/>
            <a:ext cx="0" cy="6008914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436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tary Trend 2P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86" y="93151"/>
            <a:ext cx="9075868" cy="292331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6848" y="6621933"/>
            <a:ext cx="1412861" cy="1886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505050"/>
                </a:solidFill>
              </a:rPr>
              <a:t>NYSE: DVN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6579" y="6621933"/>
            <a:ext cx="2454204" cy="1886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505050"/>
                </a:solidFill>
              </a:rPr>
              <a:t>www.devonenergy.com</a:t>
            </a:r>
            <a:endParaRPr lang="en-US">
              <a:solidFill>
                <a:srgbClr val="505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21471" y="6621933"/>
            <a:ext cx="1010920" cy="1886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505050"/>
                </a:solidFill>
              </a:rPr>
              <a:t>page </a:t>
            </a:r>
            <a:fld id="{FC5592BD-66A9-4280-8B5A-810C4B1CE50B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39486" y="434905"/>
            <a:ext cx="9082617" cy="225005"/>
          </a:xfrm>
        </p:spPr>
        <p:txBody>
          <a:bodyPr vert="horz" lIns="91440" tIns="0" rIns="91440" bIns="0" rtlCol="0" anchor="t">
            <a:noAutofit/>
          </a:bodyPr>
          <a:lstStyle>
            <a:lvl1pPr marL="0" indent="0">
              <a:buNone/>
              <a:defRPr lang="en-US" sz="1600" dirty="0">
                <a:solidFill>
                  <a:srgbClr val="FFFFFF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23783" y="734129"/>
            <a:ext cx="9036051" cy="225095"/>
          </a:xfrm>
        </p:spPr>
        <p:txBody>
          <a:bodyPr vert="horz" lIns="91440" tIns="0" rIns="91440" bIns="0" rtlCol="0" anchor="t">
            <a:noAutofit/>
          </a:bodyPr>
          <a:lstStyle>
            <a:lvl1pPr marL="0" indent="0">
              <a:buNone/>
              <a:defRPr lang="en-US" sz="1200" dirty="0">
                <a:solidFill>
                  <a:srgbClr val="FFFFFF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34470" y="2607823"/>
            <a:ext cx="5862918" cy="389534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133681" y="2607823"/>
            <a:ext cx="5862918" cy="38953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67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ck De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86" y="93151"/>
            <a:ext cx="9075868" cy="292331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6848" y="6621933"/>
            <a:ext cx="1412861" cy="1886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505050"/>
                </a:solidFill>
              </a:rPr>
              <a:t>NYSE: DVN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6579" y="6621933"/>
            <a:ext cx="2454204" cy="1886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505050"/>
                </a:solidFill>
              </a:rPr>
              <a:t>www.devonenergy.com</a:t>
            </a:r>
            <a:endParaRPr lang="en-US">
              <a:solidFill>
                <a:srgbClr val="505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21471" y="6621933"/>
            <a:ext cx="1010920" cy="1886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505050"/>
                </a:solidFill>
              </a:rPr>
              <a:t>page </a:t>
            </a:r>
            <a:fld id="{FC5592BD-66A9-4280-8B5A-810C4B1CE50B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39486" y="434905"/>
            <a:ext cx="9082617" cy="225005"/>
          </a:xfrm>
        </p:spPr>
        <p:txBody>
          <a:bodyPr vert="horz" lIns="91440" tIns="0" rIns="91440" bIns="0" rtlCol="0" anchor="t">
            <a:noAutofit/>
          </a:bodyPr>
          <a:lstStyle>
            <a:lvl1pPr marL="0" indent="0">
              <a:buNone/>
              <a:defRPr lang="en-US" sz="1600" dirty="0">
                <a:solidFill>
                  <a:srgbClr val="FFFFFF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23783" y="734129"/>
            <a:ext cx="9036051" cy="225095"/>
          </a:xfrm>
        </p:spPr>
        <p:txBody>
          <a:bodyPr vert="horz" lIns="91440" tIns="0" rIns="91440" bIns="0" rtlCol="0" anchor="t">
            <a:noAutofit/>
          </a:bodyPr>
          <a:lstStyle>
            <a:lvl1pPr marL="0" indent="0">
              <a:buNone/>
              <a:defRPr lang="en-US" sz="1200" dirty="0">
                <a:solidFill>
                  <a:srgbClr val="FFFFFF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46847" y="1033443"/>
            <a:ext cx="10885543" cy="546114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56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7"/>
          <p:cNvSpPr>
            <a:spLocks/>
          </p:cNvSpPr>
          <p:nvPr userDrawn="1"/>
        </p:nvSpPr>
        <p:spPr bwMode="auto">
          <a:xfrm>
            <a:off x="9836156" y="290852"/>
            <a:ext cx="1924049" cy="412750"/>
          </a:xfrm>
          <a:custGeom>
            <a:avLst/>
            <a:gdLst>
              <a:gd name="T0" fmla="*/ 2147483647 w 909"/>
              <a:gd name="T1" fmla="*/ 0 h 392"/>
              <a:gd name="T2" fmla="*/ 1242435807 w 909"/>
              <a:gd name="T3" fmla="*/ 0 h 392"/>
              <a:gd name="T4" fmla="*/ 1242435807 w 909"/>
              <a:gd name="T5" fmla="*/ 493950625 h 392"/>
              <a:gd name="T6" fmla="*/ 0 w 909"/>
              <a:gd name="T7" fmla="*/ 496471575 h 392"/>
              <a:gd name="T8" fmla="*/ 0 w 909"/>
              <a:gd name="T9" fmla="*/ 987901250 h 392"/>
              <a:gd name="T10" fmla="*/ 2147483647 w 909"/>
              <a:gd name="T11" fmla="*/ 987901250 h 392"/>
              <a:gd name="T12" fmla="*/ 2147483647 w 909"/>
              <a:gd name="T13" fmla="*/ 0 h 3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09" h="392">
                <a:moveTo>
                  <a:pt x="909" y="0"/>
                </a:moveTo>
                <a:lnTo>
                  <a:pt x="493" y="0"/>
                </a:lnTo>
                <a:lnTo>
                  <a:pt x="493" y="196"/>
                </a:lnTo>
                <a:lnTo>
                  <a:pt x="0" y="197"/>
                </a:lnTo>
                <a:lnTo>
                  <a:pt x="0" y="392"/>
                </a:lnTo>
                <a:lnTo>
                  <a:pt x="909" y="392"/>
                </a:lnTo>
                <a:lnTo>
                  <a:pt x="909" y="0"/>
                </a:lnTo>
                <a:close/>
              </a:path>
            </a:pathLst>
          </a:custGeom>
          <a:solidFill>
            <a:srgbClr val="F54123"/>
          </a:solidFill>
          <a:ln>
            <a:noFill/>
          </a:ln>
          <a:ex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609599" y="-1587"/>
            <a:ext cx="9539819" cy="704849"/>
          </a:xfrm>
          <a:prstGeom prst="rect">
            <a:avLst/>
          </a:prstGeom>
          <a:solidFill>
            <a:srgbClr val="A52311"/>
          </a:solidFill>
          <a:ln>
            <a:noFill/>
          </a:ln>
          <a:effectLst/>
          <a:extLst/>
        </p:spPr>
        <p:txBody>
          <a:bodyPr vert="horz" wrap="square" lIns="274320" tIns="91440" rIns="18288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ts val="3600"/>
              </a:lnSpc>
            </a:pPr>
            <a:endParaRPr lang="en-US" sz="3400">
              <a:solidFill>
                <a:srgbClr val="505050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609599" y="700090"/>
            <a:ext cx="9539819" cy="2746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2"/>
            <a:ext cx="609600" cy="7000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 userDrawn="1"/>
        </p:nvSpPr>
        <p:spPr bwMode="auto">
          <a:xfrm>
            <a:off x="9956800" y="0"/>
            <a:ext cx="1320800" cy="290852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 userDrawn="1"/>
        </p:nvSpPr>
        <p:spPr bwMode="gray">
          <a:xfrm>
            <a:off x="9946218" y="290853"/>
            <a:ext cx="1331383" cy="274571"/>
          </a:xfrm>
          <a:prstGeom prst="rect">
            <a:avLst/>
          </a:prstGeom>
          <a:solidFill>
            <a:srgbClr val="A523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 userDrawn="1"/>
        </p:nvSpPr>
        <p:spPr bwMode="gray">
          <a:xfrm>
            <a:off x="9946217" y="0"/>
            <a:ext cx="422193" cy="469902"/>
          </a:xfrm>
          <a:prstGeom prst="rect">
            <a:avLst/>
          </a:prstGeom>
          <a:solidFill>
            <a:srgbClr val="A523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3784" y="31778"/>
            <a:ext cx="9133017" cy="32727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54" y="1041130"/>
            <a:ext cx="11922246" cy="535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53" y="6445468"/>
            <a:ext cx="1412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F5F5F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NYSE: DVN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06579" y="6445469"/>
            <a:ext cx="24542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www.devonenergy.com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4914" y="6445470"/>
            <a:ext cx="1365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page </a:t>
            </a:r>
            <a:fld id="{FC5592BD-66A9-4280-8B5A-810C4B1CE50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6" name="Picture 2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926" y="6628033"/>
            <a:ext cx="571250" cy="186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bg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666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rgbClr val="FFFFFF"/>
          </a:solidFill>
          <a:latin typeface="Trebuchet MS" pitchFamily="34" charset="0"/>
          <a:ea typeface="+mj-ea"/>
          <a:cs typeface="+mj-cs"/>
        </a:defRPr>
      </a:lvl1pPr>
    </p:titleStyle>
    <p:bodyStyle>
      <a:lvl1pPr marL="227013" indent="-227013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2"/>
          </a:solidFill>
          <a:latin typeface="Trebuchet MS" pitchFamily="34" charset="0"/>
          <a:ea typeface="+mn-ea"/>
          <a:cs typeface="+mn-cs"/>
        </a:defRPr>
      </a:lvl1pPr>
      <a:lvl2pPr marL="687388" indent="-230188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Trebuchet MS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2"/>
          </a:solidFill>
          <a:latin typeface="Trebuchet MS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Trebuchet MS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2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Devon Hackathon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Team Pioneer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82377" y="3244334"/>
            <a:ext cx="5627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Potential to decrease time and minimize safety risks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38" y="5763374"/>
            <a:ext cx="24098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 smtClean="0"/>
              <a:t>Redefine workflow to begin at mill</a:t>
            </a:r>
          </a:p>
          <a:p>
            <a:pPr lvl="1"/>
            <a:r>
              <a:rPr lang="en-US" dirty="0" smtClean="0"/>
              <a:t>RFID chip cinched to pipe</a:t>
            </a:r>
          </a:p>
          <a:p>
            <a:pPr lvl="1"/>
            <a:r>
              <a:rPr lang="en-US" dirty="0" smtClean="0"/>
              <a:t>QR code on open ended thread protector as fail safe</a:t>
            </a:r>
          </a:p>
          <a:p>
            <a:pPr lvl="1"/>
            <a:r>
              <a:rPr lang="en-US" dirty="0" smtClean="0"/>
              <a:t>Identifier linked to exposed vendor database containing</a:t>
            </a:r>
          </a:p>
          <a:p>
            <a:pPr lvl="2"/>
            <a:r>
              <a:rPr lang="en-US" dirty="0" smtClean="0"/>
              <a:t>Pipe attributes</a:t>
            </a:r>
          </a:p>
          <a:p>
            <a:pPr lvl="3"/>
            <a:r>
              <a:rPr lang="en-US" dirty="0" smtClean="0"/>
              <a:t>Grade, thread type, materials, manufacturing date, location</a:t>
            </a:r>
          </a:p>
          <a:p>
            <a:pPr lvl="2"/>
            <a:r>
              <a:rPr lang="en-US" dirty="0"/>
              <a:t>QA/QC </a:t>
            </a:r>
            <a:r>
              <a:rPr lang="en-US" dirty="0" smtClean="0"/>
              <a:t>measurements</a:t>
            </a:r>
          </a:p>
          <a:p>
            <a:pPr lvl="3"/>
            <a:r>
              <a:rPr lang="en-US" dirty="0" smtClean="0"/>
              <a:t>Weight</a:t>
            </a:r>
            <a:r>
              <a:rPr lang="en-US" dirty="0"/>
              <a:t>, length, </a:t>
            </a:r>
            <a:r>
              <a:rPr lang="en-US" dirty="0" smtClean="0"/>
              <a:t>drift</a:t>
            </a:r>
          </a:p>
          <a:p>
            <a:pPr lvl="2"/>
            <a:r>
              <a:rPr lang="en-US" dirty="0" smtClean="0"/>
              <a:t>Manufacturing Specs, Maintenance and </a:t>
            </a:r>
            <a:r>
              <a:rPr lang="en-US" smtClean="0"/>
              <a:t>Historical records</a:t>
            </a:r>
            <a:endParaRPr lang="en-US" dirty="0" smtClean="0"/>
          </a:p>
          <a:p>
            <a:r>
              <a:rPr lang="en-US" smtClean="0"/>
              <a:t>Shipments </a:t>
            </a:r>
            <a:r>
              <a:rPr lang="en-US" dirty="0" smtClean="0"/>
              <a:t>pass through RFID readers entering staging locations and rig sites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505050"/>
                </a:solidFill>
              </a:rPr>
              <a:t>page </a:t>
            </a:r>
            <a:fld id="{FC5592BD-66A9-4280-8B5A-810C4B1CE50B}" type="slidenum">
              <a:rPr lang="en-US" smtClean="0">
                <a:solidFill>
                  <a:srgbClr val="505050"/>
                </a:solidFill>
              </a:rPr>
              <a:pPr/>
              <a:t>2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39460" y="6606760"/>
            <a:ext cx="1412861" cy="188660"/>
          </a:xfrm>
        </p:spPr>
        <p:txBody>
          <a:bodyPr/>
          <a:lstStyle/>
          <a:p>
            <a:r>
              <a:rPr lang="en-US" dirty="0" smtClean="0"/>
              <a:t>NYSE: PXD       NYSE: DVN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6579" y="6594639"/>
            <a:ext cx="2454204" cy="188661"/>
          </a:xfrm>
        </p:spPr>
        <p:txBody>
          <a:bodyPr/>
          <a:lstStyle/>
          <a:p>
            <a:r>
              <a:rPr lang="en-US" dirty="0" smtClean="0"/>
              <a:t>www.pxd.com                  www.devonenergy.com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40319"/>
            <a:ext cx="913812" cy="31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br>
              <a:rPr lang="en-US" dirty="0" smtClean="0"/>
            </a:br>
            <a:r>
              <a:rPr lang="en-US" sz="1600" dirty="0" smtClean="0"/>
              <a:t>User</a:t>
            </a:r>
            <a:r>
              <a:rPr lang="en-US" dirty="0" smtClean="0"/>
              <a:t> </a:t>
            </a:r>
            <a:r>
              <a:rPr lang="en-US" sz="1600" dirty="0" smtClean="0"/>
              <a:t>Experience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 smtClean="0"/>
              <a:t>Verification of PO and shipment</a:t>
            </a:r>
          </a:p>
          <a:p>
            <a:pPr lvl="1"/>
            <a:r>
              <a:rPr lang="en-US" dirty="0" smtClean="0"/>
              <a:t>If error, resort to QR code scans</a:t>
            </a:r>
          </a:p>
          <a:p>
            <a:pPr lvl="1"/>
            <a:r>
              <a:rPr lang="en-US" dirty="0" smtClean="0"/>
              <a:t>If error, result to measurement via handheld laser</a:t>
            </a:r>
          </a:p>
          <a:p>
            <a:pPr lvl="2"/>
            <a:r>
              <a:rPr lang="en-US" dirty="0" smtClean="0"/>
              <a:t>Manual data entry removed via image recognition</a:t>
            </a:r>
          </a:p>
          <a:p>
            <a:pPr lvl="1"/>
            <a:r>
              <a:rPr lang="en-US" dirty="0"/>
              <a:t>Random sampling can occur via measurement section of </a:t>
            </a:r>
            <a:r>
              <a:rPr lang="en-US" dirty="0" smtClean="0"/>
              <a:t>app</a:t>
            </a:r>
          </a:p>
          <a:p>
            <a:endParaRPr lang="en-US" dirty="0"/>
          </a:p>
          <a:p>
            <a:r>
              <a:rPr lang="en-US" dirty="0" smtClean="0"/>
              <a:t>Phase tally created via reader on rig floor</a:t>
            </a:r>
          </a:p>
          <a:p>
            <a:pPr lvl="1"/>
            <a:r>
              <a:rPr lang="en-US" dirty="0" smtClean="0"/>
              <a:t>Stored locally</a:t>
            </a:r>
          </a:p>
          <a:p>
            <a:r>
              <a:rPr lang="en-US" dirty="0" smtClean="0"/>
              <a:t>Pipe ran is then removed from inventory</a:t>
            </a:r>
          </a:p>
          <a:p>
            <a:pPr lvl="1"/>
            <a:r>
              <a:rPr lang="en-US" dirty="0" smtClean="0"/>
              <a:t>Remaining pipe can be created in return shipments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505050"/>
                </a:solidFill>
              </a:rPr>
              <a:t>page </a:t>
            </a:r>
            <a:fld id="{FC5592BD-66A9-4280-8B5A-810C4B1CE50B}" type="slidenum">
              <a:rPr lang="en-US" smtClean="0">
                <a:solidFill>
                  <a:srgbClr val="505050"/>
                </a:solidFill>
              </a:rPr>
              <a:pPr/>
              <a:t>3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6579" y="6594639"/>
            <a:ext cx="2454204" cy="188661"/>
          </a:xfrm>
        </p:spPr>
        <p:txBody>
          <a:bodyPr/>
          <a:lstStyle/>
          <a:p>
            <a:r>
              <a:rPr lang="en-US" dirty="0" smtClean="0"/>
              <a:t>www.pxd.com                  www.devonenergy.com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139460" y="6606760"/>
            <a:ext cx="1412861" cy="188660"/>
          </a:xfrm>
        </p:spPr>
        <p:txBody>
          <a:bodyPr/>
          <a:lstStyle/>
          <a:p>
            <a:r>
              <a:rPr lang="en-US" dirty="0" smtClean="0"/>
              <a:t>NYSE: PXD       NYSE: DVN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40319"/>
            <a:ext cx="913812" cy="31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Added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 smtClean="0"/>
              <a:t>Redefined workflow to acquire quality data</a:t>
            </a:r>
          </a:p>
          <a:p>
            <a:pPr lvl="1"/>
            <a:r>
              <a:rPr lang="en-US" dirty="0" smtClean="0"/>
              <a:t>Flexible beyond scope of project</a:t>
            </a:r>
          </a:p>
          <a:p>
            <a:r>
              <a:rPr lang="en-US" dirty="0" smtClean="0"/>
              <a:t>App with unique features </a:t>
            </a:r>
          </a:p>
          <a:p>
            <a:pPr lvl="1"/>
            <a:r>
              <a:rPr lang="en-US" dirty="0" smtClean="0"/>
              <a:t>Local storage, offline capability</a:t>
            </a:r>
          </a:p>
          <a:p>
            <a:pPr lvl="1"/>
            <a:r>
              <a:rPr lang="en-US" dirty="0" smtClean="0"/>
              <a:t>Fallback mechanisms</a:t>
            </a:r>
          </a:p>
          <a:p>
            <a:r>
              <a:rPr lang="en-US" dirty="0" smtClean="0"/>
              <a:t>Ability to ingest manufacturing specs via Rest API</a:t>
            </a:r>
          </a:p>
          <a:p>
            <a:r>
              <a:rPr lang="en-US" dirty="0" smtClean="0"/>
              <a:t>Export via asset management systems (supply chain or </a:t>
            </a:r>
            <a:r>
              <a:rPr lang="en-US" dirty="0" err="1" smtClean="0"/>
              <a:t>WellView</a:t>
            </a:r>
            <a:r>
              <a:rPr lang="en-US" dirty="0" smtClean="0"/>
              <a:t>)</a:t>
            </a:r>
          </a:p>
          <a:p>
            <a:r>
              <a:rPr lang="en-US" dirty="0" smtClean="0"/>
              <a:t>RFID provides location awareness completing supply chain and accounting processes</a:t>
            </a:r>
          </a:p>
          <a:p>
            <a:r>
              <a:rPr lang="en-US" dirty="0"/>
              <a:t>D</a:t>
            </a:r>
            <a:r>
              <a:rPr lang="en-US" dirty="0" smtClean="0"/>
              <a:t>ecrease inefficiencies onsite </a:t>
            </a:r>
            <a:r>
              <a:rPr lang="en-US" dirty="0"/>
              <a:t>and minimize safety </a:t>
            </a:r>
            <a:r>
              <a:rPr lang="en-US" dirty="0" smtClean="0"/>
              <a:t>risks</a:t>
            </a:r>
          </a:p>
          <a:p>
            <a:r>
              <a:rPr lang="en-US" dirty="0" smtClean="0"/>
              <a:t>Context to casing failures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505050"/>
                </a:solidFill>
              </a:rPr>
              <a:t>page </a:t>
            </a:r>
            <a:fld id="{FC5592BD-66A9-4280-8B5A-810C4B1CE50B}" type="slidenum">
              <a:rPr lang="en-US" smtClean="0">
                <a:solidFill>
                  <a:srgbClr val="505050"/>
                </a:solidFill>
              </a:rPr>
              <a:pPr/>
              <a:t>4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6579" y="6594639"/>
            <a:ext cx="2454204" cy="188661"/>
          </a:xfrm>
        </p:spPr>
        <p:txBody>
          <a:bodyPr/>
          <a:lstStyle/>
          <a:p>
            <a:r>
              <a:rPr lang="en-US" dirty="0" smtClean="0"/>
              <a:t>www.pxd.com                  www.devonenergy.com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139460" y="6606760"/>
            <a:ext cx="1412861" cy="188660"/>
          </a:xfrm>
        </p:spPr>
        <p:txBody>
          <a:bodyPr/>
          <a:lstStyle/>
          <a:p>
            <a:r>
              <a:rPr lang="en-US" dirty="0" smtClean="0"/>
              <a:t>NYSE: PXD       NYSE: DVN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40319"/>
            <a:ext cx="913812" cy="31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process throughout business</a:t>
            </a:r>
          </a:p>
          <a:p>
            <a:pPr lvl="1"/>
            <a:r>
              <a:rPr lang="en-US" dirty="0" smtClean="0"/>
              <a:t>Drilling inventory system displayed (bits, motors, DHT, etc.)</a:t>
            </a:r>
          </a:p>
          <a:p>
            <a:pPr lvl="1"/>
            <a:r>
              <a:rPr lang="en-US" dirty="0" smtClean="0"/>
              <a:t>Production</a:t>
            </a:r>
          </a:p>
          <a:p>
            <a:pPr lvl="1"/>
            <a:r>
              <a:rPr lang="en-US" dirty="0" smtClean="0"/>
              <a:t>Completion</a:t>
            </a:r>
          </a:p>
          <a:p>
            <a:r>
              <a:rPr lang="en-US" dirty="0" smtClean="0"/>
              <a:t>Incorporate alarm system</a:t>
            </a:r>
          </a:p>
          <a:p>
            <a:pPr lvl="1"/>
            <a:r>
              <a:rPr lang="en-US" dirty="0" smtClean="0"/>
              <a:t>Mismatched connections</a:t>
            </a:r>
          </a:p>
          <a:p>
            <a:pPr lvl="1"/>
            <a:r>
              <a:rPr lang="en-US" dirty="0" smtClean="0"/>
              <a:t>Tally verification of driller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6579" y="6594639"/>
            <a:ext cx="2454204" cy="188661"/>
          </a:xfrm>
        </p:spPr>
        <p:txBody>
          <a:bodyPr/>
          <a:lstStyle/>
          <a:p>
            <a:r>
              <a:rPr lang="en-US" dirty="0" smtClean="0"/>
              <a:t>www.pxd.com                  www.devonenergy.com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C5592BD-66A9-4280-8B5A-810C4B1CE50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139460" y="6606760"/>
            <a:ext cx="1412861" cy="188660"/>
          </a:xfrm>
        </p:spPr>
        <p:txBody>
          <a:bodyPr/>
          <a:lstStyle/>
          <a:p>
            <a:r>
              <a:rPr lang="en-US" dirty="0" smtClean="0"/>
              <a:t>NYSE: PXD       NYSE: DVN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40319"/>
            <a:ext cx="913812" cy="31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38" y="5763374"/>
            <a:ext cx="24098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vonPresentationTemplate">
  <a:themeElements>
    <a:clrScheme name="Devon Standard Colors">
      <a:dk1>
        <a:sysClr val="windowText" lastClr="000000"/>
      </a:dk1>
      <a:lt1>
        <a:sysClr val="window" lastClr="FFFFFF"/>
      </a:lt1>
      <a:dk2>
        <a:srgbClr val="505050"/>
      </a:dk2>
      <a:lt2>
        <a:srgbClr val="B2B2B2"/>
      </a:lt2>
      <a:accent1>
        <a:srgbClr val="F54123"/>
      </a:accent1>
      <a:accent2>
        <a:srgbClr val="00AAC3"/>
      </a:accent2>
      <a:accent3>
        <a:srgbClr val="73AA32"/>
      </a:accent3>
      <a:accent4>
        <a:srgbClr val="F59B14"/>
      </a:accent4>
      <a:accent5>
        <a:srgbClr val="00A591"/>
      </a:accent5>
      <a:accent6>
        <a:srgbClr val="4DD3FD"/>
      </a:accent6>
      <a:hlink>
        <a:srgbClr val="4DD3FD"/>
      </a:hlink>
      <a:folHlink>
        <a:srgbClr val="1E82BE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Devon Grey">
      <a:srgbClr val="B2B2B2"/>
    </a:custClr>
    <a:custClr name="Devon Slate">
      <a:srgbClr val="505050"/>
    </a:custClr>
    <a:custClr name="Devon Clay">
      <a:srgbClr val="F54123"/>
    </a:custClr>
    <a:custClr name="Devon Blue">
      <a:srgbClr val="00AAC3"/>
    </a:custClr>
    <a:custClr name="Devon Green">
      <a:srgbClr val="73AA32"/>
    </a:custClr>
    <a:custClr name="Devon Yellow">
      <a:srgbClr val="F59B14"/>
    </a:custClr>
    <a:custClr name="Devon Turquoise">
      <a:srgbClr val="00A591"/>
    </a:custClr>
    <a:custClr name="Devon Light Blue">
      <a:srgbClr val="4DD3FD"/>
    </a:custClr>
    <a:custClr name="Devon Sky Blue">
      <a:srgbClr val="1E82BE"/>
    </a:custClr>
    <a:custClr name="Devon Gold">
      <a:srgbClr val="C89B32"/>
    </a:custClr>
    <a:custClr name="Devon Light Yellow">
      <a:srgbClr val="F5C814"/>
    </a:custClr>
    <a:custClr name="Devon Orange">
      <a:srgbClr val="FF6E00"/>
    </a:custClr>
    <a:custClr name="Devon Brown">
      <a:srgbClr val="8C4632"/>
    </a:custClr>
    <a:custClr name="Devon Dark Green">
      <a:srgbClr val="517F49"/>
    </a:custClr>
  </a:custClrLst>
  <a:extLst>
    <a:ext uri="{05A4C25C-085E-4340-85A3-A5531E510DB2}">
      <thm15:themeFamily xmlns:thm15="http://schemas.microsoft.com/office/thememl/2012/main" name="DevonPresentationTemplateCustom" id="{84399304-1D12-4772-9F61-8D473A0B7A05}" vid="{673F9E43-381A-4778-8CD6-ACC9456E77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281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DevonPresentationTemplate</vt:lpstr>
      <vt:lpstr>Devon Hackathon 2017</vt:lpstr>
      <vt:lpstr>Solution</vt:lpstr>
      <vt:lpstr>Solution User Experience</vt:lpstr>
      <vt:lpstr>Value Added</vt:lpstr>
      <vt:lpstr>Future Considerations</vt:lpstr>
      <vt:lpstr>Thank you.</vt:lpstr>
    </vt:vector>
  </TitlesOfParts>
  <Company>Devon Energy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Carter Browning</dc:creator>
  <cp:lastModifiedBy>Malepati, Ramesh</cp:lastModifiedBy>
  <cp:revision>46</cp:revision>
  <dcterms:created xsi:type="dcterms:W3CDTF">2017-07-04T20:03:56Z</dcterms:created>
  <dcterms:modified xsi:type="dcterms:W3CDTF">2017-12-01T05:32:26Z</dcterms:modified>
</cp:coreProperties>
</file>