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63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38BB-A960-4264-B800-32DFC60F606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F3EEC-61A5-4C58-BBC5-D6080DF3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509"/>
            <a:fld id="{E3309A53-AA47-46D5-8615-2C2E307F86C6}" type="slidenum">
              <a:rPr lang="en-US" smtClean="0"/>
              <a:pPr defTabSz="922509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1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025" y="4114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170239"/>
            <a:ext cx="7772400" cy="71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3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12954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9624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41148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6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8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27722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0" y="37338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772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6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8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192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192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11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12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3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6576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3657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3657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1524000"/>
            <a:ext cx="8334375" cy="1981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11430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581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581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3657600"/>
            <a:ext cx="0" cy="21336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"/>
            <a:ext cx="7391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8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5029200"/>
            <a:ext cx="8334375" cy="1143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6482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45720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45720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32004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8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483352"/>
          </a:xfrm>
        </p:spPr>
        <p:txBody>
          <a:bodyPr/>
          <a:lstStyle>
            <a:lvl1pPr>
              <a:defRPr sz="675"/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>
            <a:lvl1pPr>
              <a:defRPr sz="1125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63"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E4769-9A07-4108-A487-585467CC50C6}" type="slidenum">
              <a:rPr kumimoji="0" lang="en-US" sz="56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2400" y="609606"/>
            <a:ext cx="8763000" cy="219676"/>
          </a:xfr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88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3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2911475"/>
            <a:ext cx="9144000" cy="0"/>
          </a:xfrm>
          <a:prstGeom prst="line">
            <a:avLst/>
          </a:prstGeom>
          <a:noFill/>
          <a:ln w="28575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3705225"/>
            <a:ext cx="9144000" cy="0"/>
          </a:xfrm>
          <a:prstGeom prst="line">
            <a:avLst/>
          </a:prstGeom>
          <a:noFill/>
          <a:ln w="12700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2121" y="2924072"/>
            <a:ext cx="7772400" cy="793820"/>
          </a:xfrm>
        </p:spPr>
        <p:txBody>
          <a:bodyPr anchor="ctr"/>
          <a:lstStyle>
            <a:lvl1pPr algn="ctr">
              <a:defRPr sz="2100" b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092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6002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7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4196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16002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6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461127"/>
            <a:ext cx="685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1A4AB-2C5D-4F0D-BD22-CFEC5D24251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rgbClr val="47618C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Bradley Hand ITC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9pPr>
    </p:titleStyle>
    <p:bodyStyle>
      <a:lvl1pPr marL="173831" indent="-173831" algn="l" rtl="0" eaLnBrk="1" fontAlgn="base" hangingPunct="1">
        <a:lnSpc>
          <a:spcPct val="105000"/>
        </a:lnSpc>
        <a:spcBef>
          <a:spcPct val="60000"/>
        </a:spcBef>
        <a:spcAft>
          <a:spcPct val="0"/>
        </a:spcAft>
        <a:buClr>
          <a:srgbClr val="002A5B"/>
        </a:buClr>
        <a:buFont typeface="Wingdings" pitchFamily="2" charset="2"/>
        <a:buChar char="n"/>
        <a:defRPr sz="750">
          <a:solidFill>
            <a:schemeClr val="tx1"/>
          </a:solidFill>
          <a:latin typeface="+mn-lt"/>
          <a:ea typeface="+mn-ea"/>
          <a:cs typeface="+mn-cs"/>
        </a:defRPr>
      </a:lvl1pPr>
      <a:lvl2pPr marL="367904" indent="-192881" algn="l" rtl="0" eaLnBrk="1" fontAlgn="base" hangingPunct="1">
        <a:spcBef>
          <a:spcPct val="40000"/>
        </a:spcBef>
        <a:spcAft>
          <a:spcPct val="0"/>
        </a:spcAft>
        <a:buClr>
          <a:srgbClr val="47618C"/>
        </a:buClr>
        <a:buFont typeface="Times New Roman" pitchFamily="18" charset="0"/>
        <a:buChar char="□"/>
        <a:defRPr sz="750">
          <a:solidFill>
            <a:schemeClr val="tx1"/>
          </a:solidFill>
          <a:latin typeface="+mn-lt"/>
        </a:defRPr>
      </a:lvl2pPr>
      <a:lvl3pPr marL="540544" indent="-171450" algn="l" rtl="0" eaLnBrk="1" fontAlgn="base" hangingPunct="1">
        <a:spcBef>
          <a:spcPct val="20000"/>
        </a:spcBef>
        <a:spcAft>
          <a:spcPct val="0"/>
        </a:spcAft>
        <a:buClr>
          <a:srgbClr val="47618C"/>
        </a:buClr>
        <a:buFont typeface="Wingdings" pitchFamily="2" charset="2"/>
        <a:buChar char="§"/>
        <a:defRPr sz="750">
          <a:solidFill>
            <a:schemeClr val="tx1"/>
          </a:solidFill>
          <a:latin typeface="+mn-lt"/>
        </a:defRPr>
      </a:lvl3pPr>
      <a:lvl4pPr marL="713185" indent="-171450" algn="l" rtl="0" eaLnBrk="1" fontAlgn="base" hangingPunct="1">
        <a:spcBef>
          <a:spcPct val="20000"/>
        </a:spcBef>
        <a:spcAft>
          <a:spcPct val="0"/>
        </a:spcAft>
        <a:buClr>
          <a:srgbClr val="8A7967"/>
        </a:buClr>
        <a:buFont typeface="Arial" charset="0"/>
        <a:buChar char="–"/>
        <a:defRPr sz="750">
          <a:solidFill>
            <a:schemeClr val="tx1"/>
          </a:solidFill>
          <a:latin typeface="+mn-lt"/>
        </a:defRPr>
      </a:lvl4pPr>
      <a:lvl5pPr marL="885825" indent="-171450" algn="l" rtl="0" eaLnBrk="1" fontAlgn="base" hangingPunct="1">
        <a:spcBef>
          <a:spcPct val="20000"/>
        </a:spcBef>
        <a:spcAft>
          <a:spcPct val="0"/>
        </a:spcAft>
        <a:buChar char="»"/>
        <a:defRPr sz="750">
          <a:solidFill>
            <a:schemeClr val="tx1"/>
          </a:solidFill>
          <a:latin typeface="+mn-lt"/>
        </a:defRPr>
      </a:lvl5pPr>
      <a:lvl6pPr marL="12287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5716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145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2574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373516"/>
            <a:ext cx="9144000" cy="1990830"/>
            <a:chOff x="-2" y="2923779"/>
            <a:chExt cx="8018234" cy="2092228"/>
          </a:xfrm>
          <a:solidFill>
            <a:schemeClr val="accent1"/>
          </a:solidFill>
        </p:grpSpPr>
        <p:sp>
          <p:nvSpPr>
            <p:cNvPr id="12" name="Rectangle 11"/>
            <p:cNvSpPr/>
            <p:nvPr/>
          </p:nvSpPr>
          <p:spPr>
            <a:xfrm>
              <a:off x="-2" y="2923779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8612" name="Title 1"/>
          <p:cNvSpPr>
            <a:spLocks noGrp="1"/>
          </p:cNvSpPr>
          <p:nvPr>
            <p:ph type="title"/>
          </p:nvPr>
        </p:nvSpPr>
        <p:spPr>
          <a:xfrm>
            <a:off x="-1622323" y="3336174"/>
            <a:ext cx="9124951" cy="963613"/>
          </a:xfrm>
        </p:spPr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Devon Hackathon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i="1" dirty="0" err="1">
                <a:solidFill>
                  <a:schemeClr val="bg1"/>
                </a:solidFill>
              </a:rPr>
              <a:t>FracTracker</a:t>
            </a:r>
            <a:r>
              <a:rPr lang="en-US" sz="2200" dirty="0">
                <a:solidFill>
                  <a:schemeClr val="bg1"/>
                </a:solidFill>
              </a:rPr>
              <a:t> Application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Team Raisa Energy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1 December 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545" y="1001486"/>
            <a:ext cx="8305800" cy="4191000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Challenge: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Build a mobile or desktop application that can be used on field site personnel to improve operational decisions or behaviors, during hydraulic fracturing.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Key Features/Requirements: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Gamification and interactive displays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Optimization of completion design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Better decisions on when to stop a stage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Desktop Application </a:t>
            </a:r>
          </a:p>
          <a:p>
            <a:pPr lvl="2"/>
            <a:r>
              <a:rPr lang="en-US" sz="1400" i="1" dirty="0" err="1">
                <a:solidFill>
                  <a:schemeClr val="bg1"/>
                </a:solidFill>
              </a:rPr>
              <a:t>FracTracker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Real time visualization of deviations from completion design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Notifications for breeching completion design and safety thresholds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Ability to predict cost over-runs and loss of stage value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Built to be compatible with future machine learning projects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Mobile friendly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Field App for Fracturing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25591" y="0"/>
            <a:ext cx="1818968" cy="7159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1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– Application Process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69161" y="3"/>
            <a:ext cx="1474839" cy="7159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83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8300" y="953334"/>
            <a:ext cx="8305800" cy="1632154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Capture sensor and notification data for use in machine learning projects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Integrate offset well monitoring systems to give notice of interference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Incorporate deviation surveys to aid in tortuosity induced friction calculations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Instant messaging between personnel and engineer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Complete mobile app development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0573" y="3091549"/>
            <a:ext cx="4549141" cy="30654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err="1">
                <a:latin typeface="+mj-lt"/>
              </a:rPr>
              <a:t>FracTracker</a:t>
            </a:r>
            <a:r>
              <a:rPr lang="en-US" sz="1600" dirty="0">
                <a:latin typeface="+mj-lt"/>
              </a:rPr>
              <a:t> mobile screen capture?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78" y="3893391"/>
            <a:ext cx="4549639" cy="2728073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lumMod val="9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56906"/>
      </p:ext>
    </p:extLst>
  </p:cSld>
  <p:clrMapOvr>
    <a:masterClrMapping/>
  </p:clrMapOvr>
</p:sld>
</file>

<file path=ppt/theme/theme1.xml><?xml version="1.0" encoding="utf-8"?>
<a:theme xmlns:a="http://schemas.openxmlformats.org/drawingml/2006/main" name="1_TPH Format Template">
  <a:themeElements>
    <a:clrScheme name="TPH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36497A"/>
      </a:accent1>
      <a:accent2>
        <a:srgbClr val="4EA465"/>
      </a:accent2>
      <a:accent3>
        <a:srgbClr val="FFC625"/>
      </a:accent3>
      <a:accent4>
        <a:srgbClr val="C6410C"/>
      </a:accent4>
      <a:accent5>
        <a:srgbClr val="969696"/>
      </a:accent5>
      <a:accent6>
        <a:srgbClr val="3399FF"/>
      </a:accent6>
      <a:hlink>
        <a:srgbClr val="FFE69F"/>
      </a:hlink>
      <a:folHlink>
        <a:srgbClr val="D7B1FD"/>
      </a:folHlink>
    </a:clrScheme>
    <a:fontScheme name="Presentation5 (5)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6497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36497A"/>
            </a:solidFill>
            <a:effectLst/>
            <a:latin typeface="Bradley Hand ITC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>
    <a:extraClrScheme>
      <a:clrScheme name="Presentation5 (5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A7967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C4BEB8"/>
        </a:accent5>
        <a:accent6>
          <a:srgbClr val="7E8F91"/>
        </a:accent6>
        <a:hlink>
          <a:srgbClr val="64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7615B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B1B7B5"/>
        </a:accent5>
        <a:accent6>
          <a:srgbClr val="7E8F91"/>
        </a:accent6>
        <a:hlink>
          <a:srgbClr val="853B3B"/>
        </a:hlink>
        <a:folHlink>
          <a:srgbClr val="4761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153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Bradley Hand ITC</vt:lpstr>
      <vt:lpstr>Calibri</vt:lpstr>
      <vt:lpstr>Times New Roman</vt:lpstr>
      <vt:lpstr>Trebuchet MS</vt:lpstr>
      <vt:lpstr>Wingdings</vt:lpstr>
      <vt:lpstr>1_TPH Format Template</vt:lpstr>
      <vt:lpstr>Devon Hackathon  FracTracker Application  Team Raisa Energy   1 December 2017</vt:lpstr>
      <vt:lpstr>Field App for Fracturing Operations</vt:lpstr>
      <vt:lpstr>Video – Application Process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NBL Participation Election</dc:title>
  <dc:creator>Pam Logan</dc:creator>
  <cp:lastModifiedBy>Paul Schietinger</cp:lastModifiedBy>
  <cp:revision>28</cp:revision>
  <dcterms:created xsi:type="dcterms:W3CDTF">2016-06-27T14:41:35Z</dcterms:created>
  <dcterms:modified xsi:type="dcterms:W3CDTF">2017-11-30T21:08:44Z</dcterms:modified>
</cp:coreProperties>
</file>