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63" r:id="rId2"/>
    <p:sldId id="260" r:id="rId3"/>
    <p:sldId id="259" r:id="rId4"/>
    <p:sldId id="261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338BB-A960-4264-B800-32DFC60F6062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F3EEC-61A5-4C58-BBC5-D6080DF3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9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15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509"/>
            <a:fld id="{E3309A53-AA47-46D5-8615-2C2E307F86C6}" type="slidenum">
              <a:rPr lang="en-US" smtClean="0"/>
              <a:pPr defTabSz="922509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1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3025" y="41148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2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5800" y="3170239"/>
            <a:ext cx="7772400" cy="7159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339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828675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28675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37338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37338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304800" y="3657600"/>
            <a:ext cx="46482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4572000" y="3810000"/>
            <a:ext cx="0" cy="2209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1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828675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1295400"/>
            <a:ext cx="828675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419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419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4038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4038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304800" y="3962400"/>
            <a:ext cx="46482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flipH="1">
            <a:off x="4752975" y="39624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4572000" y="4114800"/>
            <a:ext cx="0" cy="2209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  <p:sp>
        <p:nvSpPr>
          <p:cNvPr id="1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57200" y="760414"/>
            <a:ext cx="8229600" cy="418287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1">
                <a:solidFill>
                  <a:srgbClr val="47618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364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828675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28675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37338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37338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304800" y="3657600"/>
            <a:ext cx="46482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4572000" y="3810000"/>
            <a:ext cx="0" cy="2209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8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828675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28675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80999" y="4114800"/>
            <a:ext cx="8277225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0" y="3733800"/>
            <a:ext cx="828675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304800" y="3657600"/>
            <a:ext cx="46482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3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77724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2439" y="760414"/>
            <a:ext cx="8234362" cy="419161"/>
            <a:chOff x="681038" y="760413"/>
            <a:chExt cx="7707312" cy="273050"/>
          </a:xfrm>
        </p:grpSpPr>
        <p:cxnSp>
          <p:nvCxnSpPr>
            <p:cNvPr id="6" name="Straight Connector 24"/>
            <p:cNvCxnSpPr>
              <a:cxnSpLocks noChangeShapeType="1"/>
            </p:cNvCxnSpPr>
            <p:nvPr/>
          </p:nvCxnSpPr>
          <p:spPr bwMode="auto">
            <a:xfrm>
              <a:off x="681038" y="1032324"/>
              <a:ext cx="7707312" cy="1139"/>
            </a:xfrm>
            <a:prstGeom prst="line">
              <a:avLst/>
            </a:prstGeom>
            <a:noFill/>
            <a:ln w="19050" algn="ctr">
              <a:solidFill>
                <a:srgbClr val="47618D"/>
              </a:solidFill>
              <a:round/>
              <a:headEnd/>
              <a:tailEnd/>
            </a:ln>
          </p:spPr>
        </p:cxnSp>
        <p:cxnSp>
          <p:nvCxnSpPr>
            <p:cNvPr id="8" name="Straight Connector 30"/>
            <p:cNvCxnSpPr>
              <a:cxnSpLocks noChangeShapeType="1"/>
            </p:cNvCxnSpPr>
            <p:nvPr/>
          </p:nvCxnSpPr>
          <p:spPr bwMode="auto">
            <a:xfrm rot="5400000" flipH="1" flipV="1">
              <a:off x="545299" y="896152"/>
              <a:ext cx="273050" cy="1572"/>
            </a:xfrm>
            <a:prstGeom prst="line">
              <a:avLst/>
            </a:prstGeom>
            <a:noFill/>
            <a:ln w="19050" algn="ctr">
              <a:solidFill>
                <a:srgbClr val="47618D"/>
              </a:solidFill>
              <a:round/>
              <a:headEnd/>
              <a:tailEnd/>
            </a:ln>
          </p:spPr>
        </p:cxnSp>
      </p:grp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760414"/>
            <a:ext cx="8229600" cy="418287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1">
                <a:solidFill>
                  <a:srgbClr val="47618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75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9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93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Sections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3886200" cy="44196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600200"/>
            <a:ext cx="3886200" cy="44196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12192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12192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5" name="Straight Connector 14"/>
          <p:cNvCxnSpPr>
            <a:cxnSpLocks noChangeShapeType="1"/>
          </p:cNvCxnSpPr>
          <p:nvPr userDrawn="1"/>
        </p:nvCxnSpPr>
        <p:spPr bwMode="auto">
          <a:xfrm>
            <a:off x="4572000" y="12954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5675C2-5023-4AAB-B055-A44999F08065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2439" y="760414"/>
            <a:ext cx="8234362" cy="419161"/>
            <a:chOff x="681038" y="760413"/>
            <a:chExt cx="7707312" cy="273050"/>
          </a:xfrm>
        </p:grpSpPr>
        <p:cxnSp>
          <p:nvCxnSpPr>
            <p:cNvPr id="11" name="Straight Connector 24"/>
            <p:cNvCxnSpPr>
              <a:cxnSpLocks noChangeShapeType="1"/>
            </p:cNvCxnSpPr>
            <p:nvPr/>
          </p:nvCxnSpPr>
          <p:spPr bwMode="auto">
            <a:xfrm>
              <a:off x="681038" y="1032324"/>
              <a:ext cx="7707312" cy="1139"/>
            </a:xfrm>
            <a:prstGeom prst="line">
              <a:avLst/>
            </a:prstGeom>
            <a:noFill/>
            <a:ln w="19050" algn="ctr">
              <a:solidFill>
                <a:srgbClr val="47618D"/>
              </a:solidFill>
              <a:round/>
              <a:headEnd/>
              <a:tailEnd/>
            </a:ln>
          </p:spPr>
        </p:cxnSp>
        <p:cxnSp>
          <p:nvCxnSpPr>
            <p:cNvPr id="12" name="Straight Connector 30"/>
            <p:cNvCxnSpPr>
              <a:cxnSpLocks noChangeShapeType="1"/>
            </p:cNvCxnSpPr>
            <p:nvPr/>
          </p:nvCxnSpPr>
          <p:spPr bwMode="auto">
            <a:xfrm rot="5400000" flipH="1" flipV="1">
              <a:off x="545299" y="896152"/>
              <a:ext cx="273050" cy="1572"/>
            </a:xfrm>
            <a:prstGeom prst="line">
              <a:avLst/>
            </a:prstGeom>
            <a:noFill/>
            <a:ln w="19050" algn="ctr">
              <a:solidFill>
                <a:srgbClr val="47618D"/>
              </a:solidFill>
              <a:round/>
              <a:headEnd/>
              <a:tailEnd/>
            </a:ln>
          </p:spPr>
        </p:cxnSp>
      </p:grpSp>
      <p:sp>
        <p:nvSpPr>
          <p:cNvPr id="13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57200" y="760414"/>
            <a:ext cx="8229600" cy="418287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1">
                <a:solidFill>
                  <a:srgbClr val="47618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26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990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0999" y="4114800"/>
            <a:ext cx="8334375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3733800"/>
            <a:ext cx="8334375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304800" y="3657600"/>
            <a:ext cx="55626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 userDrawn="1"/>
        </p:nvCxnSpPr>
        <p:spPr bwMode="auto">
          <a:xfrm>
            <a:off x="4572000" y="1295400"/>
            <a:ext cx="0" cy="2209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21" name="Slide Number Placehold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5675C2-5023-4AAB-B055-A44999F08065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2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038600"/>
            <a:ext cx="3886200" cy="2286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4038600"/>
            <a:ext cx="3886200" cy="2286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3657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3657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0999" y="1524000"/>
            <a:ext cx="8334375" cy="19812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1143000"/>
            <a:ext cx="8334375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304800" y="3581400"/>
            <a:ext cx="55626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 flipH="1">
            <a:off x="4752975" y="35814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 userDrawn="1"/>
        </p:nvCxnSpPr>
        <p:spPr bwMode="auto">
          <a:xfrm>
            <a:off x="4572000" y="3657600"/>
            <a:ext cx="0" cy="21336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21" name="Slide Number Placehold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5675C2-5023-4AAB-B055-A44999F08065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6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"/>
            <a:ext cx="7391400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78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29718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371600"/>
            <a:ext cx="3886200" cy="29718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990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0999" y="5029200"/>
            <a:ext cx="8334375" cy="1143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4648200"/>
            <a:ext cx="8334375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304800" y="4572000"/>
            <a:ext cx="55626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 flipH="1">
            <a:off x="4752975" y="45720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 userDrawn="1"/>
        </p:nvCxnSpPr>
        <p:spPr bwMode="auto">
          <a:xfrm>
            <a:off x="4572000" y="1295400"/>
            <a:ext cx="0" cy="32004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21" name="Slide Number Placehold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5675C2-5023-4AAB-B055-A44999F08065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98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763000" cy="5483352"/>
          </a:xfrm>
        </p:spPr>
        <p:txBody>
          <a:bodyPr/>
          <a:lstStyle>
            <a:lvl1pPr>
              <a:defRPr sz="675"/>
            </a:lvl1pPr>
            <a:lvl2pPr>
              <a:defRPr sz="675"/>
            </a:lvl2pPr>
            <a:lvl3pPr>
              <a:defRPr sz="675"/>
            </a:lvl3pPr>
            <a:lvl4pPr>
              <a:defRPr sz="675"/>
            </a:lvl4pPr>
            <a:lvl5pPr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457200"/>
          </a:xfrm>
        </p:spPr>
        <p:txBody>
          <a:bodyPr/>
          <a:lstStyle>
            <a:lvl1pPr>
              <a:defRPr sz="1125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563">
                <a:latin typeface="Arial" charset="0"/>
                <a:cs typeface="Arial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DE4769-9A07-4108-A487-585467CC50C6}" type="slidenum">
              <a:rPr kumimoji="0" lang="en-US" sz="56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6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52400" y="609606"/>
            <a:ext cx="8763000" cy="219676"/>
          </a:xfrm>
          <a:solidFill>
            <a:schemeClr val="accent1">
              <a:lumMod val="20000"/>
              <a:lumOff val="80000"/>
            </a:schemeClr>
          </a:solidFill>
          <a:ln w="190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spAutoFit/>
          </a:bodyPr>
          <a:lstStyle>
            <a:lvl1pPr marL="0" indent="0" algn="just">
              <a:spcBef>
                <a:spcPts val="0"/>
              </a:spcBef>
              <a:buNone/>
              <a:defRPr sz="788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34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1" i="0" u="none" strike="noStrike" kern="1200" cap="none" spc="0" normalizeH="0" baseline="30000" noProof="0">
              <a:ln>
                <a:noFill/>
              </a:ln>
              <a:solidFill>
                <a:srgbClr val="002A5B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0" y="2911475"/>
            <a:ext cx="9144000" cy="0"/>
          </a:xfrm>
          <a:prstGeom prst="line">
            <a:avLst/>
          </a:prstGeom>
          <a:noFill/>
          <a:ln w="28575">
            <a:solidFill>
              <a:srgbClr val="002A5B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1" i="0" u="none" strike="noStrike" kern="1200" cap="none" spc="0" normalizeH="0" baseline="30000" noProof="0">
              <a:ln>
                <a:noFill/>
              </a:ln>
              <a:solidFill>
                <a:srgbClr val="002A5B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3705225"/>
            <a:ext cx="9144000" cy="0"/>
          </a:xfrm>
          <a:prstGeom prst="line">
            <a:avLst/>
          </a:prstGeom>
          <a:noFill/>
          <a:ln w="12700">
            <a:solidFill>
              <a:srgbClr val="002A5B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1" i="0" u="none" strike="noStrike" kern="1200" cap="none" spc="0" normalizeH="0" baseline="30000" noProof="0">
              <a:ln>
                <a:noFill/>
              </a:ln>
              <a:solidFill>
                <a:srgbClr val="002A5B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2121" y="2924072"/>
            <a:ext cx="7772400" cy="793820"/>
          </a:xfrm>
        </p:spPr>
        <p:txBody>
          <a:bodyPr anchor="ctr"/>
          <a:lstStyle>
            <a:lvl1pPr algn="ctr">
              <a:defRPr sz="2100" b="0" cap="none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96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3886200" cy="4191000"/>
          </a:xfrm>
        </p:spPr>
        <p:txBody>
          <a:bodyPr/>
          <a:lstStyle>
            <a:lvl1pPr>
              <a:defRPr sz="750"/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524000"/>
            <a:ext cx="3886200" cy="4191000"/>
          </a:xfrm>
        </p:spPr>
        <p:txBody>
          <a:bodyPr/>
          <a:lstStyle>
            <a:lvl1pPr>
              <a:defRPr sz="750"/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092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4572000" y="12954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0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ectio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6764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12954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12954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419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419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4038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4038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304800" y="39624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H="1">
            <a:off x="4752975" y="39624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4572000" y="16002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  <p:sp>
        <p:nvSpPr>
          <p:cNvPr id="2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57200" y="760414"/>
            <a:ext cx="8229600" cy="418287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1">
                <a:solidFill>
                  <a:srgbClr val="47618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172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Sectio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990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37338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37338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304800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4572000" y="12954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Sections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46482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990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37338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4572000" y="12954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3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Sections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371600"/>
            <a:ext cx="3886200" cy="46482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990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37338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304800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4572000" y="12954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6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6764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12954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12954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0999" y="4419600"/>
            <a:ext cx="8334375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4038600"/>
            <a:ext cx="8334375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304800" y="3962400"/>
            <a:ext cx="55626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H="1">
            <a:off x="4752975" y="39624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4572000" y="1600200"/>
            <a:ext cx="0" cy="2209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21" name="Slide Number Placehold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57200" y="760414"/>
            <a:ext cx="8229600" cy="418287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1">
                <a:solidFill>
                  <a:srgbClr val="47618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467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"/>
            <a:ext cx="8305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0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1200" y="6461127"/>
            <a:ext cx="685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C1A4AB-2C5D-4F0D-BD22-CFEC5D24251F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19050">
            <a:solidFill>
              <a:srgbClr val="47618C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1" i="0" u="none" strike="noStrike" kern="1200" cap="none" spc="0" normalizeH="0" baseline="30000" noProof="0">
              <a:ln>
                <a:noFill/>
              </a:ln>
              <a:solidFill>
                <a:srgbClr val="002A5B"/>
              </a:solidFill>
              <a:effectLst/>
              <a:uLnTx/>
              <a:uFillTx/>
              <a:latin typeface="Bradley Hand ITC" pitchFamily="66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9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59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2A5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2A5B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2A5B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2A5B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2A5B"/>
          </a:solidFill>
          <a:latin typeface="Trebuchet MS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A5B"/>
          </a:solidFill>
          <a:latin typeface="Trebuchet MS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A5B"/>
          </a:solidFill>
          <a:latin typeface="Trebuchet MS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A5B"/>
          </a:solidFill>
          <a:latin typeface="Trebuchet MS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A5B"/>
          </a:solidFill>
          <a:latin typeface="Trebuchet MS" pitchFamily="34" charset="0"/>
        </a:defRPr>
      </a:lvl9pPr>
    </p:titleStyle>
    <p:bodyStyle>
      <a:lvl1pPr marL="173831" indent="-173831" algn="l" rtl="0" eaLnBrk="1" fontAlgn="base" hangingPunct="1">
        <a:lnSpc>
          <a:spcPct val="105000"/>
        </a:lnSpc>
        <a:spcBef>
          <a:spcPct val="60000"/>
        </a:spcBef>
        <a:spcAft>
          <a:spcPct val="0"/>
        </a:spcAft>
        <a:buClr>
          <a:srgbClr val="002A5B"/>
        </a:buClr>
        <a:buFont typeface="Wingdings" pitchFamily="2" charset="2"/>
        <a:buChar char="n"/>
        <a:defRPr sz="750">
          <a:solidFill>
            <a:schemeClr val="tx1"/>
          </a:solidFill>
          <a:latin typeface="+mn-lt"/>
          <a:ea typeface="+mn-ea"/>
          <a:cs typeface="+mn-cs"/>
        </a:defRPr>
      </a:lvl1pPr>
      <a:lvl2pPr marL="367904" indent="-192881" algn="l" rtl="0" eaLnBrk="1" fontAlgn="base" hangingPunct="1">
        <a:spcBef>
          <a:spcPct val="40000"/>
        </a:spcBef>
        <a:spcAft>
          <a:spcPct val="0"/>
        </a:spcAft>
        <a:buClr>
          <a:srgbClr val="47618C"/>
        </a:buClr>
        <a:buFont typeface="Times New Roman" pitchFamily="18" charset="0"/>
        <a:buChar char="□"/>
        <a:defRPr sz="750">
          <a:solidFill>
            <a:schemeClr val="tx1"/>
          </a:solidFill>
          <a:latin typeface="+mn-lt"/>
        </a:defRPr>
      </a:lvl2pPr>
      <a:lvl3pPr marL="540544" indent="-171450" algn="l" rtl="0" eaLnBrk="1" fontAlgn="base" hangingPunct="1">
        <a:spcBef>
          <a:spcPct val="20000"/>
        </a:spcBef>
        <a:spcAft>
          <a:spcPct val="0"/>
        </a:spcAft>
        <a:buClr>
          <a:srgbClr val="47618C"/>
        </a:buClr>
        <a:buFont typeface="Wingdings" pitchFamily="2" charset="2"/>
        <a:buChar char="§"/>
        <a:defRPr sz="750">
          <a:solidFill>
            <a:schemeClr val="tx1"/>
          </a:solidFill>
          <a:latin typeface="+mn-lt"/>
        </a:defRPr>
      </a:lvl3pPr>
      <a:lvl4pPr marL="713185" indent="-171450" algn="l" rtl="0" eaLnBrk="1" fontAlgn="base" hangingPunct="1">
        <a:spcBef>
          <a:spcPct val="20000"/>
        </a:spcBef>
        <a:spcAft>
          <a:spcPct val="0"/>
        </a:spcAft>
        <a:buClr>
          <a:srgbClr val="8A7967"/>
        </a:buClr>
        <a:buFont typeface="Arial" charset="0"/>
        <a:buChar char="–"/>
        <a:defRPr sz="750">
          <a:solidFill>
            <a:schemeClr val="tx1"/>
          </a:solidFill>
          <a:latin typeface="+mn-lt"/>
        </a:defRPr>
      </a:lvl4pPr>
      <a:lvl5pPr marL="885825" indent="-171450" algn="l" rtl="0" eaLnBrk="1" fontAlgn="base" hangingPunct="1">
        <a:spcBef>
          <a:spcPct val="20000"/>
        </a:spcBef>
        <a:spcAft>
          <a:spcPct val="0"/>
        </a:spcAft>
        <a:buChar char="»"/>
        <a:defRPr sz="750">
          <a:solidFill>
            <a:schemeClr val="tx1"/>
          </a:solidFill>
          <a:latin typeface="+mn-lt"/>
        </a:defRPr>
      </a:lvl5pPr>
      <a:lvl6pPr marL="1228725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571625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1914525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257425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2373516"/>
            <a:ext cx="9144000" cy="1990830"/>
            <a:chOff x="-2" y="2923779"/>
            <a:chExt cx="8018234" cy="2092228"/>
          </a:xfrm>
          <a:solidFill>
            <a:schemeClr val="accent1"/>
          </a:solidFill>
        </p:grpSpPr>
        <p:sp>
          <p:nvSpPr>
            <p:cNvPr id="12" name="Rectangle 11"/>
            <p:cNvSpPr/>
            <p:nvPr/>
          </p:nvSpPr>
          <p:spPr>
            <a:xfrm>
              <a:off x="-2" y="2923779"/>
              <a:ext cx="8018234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" y="3898068"/>
              <a:ext cx="5741772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68612" name="Title 1"/>
          <p:cNvSpPr>
            <a:spLocks noGrp="1"/>
          </p:cNvSpPr>
          <p:nvPr>
            <p:ph type="title"/>
          </p:nvPr>
        </p:nvSpPr>
        <p:spPr>
          <a:xfrm>
            <a:off x="-1622323" y="3336174"/>
            <a:ext cx="9124951" cy="963613"/>
          </a:xfrm>
        </p:spPr>
        <p:txBody>
          <a:bodyPr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Devon Hackathon</a:t>
            </a:r>
            <a:br>
              <a:rPr lang="en-US" sz="2200" dirty="0">
                <a:solidFill>
                  <a:schemeClr val="bg1"/>
                </a:solidFill>
              </a:rPr>
            </a:b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i="1" dirty="0" err="1">
                <a:solidFill>
                  <a:schemeClr val="bg1"/>
                </a:solidFill>
              </a:rPr>
              <a:t>FracTrac</a:t>
            </a:r>
            <a:r>
              <a:rPr lang="en-US" sz="2200" dirty="0">
                <a:solidFill>
                  <a:schemeClr val="bg1"/>
                </a:solidFill>
              </a:rPr>
              <a:t> Application</a:t>
            </a:r>
            <a:br>
              <a:rPr lang="en-US" sz="2200" dirty="0">
                <a:solidFill>
                  <a:schemeClr val="bg1"/>
                </a:solidFill>
              </a:rPr>
            </a:b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Team Raisa Energy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  1 December 2017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5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4545" y="1001486"/>
            <a:ext cx="8305800" cy="4191000"/>
          </a:xfrm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Challenge: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Build a mobile or desktop application that can be used on field site personnel to improve operational decisions or behaviors, during hydraulic fracturing.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Key Features/Requirements: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Gamification and interactive displays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Optimization of completion design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Better decisions on when to stop a stage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Solution: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Desktop Application </a:t>
            </a:r>
          </a:p>
          <a:p>
            <a:pPr lvl="2"/>
            <a:r>
              <a:rPr lang="en-US" sz="1400" i="1" dirty="0" err="1">
                <a:solidFill>
                  <a:schemeClr val="bg1"/>
                </a:solidFill>
              </a:rPr>
              <a:t>FracTrac</a:t>
            </a:r>
            <a:r>
              <a:rPr lang="en-US" sz="1400" i="1" dirty="0">
                <a:solidFill>
                  <a:schemeClr val="bg1"/>
                </a:solidFill>
              </a:rPr>
              <a:t> 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Real time visualization of deviations from completion design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Notifications for breeching completion design and safety thresholds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Ability to predict cost over-runs and loss of stage value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Built to be compatible with future machine learning projects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Mobile friendly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Field App for Fracturing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325591" y="0"/>
            <a:ext cx="1818968" cy="71596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err="1"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816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Video – Application Process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69161" y="3"/>
            <a:ext cx="1474839" cy="7159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7" name="2017-12-01_4-02-1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1000" y="1830460"/>
            <a:ext cx="8418871" cy="365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3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8300" y="953334"/>
            <a:ext cx="8305800" cy="1632154"/>
          </a:xfrm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Capture sensor and notification data for use in machine learning projects</a:t>
            </a:r>
          </a:p>
          <a:p>
            <a:r>
              <a:rPr lang="en-US" sz="1400" dirty="0">
                <a:solidFill>
                  <a:schemeClr val="bg1"/>
                </a:solidFill>
              </a:rPr>
              <a:t>Integrate offset well monitoring systems to give notice of interference</a:t>
            </a:r>
          </a:p>
          <a:p>
            <a:r>
              <a:rPr lang="en-US" sz="1400" dirty="0">
                <a:solidFill>
                  <a:schemeClr val="bg1"/>
                </a:solidFill>
              </a:rPr>
              <a:t>Incorporate deviation surveys to aid in tortuosity induced friction calculations</a:t>
            </a:r>
          </a:p>
          <a:p>
            <a:r>
              <a:rPr lang="en-US" sz="1400" dirty="0">
                <a:solidFill>
                  <a:schemeClr val="bg1"/>
                </a:solidFill>
              </a:rPr>
              <a:t>Instant messaging between personnel and engineer </a:t>
            </a:r>
          </a:p>
          <a:p>
            <a:r>
              <a:rPr lang="en-US" sz="1400" dirty="0">
                <a:solidFill>
                  <a:schemeClr val="bg1"/>
                </a:solidFill>
              </a:rPr>
              <a:t>Complete mobile app development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355929" y="0"/>
            <a:ext cx="1789471" cy="69809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190" y="3211904"/>
            <a:ext cx="5801503" cy="3478721"/>
          </a:xfrm>
          <a:prstGeom prst="rect">
            <a:avLst/>
          </a:prstGeom>
          <a:effectLst>
            <a:outerShdw blurRad="50800" dist="76200" dir="2700000" algn="tl" rotWithShape="0">
              <a:schemeClr val="bg1">
                <a:lumMod val="9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875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461125"/>
            <a:ext cx="685800" cy="3206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355929" y="0"/>
            <a:ext cx="1789471" cy="69809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76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Well Info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355929" y="0"/>
            <a:ext cx="1789471" cy="69809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06" y="1233994"/>
            <a:ext cx="8686800" cy="417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2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Wellbore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355929" y="0"/>
            <a:ext cx="1789471" cy="69809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14" y="1006144"/>
            <a:ext cx="8686800" cy="460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66691"/>
      </p:ext>
    </p:extLst>
  </p:cSld>
  <p:clrMapOvr>
    <a:masterClrMapping/>
  </p:clrMapOvr>
</p:sld>
</file>

<file path=ppt/theme/theme1.xml><?xml version="1.0" encoding="utf-8"?>
<a:theme xmlns:a="http://schemas.openxmlformats.org/drawingml/2006/main" name="1_TPH Format Template">
  <a:themeElements>
    <a:clrScheme name="TPH">
      <a:dk1>
        <a:srgbClr val="000000"/>
      </a:dk1>
      <a:lt1>
        <a:srgbClr val="FFFFFF"/>
      </a:lt1>
      <a:dk2>
        <a:srgbClr val="7F7F7F"/>
      </a:dk2>
      <a:lt2>
        <a:srgbClr val="F2F2F2"/>
      </a:lt2>
      <a:accent1>
        <a:srgbClr val="36497A"/>
      </a:accent1>
      <a:accent2>
        <a:srgbClr val="4EA465"/>
      </a:accent2>
      <a:accent3>
        <a:srgbClr val="FFC625"/>
      </a:accent3>
      <a:accent4>
        <a:srgbClr val="C6410C"/>
      </a:accent4>
      <a:accent5>
        <a:srgbClr val="969696"/>
      </a:accent5>
      <a:accent6>
        <a:srgbClr val="3399FF"/>
      </a:accent6>
      <a:hlink>
        <a:srgbClr val="FFE69F"/>
      </a:hlink>
      <a:folHlink>
        <a:srgbClr val="D7B1FD"/>
      </a:folHlink>
    </a:clrScheme>
    <a:fontScheme name="Presentation5 (5)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6497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36497A"/>
            </a:solidFill>
            <a:effectLst/>
            <a:latin typeface="Bradley Hand ITC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1200" dirty="0" err="1" smtClean="0">
            <a:solidFill>
              <a:schemeClr val="accent1">
                <a:lumMod val="75000"/>
              </a:schemeClr>
            </a:solidFill>
          </a:defRPr>
        </a:defPPr>
      </a:lstStyle>
    </a:txDef>
  </a:objectDefaults>
  <a:extraClrSchemeLst>
    <a:extraClrScheme>
      <a:clrScheme name="Presentation5 (5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2A5B"/>
        </a:accent1>
        <a:accent2>
          <a:srgbClr val="47618C"/>
        </a:accent2>
        <a:accent3>
          <a:srgbClr val="FFFFFF"/>
        </a:accent3>
        <a:accent4>
          <a:srgbClr val="000000"/>
        </a:accent4>
        <a:accent5>
          <a:srgbClr val="AAACB5"/>
        </a:accent5>
        <a:accent6>
          <a:srgbClr val="3F577E"/>
        </a:accent6>
        <a:hlink>
          <a:srgbClr val="8A7967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2A5B"/>
        </a:accent1>
        <a:accent2>
          <a:srgbClr val="47618C"/>
        </a:accent2>
        <a:accent3>
          <a:srgbClr val="FFFFFF"/>
        </a:accent3>
        <a:accent4>
          <a:srgbClr val="000000"/>
        </a:accent4>
        <a:accent5>
          <a:srgbClr val="AAACB5"/>
        </a:accent5>
        <a:accent6>
          <a:srgbClr val="3F577E"/>
        </a:accent6>
        <a:hlink>
          <a:srgbClr val="8A7967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A7967"/>
        </a:accent1>
        <a:accent2>
          <a:srgbClr val="8C9EA0"/>
        </a:accent2>
        <a:accent3>
          <a:srgbClr val="FFFFFF"/>
        </a:accent3>
        <a:accent4>
          <a:srgbClr val="000000"/>
        </a:accent4>
        <a:accent5>
          <a:srgbClr val="C4BEB8"/>
        </a:accent5>
        <a:accent6>
          <a:srgbClr val="7E8F91"/>
        </a:accent6>
        <a:hlink>
          <a:srgbClr val="647967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7615B"/>
        </a:accent1>
        <a:accent2>
          <a:srgbClr val="8C9EA0"/>
        </a:accent2>
        <a:accent3>
          <a:srgbClr val="FFFFFF"/>
        </a:accent3>
        <a:accent4>
          <a:srgbClr val="000000"/>
        </a:accent4>
        <a:accent5>
          <a:srgbClr val="B1B7B5"/>
        </a:accent5>
        <a:accent6>
          <a:srgbClr val="7E8F91"/>
        </a:accent6>
        <a:hlink>
          <a:srgbClr val="853B3B"/>
        </a:hlink>
        <a:folHlink>
          <a:srgbClr val="47618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156</Words>
  <Application>Microsoft Office PowerPoint</Application>
  <PresentationFormat>On-screen Show (4:3)</PresentationFormat>
  <Paragraphs>35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Bradley Hand ITC</vt:lpstr>
      <vt:lpstr>Calibri</vt:lpstr>
      <vt:lpstr>Times New Roman</vt:lpstr>
      <vt:lpstr>Trebuchet MS</vt:lpstr>
      <vt:lpstr>Wingdings</vt:lpstr>
      <vt:lpstr>1_TPH Format Template</vt:lpstr>
      <vt:lpstr>Devon Hackathon  FracTrac Application  Team Raisa Energy   1 December 2017</vt:lpstr>
      <vt:lpstr>Field App for Fracturing Operations</vt:lpstr>
      <vt:lpstr>Video – Application Process</vt:lpstr>
      <vt:lpstr>Next Steps</vt:lpstr>
      <vt:lpstr>Appendix</vt:lpstr>
      <vt:lpstr>Well Info </vt:lpstr>
      <vt:lpstr>Wellbore Diagram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NBL Participation Election</dc:title>
  <dc:creator>Pam Logan</dc:creator>
  <cp:lastModifiedBy>Chad Nichols</cp:lastModifiedBy>
  <cp:revision>35</cp:revision>
  <dcterms:created xsi:type="dcterms:W3CDTF">2016-06-27T14:41:35Z</dcterms:created>
  <dcterms:modified xsi:type="dcterms:W3CDTF">2017-12-01T11:08:56Z</dcterms:modified>
</cp:coreProperties>
</file>