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14"/>
  </p:notesMasterIdLst>
  <p:sldIdLst>
    <p:sldId id="257" r:id="rId8"/>
    <p:sldId id="303" r:id="rId9"/>
    <p:sldId id="304" r:id="rId10"/>
    <p:sldId id="307" r:id="rId11"/>
    <p:sldId id="30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3355" autoAdjust="0"/>
  </p:normalViewPr>
  <p:slideViewPr>
    <p:cSldViewPr snapToGrid="0">
      <p:cViewPr>
        <p:scale>
          <a:sx n="66" d="100"/>
          <a:sy n="66" d="100"/>
        </p:scale>
        <p:origin x="42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93BA-2094-4DE1-A713-3AF5D8974D63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DECF5-DD24-47D1-8394-FE03C5A5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30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state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Data Collection via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 to collect data at defined interval - 5sec</a:t>
            </a:r>
          </a:p>
          <a:p>
            <a:pPr lvl="0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into Blob Storage for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Analytics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ability to filter, sort, aggregate, and join streaming data over a time period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 Manager Tool (AMT) - User interface to create, manage, and set notification method of alerts.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 Analytics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PowerBI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Dashboard to analyze\manage PIC performance as related Alerts, Alert Templates and alert metrics, e.g. time to acknowledge, time to resolve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CF5-DD24-47D1-8394-FE03C5A5E2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4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Alert creation by Event Frame \ Stage – not all alerts are applicable during the full </a:t>
            </a:r>
            <a:r>
              <a:rPr lang="en-US" dirty="0" err="1"/>
              <a:t>frac</a:t>
            </a:r>
            <a:r>
              <a:rPr lang="en-US" dirty="0"/>
              <a:t> job</a:t>
            </a:r>
          </a:p>
          <a:p>
            <a:endParaRPr lang="en-US" dirty="0"/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 Creation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 will create alerts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 alerts can’t be updated by the PIC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 can create additional alerts relevant to him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 by Well or other criteria can be saved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– Well Types, Production Methods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and applied to other Jobs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State – End of well analysis can be done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Missed alerts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that were not caught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Incorporate those findings back into Templates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 Notification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current alerts based on wells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Notification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– can be customizable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allow alerts to go out until event has stopped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time alerts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Acknowledgment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CF5-DD24-47D1-8394-FE03C5A5E2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6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Alert Analytic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Alert Count by Stage(Event Frame)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Alert Seconds Duration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Alert Count by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CF5-DD24-47D1-8394-FE03C5A5E2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6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State Potential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Machine Language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historical PI data to capture failures and leverage alerts to predict failures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Efficacy analysis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- add devices to receive alerts and  take action to connect and control sensors and equipment at for both Drilling and Operations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 Frame work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alerting and actions matures bots can help provide a communication channel to Teams throughout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CF5-DD24-47D1-8394-FE03C5A5E2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3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CF5-DD24-47D1-8394-FE03C5A5E2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4450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2623792" y="3063472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44"/>
          </p:nvPr>
        </p:nvSpPr>
        <p:spPr>
          <a:xfrm>
            <a:off x="4140225" y="3063472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45"/>
          </p:nvPr>
        </p:nvSpPr>
        <p:spPr>
          <a:xfrm>
            <a:off x="1107359" y="3063472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46"/>
          </p:nvPr>
        </p:nvSpPr>
        <p:spPr>
          <a:xfrm>
            <a:off x="2623792" y="4452676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47"/>
          </p:nvPr>
        </p:nvSpPr>
        <p:spPr>
          <a:xfrm>
            <a:off x="4140225" y="4452676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48"/>
          </p:nvPr>
        </p:nvSpPr>
        <p:spPr>
          <a:xfrm>
            <a:off x="1107359" y="4452676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9"/>
          </p:nvPr>
        </p:nvSpPr>
        <p:spPr>
          <a:xfrm>
            <a:off x="2623792" y="1674270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4140225" y="1674270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1107359" y="1674270"/>
            <a:ext cx="1516433" cy="13892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255212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7524882" y="1804456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985540" y="1804456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682440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85540" y="4389120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827982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24882" y="4389120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0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5761475" cy="6858000"/>
          </a:xfrm>
          <a:custGeom>
            <a:avLst/>
            <a:gdLst/>
            <a:ahLst/>
            <a:cxnLst/>
            <a:rect l="l" t="t" r="r" b="b"/>
            <a:pathLst>
              <a:path w="11545516" h="13770768">
                <a:moveTo>
                  <a:pt x="0" y="0"/>
                </a:moveTo>
                <a:lnTo>
                  <a:pt x="11545516" y="0"/>
                </a:lnTo>
                <a:lnTo>
                  <a:pt x="11545516" y="4105067"/>
                </a:lnTo>
                <a:lnTo>
                  <a:pt x="11462824" y="4109243"/>
                </a:lnTo>
                <a:cubicBezTo>
                  <a:pt x="10995307" y="4156722"/>
                  <a:pt x="10630477" y="4551555"/>
                  <a:pt x="10630477" y="5031598"/>
                </a:cubicBezTo>
                <a:cubicBezTo>
                  <a:pt x="10630477" y="5511641"/>
                  <a:pt x="10995307" y="5906475"/>
                  <a:pt x="11462824" y="5953954"/>
                </a:cubicBezTo>
                <a:lnTo>
                  <a:pt x="11545516" y="5958129"/>
                </a:lnTo>
                <a:lnTo>
                  <a:pt x="11545516" y="6355239"/>
                </a:lnTo>
                <a:lnTo>
                  <a:pt x="11462824" y="6359415"/>
                </a:lnTo>
                <a:cubicBezTo>
                  <a:pt x="10995307" y="6406894"/>
                  <a:pt x="10630477" y="6801727"/>
                  <a:pt x="10630477" y="7281770"/>
                </a:cubicBezTo>
                <a:cubicBezTo>
                  <a:pt x="10630477" y="7761813"/>
                  <a:pt x="10995307" y="8156647"/>
                  <a:pt x="11462824" y="8204126"/>
                </a:cubicBezTo>
                <a:lnTo>
                  <a:pt x="11545516" y="8208301"/>
                </a:lnTo>
                <a:lnTo>
                  <a:pt x="11545516" y="8587487"/>
                </a:lnTo>
                <a:lnTo>
                  <a:pt x="11462824" y="8591663"/>
                </a:lnTo>
                <a:cubicBezTo>
                  <a:pt x="10995307" y="8639142"/>
                  <a:pt x="10630477" y="9033975"/>
                  <a:pt x="10630477" y="9514018"/>
                </a:cubicBezTo>
                <a:cubicBezTo>
                  <a:pt x="10630477" y="9994061"/>
                  <a:pt x="10995307" y="10388894"/>
                  <a:pt x="11462824" y="10436373"/>
                </a:cubicBezTo>
                <a:lnTo>
                  <a:pt x="11545516" y="10440549"/>
                </a:lnTo>
                <a:lnTo>
                  <a:pt x="11545516" y="10801811"/>
                </a:lnTo>
                <a:lnTo>
                  <a:pt x="11462824" y="10805987"/>
                </a:lnTo>
                <a:cubicBezTo>
                  <a:pt x="10995307" y="10853466"/>
                  <a:pt x="10630477" y="11248299"/>
                  <a:pt x="10630477" y="11728342"/>
                </a:cubicBezTo>
                <a:cubicBezTo>
                  <a:pt x="10630477" y="12208385"/>
                  <a:pt x="10995307" y="12603218"/>
                  <a:pt x="11462824" y="12650697"/>
                </a:cubicBezTo>
                <a:lnTo>
                  <a:pt x="11545516" y="12654873"/>
                </a:lnTo>
                <a:lnTo>
                  <a:pt x="11545516" y="13770768"/>
                </a:lnTo>
                <a:lnTo>
                  <a:pt x="0" y="13770768"/>
                </a:lnTo>
                <a:close/>
              </a:path>
            </a:pathLst>
          </a:custGeom>
        </p:spPr>
        <p:txBody>
          <a:bodyPr vert="horz" lIns="91406" tIns="45700" rIns="91406" bIns="45700" anchor="ctr"/>
          <a:lstStyle>
            <a:lvl1pPr marL="0" indent="0" algn="ctr">
              <a:buNone/>
              <a:defRPr sz="120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200164" y="3832471"/>
            <a:ext cx="2216852" cy="1246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3810183" y="3832471"/>
            <a:ext cx="2216852" cy="1246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583704" y="3832471"/>
            <a:ext cx="2216852" cy="1246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1422583" y="3832471"/>
            <a:ext cx="2216852" cy="1246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6200164" y="1363908"/>
            <a:ext cx="2216852" cy="1246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3810183" y="1363908"/>
            <a:ext cx="2216852" cy="1246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8583704" y="1363908"/>
            <a:ext cx="2216852" cy="1246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422583" y="1363908"/>
            <a:ext cx="2216852" cy="1246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940139" y="2294819"/>
            <a:ext cx="1890836" cy="1882946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049302" y="2294819"/>
            <a:ext cx="1890836" cy="1882946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267886" y="2294819"/>
            <a:ext cx="1890836" cy="1882946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377050" y="2294819"/>
            <a:ext cx="1890836" cy="1882946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8828589" y="2714891"/>
            <a:ext cx="2143423" cy="1339453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230453" y="1833060"/>
            <a:ext cx="2688642" cy="1609169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007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479237" y="2514373"/>
            <a:ext cx="3758044" cy="2353763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277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7588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5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ake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86895" y="256218"/>
            <a:ext cx="1660329" cy="657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2776" y="6200746"/>
            <a:ext cx="2533877" cy="657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52856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3353" y="1767312"/>
            <a:ext cx="10443707" cy="25772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151932" y="1934410"/>
            <a:ext cx="4230211" cy="369123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7588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qu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503137" y="1789593"/>
            <a:ext cx="2514164" cy="183087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62994" y="1789593"/>
            <a:ext cx="2514164" cy="183087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28781" y="1789593"/>
            <a:ext cx="2514164" cy="183087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77494" y="1789593"/>
            <a:ext cx="2514164" cy="183087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qu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819635" y="1771140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477289" y="1771140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9135431" y="1771140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134738" y="1771140"/>
            <a:ext cx="1895589" cy="18938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357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0445447" y="5263156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8704539" y="5263156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6963632" y="5263156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5222724" y="5263156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3481816" y="5263156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740908" y="5263156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0" y="5263156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0445447" y="3668311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704539" y="3668311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963632" y="3668311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40"/>
          </p:nvPr>
        </p:nvSpPr>
        <p:spPr>
          <a:xfrm>
            <a:off x="5222724" y="3668311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3481816" y="3668311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740908" y="3668311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0" y="3668311"/>
            <a:ext cx="1740908" cy="159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3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9917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880786" y="6389775"/>
            <a:ext cx="458744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200" b="0" smtClean="0">
                <a:solidFill>
                  <a:schemeClr val="accent2"/>
                </a:solidFill>
                <a:latin typeface="Lato Regular"/>
                <a:cs typeface="Lato Regular"/>
              </a:rPr>
              <a:pPr algn="ctr"/>
              <a:t>‹#›</a:t>
            </a:fld>
            <a:r>
              <a:rPr lang="id-ID" sz="1200" b="0">
                <a:solidFill>
                  <a:schemeClr val="tx1"/>
                </a:solidFill>
                <a:latin typeface="Lato Regular"/>
                <a:cs typeface="Lato Regular"/>
              </a:rPr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8781" y="6417211"/>
            <a:ext cx="265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baseline="0" dirty="0">
                <a:solidFill>
                  <a:schemeClr val="tx1"/>
                </a:solidFill>
                <a:latin typeface="Lato Regular"/>
                <a:cs typeface="Lato Regular"/>
              </a:rPr>
              <a:t>                       </a:t>
            </a:r>
            <a:r>
              <a:rPr lang="id-ID" sz="1200" b="1" baseline="0" dirty="0">
                <a:solidFill>
                  <a:schemeClr val="tx1"/>
                </a:solidFill>
                <a:latin typeface="Lato Regular"/>
                <a:cs typeface="Lato Regular"/>
              </a:rPr>
              <a:t>| </a:t>
            </a:r>
            <a:r>
              <a:rPr lang="en-US" sz="1200" b="0" baseline="0" dirty="0">
                <a:solidFill>
                  <a:schemeClr val="accent2"/>
                </a:solidFill>
                <a:latin typeface="Calibri Light"/>
                <a:cs typeface="Calibri Light"/>
              </a:rPr>
              <a:t>Overview</a:t>
            </a:r>
            <a:endParaRPr lang="id-ID" sz="1200" b="0" dirty="0">
              <a:solidFill>
                <a:schemeClr val="accent2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23619" y="6417211"/>
            <a:ext cx="389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sz="1200" b="1" dirty="0">
                <a:solidFill>
                  <a:schemeClr val="tx1"/>
                </a:solidFill>
                <a:latin typeface="Lato Regular"/>
                <a:cs typeface="Lato Regular"/>
              </a:rPr>
              <a:t>www.sbti.com</a:t>
            </a:r>
            <a:r>
              <a:rPr lang="id-ID" sz="1200" b="1" baseline="0" dirty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id-ID" sz="1200" b="1" dirty="0">
                <a:solidFill>
                  <a:schemeClr val="tx1"/>
                </a:solidFill>
                <a:latin typeface="Lato Regular"/>
                <a:cs typeface="Lato Regular"/>
              </a:rPr>
              <a:t>©2017</a:t>
            </a:r>
            <a:r>
              <a:rPr lang="id-ID" sz="1200" b="1" baseline="0" dirty="0">
                <a:solidFill>
                  <a:schemeClr val="tx1"/>
                </a:solidFill>
                <a:latin typeface="Lato Regular"/>
                <a:cs typeface="Lato Regular"/>
              </a:rPr>
              <a:t> Stonebridge Consulting, </a:t>
            </a:r>
            <a:r>
              <a:rPr lang="en-US" sz="1200" b="1" baseline="0" dirty="0">
                <a:solidFill>
                  <a:schemeClr val="tx1"/>
                </a:solidFill>
                <a:latin typeface="Lato Regular"/>
                <a:cs typeface="Lato Regular"/>
              </a:rPr>
              <a:t>LLC</a:t>
            </a:r>
            <a:endParaRPr lang="id-ID" sz="1200" b="0" dirty="0">
              <a:solidFill>
                <a:schemeClr val="accent2"/>
              </a:solidFill>
              <a:latin typeface="Calibri Light"/>
              <a:cs typeface="Calibri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6348186"/>
            <a:ext cx="121023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7041" y="3197525"/>
            <a:ext cx="9659036" cy="96948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defTabSz="457200"/>
            <a:r>
              <a:rPr lang="en-US" sz="6000" b="1" kern="0" dirty="0" err="1">
                <a:solidFill>
                  <a:schemeClr val="accent1"/>
                </a:solidFill>
                <a:latin typeface="+mj-lt"/>
                <a:cs typeface="Source Sans Pro"/>
              </a:rPr>
              <a:t>Frac</a:t>
            </a:r>
            <a:r>
              <a:rPr lang="en-US" sz="6000" b="1" kern="0" dirty="0">
                <a:solidFill>
                  <a:schemeClr val="accent1"/>
                </a:solidFill>
                <a:latin typeface="+mj-lt"/>
                <a:cs typeface="Source Sans Pro"/>
              </a:rPr>
              <a:t> Visualization Solution</a:t>
            </a:r>
            <a:endParaRPr lang="id-ID" sz="6000" b="1" kern="0" dirty="0">
              <a:solidFill>
                <a:schemeClr val="bg1"/>
              </a:solidFill>
              <a:latin typeface="+mj-lt"/>
              <a:cs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601" y="4073825"/>
            <a:ext cx="462145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/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latin typeface="Source Sans Pro"/>
                <a:cs typeface="Source Sans Pro"/>
              </a:rPr>
              <a:t>December 01, 2017</a:t>
            </a:r>
            <a:endParaRPr lang="id-ID" sz="4000" b="1" kern="0" dirty="0">
              <a:solidFill>
                <a:schemeClr val="accent2">
                  <a:lumMod val="75000"/>
                </a:schemeClr>
              </a:solidFill>
              <a:latin typeface="Source Sans Pro"/>
              <a:cs typeface="Source Sans Pro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084756" y="2983183"/>
            <a:ext cx="5857496" cy="2068608"/>
            <a:chOff x="1723969" y="4893170"/>
            <a:chExt cx="11714992" cy="4137216"/>
          </a:xfrm>
        </p:grpSpPr>
        <p:sp>
          <p:nvSpPr>
            <p:cNvPr id="93" name="Parallelogram 92"/>
            <p:cNvSpPr/>
            <p:nvPr/>
          </p:nvSpPr>
          <p:spPr>
            <a:xfrm>
              <a:off x="1723969" y="4893170"/>
              <a:ext cx="11714992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200" kern="0" dirty="0">
                <a:solidFill>
                  <a:schemeClr val="accent3"/>
                </a:solidFill>
                <a:latin typeface="Lato Light"/>
              </a:endParaRPr>
            </a:p>
          </p:txBody>
        </p:sp>
        <p:sp>
          <p:nvSpPr>
            <p:cNvPr id="94" name="Parallelogram 93"/>
            <p:cNvSpPr/>
            <p:nvPr/>
          </p:nvSpPr>
          <p:spPr>
            <a:xfrm>
              <a:off x="1746249" y="8903254"/>
              <a:ext cx="11692712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200" kern="0" dirty="0">
                <a:solidFill>
                  <a:schemeClr val="accent3"/>
                </a:solidFill>
                <a:latin typeface="Lato Ligh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96" y="1793523"/>
            <a:ext cx="2551681" cy="719706"/>
          </a:xfrm>
          <a:prstGeom prst="rect">
            <a:avLst/>
          </a:prstGeom>
        </p:spPr>
      </p:pic>
      <p:pic>
        <p:nvPicPr>
          <p:cNvPr id="11" name="Picture 10" descr="http://upload.wikimedia.org/wikipedia/commons/thumb/6/67/Devon-Energy-Logo.svg/150px-Devon-Energy-Logo.svg.png">
            <a:extLst>
              <a:ext uri="{FF2B5EF4-FFF2-40B4-BE49-F238E27FC236}">
                <a16:creationId xmlns:a16="http://schemas.microsoft.com/office/drawing/2014/main" id="{3B3BB65C-AFCD-4F1B-A31F-60C6A0FC1D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92" y="1868559"/>
            <a:ext cx="1432560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8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8D5A902-4C95-48AB-BFE8-4EE3C4732B47}"/>
              </a:ext>
            </a:extLst>
          </p:cNvPr>
          <p:cNvSpPr>
            <a:spLocks/>
          </p:cNvSpPr>
          <p:nvPr/>
        </p:nvSpPr>
        <p:spPr bwMode="auto">
          <a:xfrm>
            <a:off x="202766" y="196158"/>
            <a:ext cx="18226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5CEBD-5875-4C5E-A917-FCF9DE4F7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43"/>
          <a:stretch/>
        </p:blipFill>
        <p:spPr>
          <a:xfrm>
            <a:off x="663856" y="1306158"/>
            <a:ext cx="10818230" cy="43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26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E23478-AABC-456E-8715-DA38904F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06" y="757989"/>
            <a:ext cx="3554106" cy="5285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18D53-214B-4C60-8964-64774DF0D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06" y="757989"/>
            <a:ext cx="3554107" cy="528500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AD13F4C-5A45-45D4-A9B0-1ADC525D5CD9}"/>
              </a:ext>
            </a:extLst>
          </p:cNvPr>
          <p:cNvSpPr txBox="1">
            <a:spLocks/>
          </p:cNvSpPr>
          <p:nvPr/>
        </p:nvSpPr>
        <p:spPr>
          <a:xfrm>
            <a:off x="6156158" y="935275"/>
            <a:ext cx="5181600" cy="4587219"/>
          </a:xfrm>
          <a:prstGeom prst="rect">
            <a:avLst/>
          </a:prstGeom>
        </p:spPr>
        <p:txBody>
          <a:bodyPr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 Regular"/>
                <a:ea typeface="+mn-ea"/>
                <a:cs typeface="Lato Regular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 Regular"/>
                <a:ea typeface="+mn-ea"/>
                <a:cs typeface="Lato Regular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 Regular"/>
                <a:ea typeface="+mn-ea"/>
                <a:cs typeface="Lato Regular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 Regular"/>
                <a:ea typeface="+mn-ea"/>
                <a:cs typeface="Lato Regular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 Regular"/>
                <a:ea typeface="+mn-ea"/>
                <a:cs typeface="Lato Regular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Alert Management Tool (AMT)</a:t>
            </a:r>
          </a:p>
          <a:p>
            <a:r>
              <a:rPr lang="en-US" dirty="0"/>
              <a:t>Alert creation by Engineers and PIC</a:t>
            </a:r>
          </a:p>
          <a:p>
            <a:r>
              <a:rPr lang="en-US" dirty="0"/>
              <a:t>Alert Templates</a:t>
            </a:r>
          </a:p>
          <a:p>
            <a:r>
              <a:rPr lang="en-US" dirty="0"/>
              <a:t>Alert Monitoring</a:t>
            </a:r>
          </a:p>
          <a:p>
            <a:r>
              <a:rPr lang="en-US" dirty="0"/>
              <a:t>Alert custom notifications</a:t>
            </a:r>
          </a:p>
          <a:p>
            <a:pPr lvl="1"/>
            <a:r>
              <a:rPr lang="en-US" dirty="0"/>
              <a:t>SMS</a:t>
            </a:r>
          </a:p>
          <a:p>
            <a:pPr lvl="1"/>
            <a:r>
              <a:rPr lang="en-US" dirty="0"/>
              <a:t>Email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CC8F5D8-630C-4E64-9F1B-C937E9796E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05" y="757989"/>
            <a:ext cx="3554106" cy="528500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F10D1-08F7-4DBA-AE18-D4DDF7C58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0" y="757989"/>
            <a:ext cx="2625909" cy="5285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B5824B-5E4F-4064-842B-7E5BA8626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81" y="757989"/>
            <a:ext cx="2645549" cy="52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4DB6D01-3174-4037-AA4E-7A3FA6957A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0" y="750156"/>
            <a:ext cx="9738923" cy="5599179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39F231C-8E6E-46D1-9826-F85CD1CECE52}"/>
              </a:ext>
            </a:extLst>
          </p:cNvPr>
          <p:cNvSpPr>
            <a:spLocks/>
          </p:cNvSpPr>
          <p:nvPr/>
        </p:nvSpPr>
        <p:spPr bwMode="auto">
          <a:xfrm>
            <a:off x="202766" y="196158"/>
            <a:ext cx="51021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PowerBI</a:t>
            </a:r>
            <a:r>
              <a:rPr lang="en-US" sz="3600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 Alert Analytics</a:t>
            </a:r>
          </a:p>
        </p:txBody>
      </p:sp>
    </p:spTree>
    <p:extLst>
      <p:ext uri="{BB962C8B-B14F-4D97-AF65-F5344CB8AC3E}">
        <p14:creationId xmlns:p14="http://schemas.microsoft.com/office/powerpoint/2010/main" val="26878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150795B-2EBB-4D93-88E5-EEB5DAB8E3AD}"/>
              </a:ext>
            </a:extLst>
          </p:cNvPr>
          <p:cNvSpPr>
            <a:spLocks/>
          </p:cNvSpPr>
          <p:nvPr/>
        </p:nvSpPr>
        <p:spPr bwMode="auto">
          <a:xfrm>
            <a:off x="202766" y="196158"/>
            <a:ext cx="39768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Extended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D47C6-11EB-4FBA-9A9A-0210EF76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30" y="750156"/>
            <a:ext cx="8540656" cy="57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28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5544933" y="463187"/>
            <a:ext cx="10676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Q&amp;A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718022" y="1156615"/>
            <a:ext cx="721384" cy="0"/>
          </a:xfrm>
          <a:prstGeom prst="line">
            <a:avLst/>
          </a:prstGeom>
          <a:ln w="38100" cmpd="sng">
            <a:solidFill>
              <a:srgbClr val="1E8B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77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Jetfabrik - Aquarium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212428"/>
      </a:accent1>
      <a:accent2>
        <a:srgbClr val="25AEDB"/>
      </a:accent2>
      <a:accent3>
        <a:srgbClr val="2CE1BE"/>
      </a:accent3>
      <a:accent4>
        <a:srgbClr val="212428"/>
      </a:accent4>
      <a:accent5>
        <a:srgbClr val="25AEDB"/>
      </a:accent5>
      <a:accent6>
        <a:srgbClr val="2CE1BE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d15943555054479a27878ac0efa99b6 xmlns="a109d935-80b5-4108-8413-b1ac819849f2">
      <Terms xmlns="http://schemas.microsoft.com/office/infopath/2007/PartnerControls"/>
    </nd15943555054479a27878ac0efa99b6>
    <TaxCatchAll xmlns="a109d935-80b5-4108-8413-b1ac819849f2"/>
    <g6189b99a44649f1a64346f2884e8f53 xmlns="a109d935-80b5-4108-8413-b1ac819849f2">
      <Terms xmlns="http://schemas.microsoft.com/office/infopath/2007/PartnerControls"/>
    </g6189b99a44649f1a64346f2884e8f53>
    <c2da9865f0824c068786fd069678058b xmlns="a109d935-80b5-4108-8413-b1ac819849f2">
      <Terms xmlns="http://schemas.microsoft.com/office/infopath/2007/PartnerControls"/>
    </c2da9865f0824c068786fd069678058b>
    <PublishingExpirationDate xmlns="http://schemas.microsoft.com/sharepoint/v3" xsi:nil="true"/>
    <PublishingStartDate xmlns="http://schemas.microsoft.com/sharepoint/v3" xsi:nil="true"/>
    <kc9a21f5e4734c089e745cce6a390342 xmlns="a109d935-80b5-4108-8413-b1ac819849f2">
      <Terms xmlns="http://schemas.microsoft.com/office/infopath/2007/PartnerControls"/>
    </kc9a21f5e4734c089e745cce6a390342>
    <f58378e61f794b149961c3f5453c7a41 xmlns="a109d935-80b5-4108-8413-b1ac819849f2">
      <Terms xmlns="http://schemas.microsoft.com/office/infopath/2007/PartnerControls"/>
    </f58378e61f794b149961c3f5453c7a41>
    <_dlc_DocId xmlns="e4292f89-5f4d-43ff-b099-6ac0c23a9398">BRIDGE-113-861</_dlc_DocId>
    <_dlc_DocIdUrl xmlns="e4292f89-5f4d-43ff-b099-6ac0c23a9398">
      <Url>https://bridge.sbti.com/EnerHub/_layouts/15/DocIdRedir.aspx?ID=BRIDGE-113-861</Url>
      <Description>BRIDGE-113-861</Description>
    </_dlc_DocIdUrl>
    <IconOverlay xmlns="http://schemas.microsoft.com/sharepoint/v4" xsi:nil="true"/>
    <hc476bf45a554e238e9f202288e0b676 xmlns="a109d935-80b5-4108-8413-b1ac819849f2">
      <Terms xmlns="http://schemas.microsoft.com/office/infopath/2007/PartnerControls"/>
    </hc476bf45a554e238e9f202288e0b676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B18FA34AC5F48BD5F33674542AB6F" ma:contentTypeVersion="22" ma:contentTypeDescription="Create a new document." ma:contentTypeScope="" ma:versionID="690bbc4269f143385b3d1b018638d3a9">
  <xsd:schema xmlns:xsd="http://www.w3.org/2001/XMLSchema" xmlns:xs="http://www.w3.org/2001/XMLSchema" xmlns:p="http://schemas.microsoft.com/office/2006/metadata/properties" xmlns:ns1="http://schemas.microsoft.com/sharepoint/v3" xmlns:ns2="a109d935-80b5-4108-8413-b1ac819849f2" xmlns:ns3="e4292f89-5f4d-43ff-b099-6ac0c23a9398" xmlns:ns4="http://schemas.microsoft.com/sharepoint/v4" targetNamespace="http://schemas.microsoft.com/office/2006/metadata/properties" ma:root="true" ma:fieldsID="e38c671a7264d6ed90ff6b0ef905e42b" ns1:_="" ns2:_="" ns3:_="" ns4:_="">
    <xsd:import namespace="http://schemas.microsoft.com/sharepoint/v3"/>
    <xsd:import namespace="a109d935-80b5-4108-8413-b1ac819849f2"/>
    <xsd:import namespace="e4292f89-5f4d-43ff-b099-6ac0c23a939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nd15943555054479a27878ac0efa99b6" minOccurs="0"/>
                <xsd:element ref="ns2:kc9a21f5e4734c089e745cce6a390342" minOccurs="0"/>
                <xsd:element ref="ns2:c2da9865f0824c068786fd069678058b" minOccurs="0"/>
                <xsd:element ref="ns2:f58378e61f794b149961c3f5453c7a41" minOccurs="0"/>
                <xsd:element ref="ns2:g6189b99a44649f1a64346f2884e8f53" minOccurs="0"/>
                <xsd:element ref="ns1:PublishingStartDate" minOccurs="0"/>
                <xsd:element ref="ns1:PublishingExpirationDate" minOccurs="0"/>
                <xsd:element ref="ns3:_dlc_DocId" minOccurs="0"/>
                <xsd:element ref="ns3:_dlc_DocIdUrl" minOccurs="0"/>
                <xsd:element ref="ns3:_dlc_DocIdPersistId" minOccurs="0"/>
                <xsd:element ref="ns2:hc476bf45a554e238e9f202288e0b676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2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9d935-80b5-4108-8413-b1ac819849f2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2bc00221-c3a1-4c83-b4bf-295bea804546}" ma:internalName="TaxCatchAll" ma:showField="CatchAllData" ma:web="e4292f89-5f4d-43ff-b099-6ac0c23a9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2bc00221-c3a1-4c83-b4bf-295bea804546}" ma:internalName="TaxCatchAllLabel" ma:readOnly="true" ma:showField="CatchAllDataLabel" ma:web="e4292f89-5f4d-43ff-b099-6ac0c23a9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d15943555054479a27878ac0efa99b6" ma:index="10" nillable="true" ma:taxonomy="true" ma:internalName="nd15943555054479a27878ac0efa99b6" ma:taxonomyFieldName="Companies" ma:displayName="Companies" ma:default="17;#Stonebridge|89e1e523-bc5f-46c1-ade6-0003ead2155a" ma:fieldId="{7d159435-5505-4479-a278-78ac0efa99b6}" ma:sspId="5289e930-72fe-4a7f-a0af-c5932f1abc45" ma:termSetId="d5036eaf-6e8d-43a5-81a9-a4a72dbad73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9a21f5e4734c089e745cce6a390342" ma:index="12" nillable="true" ma:taxonomy="true" ma:internalName="kc9a21f5e4734c089e745cce6a390342" ma:taxonomyFieldName="Departments" ma:displayName="Departments" ma:readOnly="false" ma:default="29;#EnerHub|e920c4ea-dfe4-4d95-98a0-0aa2541091d3" ma:fieldId="{4c9a21f5-e473-4c08-9e74-5cce6a390342}" ma:sspId="5289e930-72fe-4a7f-a0af-c5932f1abc45" ma:termSetId="d5036eaf-6e8d-43a5-81a9-a4a72dbad734" ma:anchorId="49f40e69-a3d5-4509-a373-5643e3e05b74" ma:open="false" ma:isKeyword="false">
      <xsd:complexType>
        <xsd:sequence>
          <xsd:element ref="pc:Terms" minOccurs="0" maxOccurs="1"/>
        </xsd:sequence>
      </xsd:complexType>
    </xsd:element>
    <xsd:element name="c2da9865f0824c068786fd069678058b" ma:index="14" nillable="true" ma:taxonomy="true" ma:internalName="c2da9865f0824c068786fd069678058b" ma:taxonomyFieldName="Locations" ma:displayName="Locations" ma:default="" ma:fieldId="{c2da9865-f082-4c06-8786-fd069678058b}" ma:sspId="5289e930-72fe-4a7f-a0af-c5932f1abc45" ma:termSetId="d5036eaf-6e8d-43a5-81a9-a4a72dbad734" ma:anchorId="e13e7ed1-4958-4b8c-bb25-0eb1f4a453b6" ma:open="false" ma:isKeyword="false">
      <xsd:complexType>
        <xsd:sequence>
          <xsd:element ref="pc:Terms" minOccurs="0" maxOccurs="1"/>
        </xsd:sequence>
      </xsd:complexType>
    </xsd:element>
    <xsd:element name="f58378e61f794b149961c3f5453c7a41" ma:index="18" nillable="true" ma:taxonomy="true" ma:internalName="f58378e61f794b149961c3f5453c7a41" ma:taxonomyFieldName="Document_x0020_Category" ma:displayName="Document Category" ma:default="" ma:fieldId="{f58378e6-1f79-4b14-9961-c3f5453c7a41}" ma:sspId="5289e930-72fe-4a7f-a0af-c5932f1abc45" ma:termSetId="dfa0a2d1-da0e-4583-b8b5-4240d905d5cc" ma:anchorId="5d9a97f0-1697-4985-8497-e14fb429e871" ma:open="true" ma:isKeyword="false">
      <xsd:complexType>
        <xsd:sequence>
          <xsd:element ref="pc:Terms" minOccurs="0" maxOccurs="1"/>
        </xsd:sequence>
      </xsd:complexType>
    </xsd:element>
    <xsd:element name="g6189b99a44649f1a64346f2884e8f53" ma:index="19" nillable="true" ma:taxonomy="true" ma:internalName="g6189b99a44649f1a64346f2884e8f53" ma:taxonomyFieldName="Document_x0020_Type" ma:displayName="Document Type" ma:default="" ma:fieldId="{06189b99-a446-49f1-a643-46f2884e8f53}" ma:sspId="5289e930-72fe-4a7f-a0af-c5932f1abc45" ma:termSetId="4f70ebd1-1c90-46aa-83f2-e16882c1d181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c476bf45a554e238e9f202288e0b676" ma:index="26" nillable="true" ma:taxonomy="true" ma:internalName="hc476bf45a554e238e9f202288e0b676" ma:taxonomyFieldName="Solutions" ma:displayName="Solutions" ma:default="" ma:fieldId="{1c476bf4-5a55-4e23-8e9f-202288e0b676}" ma:taxonomyMulti="true" ma:sspId="5289e930-72fe-4a7f-a0af-c5932f1abc45" ma:termSetId="8124af59-4bad-40c8-b03c-d98707ec875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92f89-5f4d-43ff-b099-6ac0c23a9398" elementFormDefault="qualified">
    <xsd:import namespace="http://schemas.microsoft.com/office/2006/documentManagement/types"/>
    <xsd:import namespace="http://schemas.microsoft.com/office/infopath/2007/PartnerControls"/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?mso-contentType ?>
<SharedContentType xmlns="Microsoft.SharePoint.Taxonomy.ContentTypeSync" SourceId="5289e930-72fe-4a7f-a0af-c5932f1abc45" ContentTypeId="0x0101" PreviousValue="false"/>
</file>

<file path=customXml/itemProps1.xml><?xml version="1.0" encoding="utf-8"?>
<ds:datastoreItem xmlns:ds="http://schemas.openxmlformats.org/officeDocument/2006/customXml" ds:itemID="{CCEE7CE3-0BBA-4E7C-943F-5D1285042EE2}">
  <ds:schemaRefs>
    <ds:schemaRef ds:uri="http://schemas.openxmlformats.org/package/2006/metadata/core-properties"/>
    <ds:schemaRef ds:uri="e4292f89-5f4d-43ff-b099-6ac0c23a9398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a109d935-80b5-4108-8413-b1ac819849f2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3571E4-1656-43F2-8FA4-5FACBE9C4D32}"/>
</file>

<file path=customXml/itemProps3.xml><?xml version="1.0" encoding="utf-8"?>
<ds:datastoreItem xmlns:ds="http://schemas.openxmlformats.org/officeDocument/2006/customXml" ds:itemID="{79BE7E93-16F2-4523-8050-A1552BA5D2D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9C0CBB-AC6A-4B03-947D-DDC5F80CA5E6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D9081E3-6C10-435F-92BA-E101AD537BEB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FA5D4D4B-F105-4721-A44A-4EA2A1BEB139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341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Bebas Neue</vt:lpstr>
      <vt:lpstr>Calibri</vt:lpstr>
      <vt:lpstr>Calibri Light</vt:lpstr>
      <vt:lpstr>Lato</vt:lpstr>
      <vt:lpstr>Lato Light</vt:lpstr>
      <vt:lpstr>Lato Regular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Dees</dc:creator>
  <cp:lastModifiedBy>Mark Brannon</cp:lastModifiedBy>
  <cp:revision>89</cp:revision>
  <dcterms:created xsi:type="dcterms:W3CDTF">2017-05-08T19:41:19Z</dcterms:created>
  <dcterms:modified xsi:type="dcterms:W3CDTF">2017-12-01T01:17:27Z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0x0101004BBB18FA34AC5F48BD5F33674542AB6F</vt:lpwstr>
  </property>
  <property fmtid="{D5CDD505-2E9C-101B-9397-08002B2CF9AE}" pid="3" name="_dlc_DocIdItemGuid">
    <vt:lpwstr>4ce37464-fc06-43ee-b631-a477c5afcb94</vt:lpwstr>
  </property>
  <property fmtid="{D5CDD505-2E9C-101B-9397-08002B2CF9AE}" pid="4" name="Locations">
    <vt:lpwstr/>
  </property>
  <property fmtid="{D5CDD505-2E9C-101B-9397-08002B2CF9AE}" pid="5" name="Document Category">
    <vt:lpwstr/>
  </property>
  <property fmtid="{D5CDD505-2E9C-101B-9397-08002B2CF9AE}" pid="6" name="Document Type">
    <vt:lpwstr/>
  </property>
  <property fmtid="{D5CDD505-2E9C-101B-9397-08002B2CF9AE}" pid="7" name="Departments">
    <vt:lpwstr/>
  </property>
  <property fmtid="{D5CDD505-2E9C-101B-9397-08002B2CF9AE}" pid="8" name="Companies">
    <vt:lpwstr/>
  </property>
</Properties>
</file>