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5" r:id="rId4"/>
    <p:sldId id="259" r:id="rId5"/>
    <p:sldId id="261" r:id="rId6"/>
    <p:sldId id="266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AC"/>
    <a:srgbClr val="E88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9" d="100"/>
          <a:sy n="69" d="100"/>
        </p:scale>
        <p:origin x="48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7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37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80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9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37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76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0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8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3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2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3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41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5340626"/>
            <a:ext cx="8791575" cy="84773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Devon Hackathon 2017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46" y="1524482"/>
            <a:ext cx="6525924" cy="1500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55" y="3302058"/>
            <a:ext cx="4382107" cy="162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6" t="4885" r="33687" b="4957"/>
          <a:stretch/>
        </p:blipFill>
        <p:spPr>
          <a:xfrm>
            <a:off x="7800231" y="199302"/>
            <a:ext cx="3701490" cy="6542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642"/>
          </a:xfrm>
        </p:spPr>
        <p:txBody>
          <a:bodyPr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99430"/>
            <a:ext cx="9905999" cy="51768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Simulating live data streaming</a:t>
            </a:r>
          </a:p>
          <a:p>
            <a:endParaRPr lang="en-US" sz="2800" dirty="0" smtClean="0"/>
          </a:p>
          <a:p>
            <a:r>
              <a:rPr lang="en-US" sz="2800" dirty="0" smtClean="0"/>
              <a:t>PI web API to Azure SQL server</a:t>
            </a:r>
          </a:p>
          <a:p>
            <a:endParaRPr lang="en-US" sz="2800" dirty="0" smtClean="0"/>
          </a:p>
          <a:p>
            <a:r>
              <a:rPr lang="en-US" sz="2800" dirty="0" smtClean="0"/>
              <a:t>Power BI Visualization-mobile enabled</a:t>
            </a:r>
          </a:p>
          <a:p>
            <a:endParaRPr lang="en-US" sz="2800" dirty="0" smtClean="0"/>
          </a:p>
          <a:p>
            <a:r>
              <a:rPr lang="en-US" sz="2800" dirty="0" smtClean="0"/>
              <a:t>Identifies stage start/stop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7" t="16134" r="18792" b="16666"/>
          <a:stretch/>
        </p:blipFill>
        <p:spPr>
          <a:xfrm>
            <a:off x="8101584" y="1166411"/>
            <a:ext cx="3145536" cy="460857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817967" y="2356136"/>
            <a:ext cx="155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E88488"/>
                </a:solidFill>
              </a:rPr>
              <a:t>Target 92.5 bpm</a:t>
            </a:r>
            <a:endParaRPr lang="en-US" sz="1400" b="1" dirty="0">
              <a:solidFill>
                <a:srgbClr val="E8848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4921" y="2374033"/>
            <a:ext cx="176970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8AC"/>
                </a:solidFill>
              </a:rPr>
              <a:t>Reduce FR Conc 15%</a:t>
            </a:r>
            <a:endParaRPr lang="en-US" sz="1400" b="1" dirty="0">
              <a:solidFill>
                <a:srgbClr val="00B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PadMobileView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239" t="2069" r="1284" b="1231"/>
          <a:stretch/>
        </p:blipFill>
        <p:spPr>
          <a:xfrm>
            <a:off x="1586579" y="110837"/>
            <a:ext cx="9285353" cy="65947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35079" y="4675367"/>
            <a:ext cx="1924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88488"/>
                </a:solidFill>
              </a:rPr>
              <a:t>Target </a:t>
            </a:r>
            <a:r>
              <a:rPr lang="en-US" sz="2000" dirty="0" smtClean="0">
                <a:solidFill>
                  <a:srgbClr val="E88488"/>
                </a:solidFill>
              </a:rPr>
              <a:t>92.5</a:t>
            </a:r>
            <a:r>
              <a:rPr lang="en-US" dirty="0" smtClean="0">
                <a:solidFill>
                  <a:srgbClr val="E88488"/>
                </a:solidFill>
              </a:rPr>
              <a:t> bpm</a:t>
            </a:r>
            <a:endParaRPr lang="en-US" dirty="0">
              <a:solidFill>
                <a:srgbClr val="E884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7735" y="2860577"/>
            <a:ext cx="213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8AC"/>
                </a:solidFill>
              </a:rPr>
              <a:t>Reduce FR Conc 15%</a:t>
            </a:r>
            <a:endParaRPr lang="en-US" dirty="0">
              <a:solidFill>
                <a:srgbClr val="00B8A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59294" y="4978400"/>
            <a:ext cx="401942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259294" y="4932218"/>
            <a:ext cx="411179" cy="4618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59294" y="4978400"/>
            <a:ext cx="401942" cy="415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>
            <a:off x="9083803" y="4746996"/>
            <a:ext cx="120073" cy="256851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flipV="1">
            <a:off x="9083803" y="5394035"/>
            <a:ext cx="113707" cy="260387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642"/>
          </a:xfrm>
        </p:spPr>
        <p:txBody>
          <a:bodyPr/>
          <a:lstStyle/>
          <a:p>
            <a:pPr algn="ctr"/>
            <a:r>
              <a:rPr lang="en-US" dirty="0" smtClean="0"/>
              <a:t>Impact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982" y="1161287"/>
            <a:ext cx="5237018" cy="268833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52946" y="1407381"/>
            <a:ext cx="5717310" cy="4383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Optimize average rate</a:t>
            </a:r>
          </a:p>
          <a:p>
            <a:endParaRPr lang="en-US" sz="2800" dirty="0" smtClean="0"/>
          </a:p>
          <a:p>
            <a:r>
              <a:rPr lang="en-US" sz="2800" dirty="0" smtClean="0"/>
              <a:t>Accelerate production and value</a:t>
            </a:r>
          </a:p>
          <a:p>
            <a:endParaRPr lang="en-US" sz="2800" dirty="0" smtClean="0"/>
          </a:p>
          <a:p>
            <a:r>
              <a:rPr lang="en-US" sz="2800" dirty="0" smtClean="0"/>
              <a:t>Complete 40% more wells/</a:t>
            </a:r>
            <a:r>
              <a:rPr lang="en-US" sz="2800" dirty="0" err="1" smtClean="0"/>
              <a:t>yr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+$</a:t>
            </a:r>
            <a:r>
              <a:rPr lang="en-US" sz="2800" dirty="0"/>
              <a:t>100MM/</a:t>
            </a:r>
            <a:r>
              <a:rPr lang="en-US" sz="2800" dirty="0" err="1"/>
              <a:t>yr</a:t>
            </a:r>
            <a:r>
              <a:rPr lang="en-US" sz="2800" dirty="0"/>
              <a:t>/crew </a:t>
            </a:r>
            <a:r>
              <a:rPr lang="en-US" sz="2800" dirty="0" smtClean="0"/>
              <a:t>gross revenue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82" y="4079978"/>
            <a:ext cx="5237018" cy="268833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259541" y="1534602"/>
            <a:ext cx="4261899" cy="12245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323151" y="4587903"/>
            <a:ext cx="4261899" cy="10495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4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96291"/>
            <a:ext cx="6857279" cy="429491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Machine learning optimizes FR</a:t>
            </a:r>
          </a:p>
          <a:p>
            <a:endParaRPr lang="en-US" sz="2800" dirty="0" smtClean="0"/>
          </a:p>
          <a:p>
            <a:r>
              <a:rPr lang="en-US" sz="2800" dirty="0"/>
              <a:t>Based on average treating </a:t>
            </a:r>
            <a:r>
              <a:rPr lang="en-US" sz="2800" dirty="0" smtClean="0"/>
              <a:t>pressure</a:t>
            </a:r>
          </a:p>
          <a:p>
            <a:endParaRPr lang="en-US" sz="2800" dirty="0"/>
          </a:p>
          <a:p>
            <a:r>
              <a:rPr lang="en-US" sz="2800" dirty="0" smtClean="0"/>
              <a:t>Tight variance from contract pressure</a:t>
            </a:r>
          </a:p>
          <a:p>
            <a:endParaRPr lang="en-US" sz="2800" dirty="0" smtClean="0"/>
          </a:p>
          <a:p>
            <a:r>
              <a:rPr lang="en-US" sz="2800" dirty="0" smtClean="0"/>
              <a:t>Avoid overspending on chemical</a:t>
            </a:r>
          </a:p>
          <a:p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642"/>
          </a:xfrm>
        </p:spPr>
        <p:txBody>
          <a:bodyPr/>
          <a:lstStyle/>
          <a:p>
            <a:pPr algn="ctr"/>
            <a:r>
              <a:rPr lang="en-US" dirty="0" smtClean="0"/>
              <a:t>Impact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71" y="1058818"/>
            <a:ext cx="4907705" cy="51698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72582" y="6228674"/>
            <a:ext cx="33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Savings based on 6 frac crews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64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167134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You.</a:t>
            </a:r>
            <a:endParaRPr lang="en-US" sz="44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141409" y="4789496"/>
            <a:ext cx="9906001" cy="1671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T. Nguyen, J. Melton, D. Griffin, K. Cox, K. Haustveit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4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8F3B5A6-D17D-480C-AE46-C94AB7B3E909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t="1933" r="1207" b="1105"/>
          <a:stretch/>
        </p:blipFill>
        <p:spPr bwMode="auto">
          <a:xfrm>
            <a:off x="1597891" y="110837"/>
            <a:ext cx="9262731" cy="659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5079" y="4675367"/>
            <a:ext cx="1924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88488"/>
                </a:solidFill>
              </a:rPr>
              <a:t>Target </a:t>
            </a:r>
            <a:r>
              <a:rPr lang="en-US" sz="2000" dirty="0" smtClean="0">
                <a:solidFill>
                  <a:srgbClr val="E88488"/>
                </a:solidFill>
              </a:rPr>
              <a:t>92.5</a:t>
            </a:r>
            <a:r>
              <a:rPr lang="en-US" dirty="0" smtClean="0">
                <a:solidFill>
                  <a:srgbClr val="E88488"/>
                </a:solidFill>
              </a:rPr>
              <a:t> bpm</a:t>
            </a:r>
            <a:endParaRPr lang="en-US" dirty="0">
              <a:solidFill>
                <a:srgbClr val="E884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7735" y="2860577"/>
            <a:ext cx="213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8AC"/>
                </a:solidFill>
              </a:rPr>
              <a:t>Reduce FR Conc 15%</a:t>
            </a:r>
            <a:endParaRPr lang="en-US" dirty="0">
              <a:solidFill>
                <a:srgbClr val="00B8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1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642"/>
          </a:xfrm>
        </p:spPr>
        <p:txBody>
          <a:bodyPr/>
          <a:lstStyle/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52946" y="1407381"/>
            <a:ext cx="5717310" cy="4383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Optimize average rate</a:t>
            </a:r>
          </a:p>
          <a:p>
            <a:endParaRPr lang="en-US" sz="2800" dirty="0" smtClean="0"/>
          </a:p>
          <a:p>
            <a:r>
              <a:rPr lang="en-US" sz="2800" dirty="0" smtClean="0"/>
              <a:t>Accelerate production and value</a:t>
            </a:r>
          </a:p>
          <a:p>
            <a:endParaRPr lang="en-US" sz="2800" dirty="0" smtClean="0"/>
          </a:p>
          <a:p>
            <a:r>
              <a:rPr lang="en-US" sz="2800" dirty="0" smtClean="0"/>
              <a:t>Complete 40% more wells/</a:t>
            </a:r>
            <a:r>
              <a:rPr lang="en-US" sz="2800" dirty="0" err="1" smtClean="0"/>
              <a:t>yr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&gt;$100MM/</a:t>
            </a:r>
            <a:r>
              <a:rPr lang="en-US" sz="2800" dirty="0" err="1"/>
              <a:t>yr</a:t>
            </a:r>
            <a:r>
              <a:rPr lang="en-US" sz="2800" dirty="0"/>
              <a:t>/crew </a:t>
            </a:r>
            <a:r>
              <a:rPr lang="en-US" sz="2800" dirty="0" smtClean="0"/>
              <a:t>gross revenue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290" y="1280160"/>
            <a:ext cx="5602710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4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745</TotalTime>
  <Words>127</Words>
  <Application>Microsoft Office PowerPoint</Application>
  <PresentationFormat>Widescreen</PresentationFormat>
  <Paragraphs>46</Paragraphs>
  <Slides>8</Slides>
  <Notes>0</Notes>
  <HiddenSlides>2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PowerPoint Presentation</vt:lpstr>
      <vt:lpstr>Structure</vt:lpstr>
      <vt:lpstr>PowerPoint Presentation</vt:lpstr>
      <vt:lpstr>Impact</vt:lpstr>
      <vt:lpstr>Impact</vt:lpstr>
      <vt:lpstr>Thank You.</vt:lpstr>
      <vt:lpstr>PowerPoint Presentation</vt:lpstr>
      <vt:lpstr>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Haustveit, Kyle</dc:creator>
  <cp:lastModifiedBy>Haustveit, Kyle</cp:lastModifiedBy>
  <cp:revision>32</cp:revision>
  <dcterms:created xsi:type="dcterms:W3CDTF">2017-11-30T17:18:58Z</dcterms:created>
  <dcterms:modified xsi:type="dcterms:W3CDTF">2017-12-01T05:45:41Z</dcterms:modified>
</cp:coreProperties>
</file>