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SemiBold"/>
      <p:regular r:id="rId18"/>
      <p:bold r:id="rId19"/>
      <p:italic r:id="rId20"/>
      <p:boldItalic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SemiBold-italic.fntdata"/><Relationship Id="rId22" Type="http://schemas.openxmlformats.org/officeDocument/2006/relationships/font" Target="fonts/Nunito-regular.fntdata"/><Relationship Id="rId21" Type="http://schemas.openxmlformats.org/officeDocument/2006/relationships/font" Target="fonts/RalewaySemiBold-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SemiBold-bold.fntdata"/><Relationship Id="rId18" Type="http://schemas.openxmlformats.org/officeDocument/2006/relationships/font" Target="fonts/Raleway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572d130b8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572d130b8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572d130b82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572d130b82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72d130b82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72d130b82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72d130b8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72d130b8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9021b46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9021b46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72d130b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72d130b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72d130b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72d130b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572d130b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572d130b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72d130b8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72d130b8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72d130b8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572d130b8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72d130b82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572d130b82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s://github.com/Long-T-Hoang/CardinalSin" TargetMode="External"/><Relationship Id="rId4" Type="http://schemas.openxmlformats.org/officeDocument/2006/relationships/hyperlink" Target="https://drive.google.com/file/d/1DPOKRQQY8cbBC49xW-jDDzRwPom6JkaM/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Card-inal Sin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2"/>
              </a:buClr>
              <a:buSzPts val="1100"/>
              <a:buFont typeface="Arial"/>
              <a:buNone/>
            </a:pPr>
            <a:r>
              <a:rPr lang="en" sz="1300">
                <a:solidFill>
                  <a:schemeClr val="dk2"/>
                </a:solidFill>
                <a:latin typeface="Arial"/>
                <a:ea typeface="Arial"/>
                <a:cs typeface="Arial"/>
                <a:sym typeface="Arial"/>
              </a:rPr>
              <a:t>Devon Grant, </a:t>
            </a:r>
            <a:r>
              <a:rPr lang="en" sz="1300">
                <a:solidFill>
                  <a:schemeClr val="dk2"/>
                </a:solidFill>
                <a:latin typeface="Arial"/>
                <a:ea typeface="Arial"/>
                <a:cs typeface="Arial"/>
                <a:sym typeface="Arial"/>
              </a:rPr>
              <a:t>Long Hoang, </a:t>
            </a:r>
            <a:r>
              <a:rPr lang="en" sz="1300">
                <a:solidFill>
                  <a:schemeClr val="dk2"/>
                </a:solidFill>
                <a:latin typeface="Arial"/>
                <a:ea typeface="Arial"/>
                <a:cs typeface="Arial"/>
                <a:sym typeface="Arial"/>
              </a:rPr>
              <a:t>Matt Izzo, </a:t>
            </a:r>
            <a:r>
              <a:rPr lang="en" sz="1300">
                <a:solidFill>
                  <a:schemeClr val="dk2"/>
                </a:solidFill>
                <a:latin typeface="Arial"/>
                <a:ea typeface="Arial"/>
                <a:cs typeface="Arial"/>
                <a:sym typeface="Arial"/>
              </a:rPr>
              <a:t>Sara Earl</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Whats Next</a:t>
            </a:r>
            <a:endParaRPr/>
          </a:p>
        </p:txBody>
      </p:sp>
      <p:sp>
        <p:nvSpPr>
          <p:cNvPr id="200" name="Google Shape;200;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More art, attempting to cover the other faction cards.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More playtest for balancing and new ideas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Add custom abilities and mechanics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385850" y="1383850"/>
            <a:ext cx="6372300" cy="137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Q&amp;A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idx="1" type="body"/>
          </p:nvPr>
        </p:nvSpPr>
        <p:spPr>
          <a:xfrm>
            <a:off x="328025" y="4163500"/>
            <a:ext cx="7415100" cy="605100"/>
          </a:xfrm>
          <a:prstGeom prst="rect">
            <a:avLst/>
          </a:prstGeom>
        </p:spPr>
        <p:txBody>
          <a:bodyPr anchorCtr="0" anchor="b" bIns="91425" lIns="91425" spcFirstLastPara="1" rIns="91425" wrap="square" tIns="91425">
            <a:normAutofit fontScale="62500" lnSpcReduction="20000"/>
          </a:bodyPr>
          <a:lstStyle/>
          <a:p>
            <a:pPr indent="0" lvl="0" marL="0" rtl="0" algn="l">
              <a:spcBef>
                <a:spcPts val="0"/>
              </a:spcBef>
              <a:spcAft>
                <a:spcPts val="0"/>
              </a:spcAft>
              <a:buNone/>
            </a:pPr>
            <a:r>
              <a:rPr lang="en"/>
              <a:t>Links:</a:t>
            </a:r>
            <a:endParaRPr/>
          </a:p>
          <a:p>
            <a:pPr indent="0" lvl="0" marL="0" rtl="0" algn="l">
              <a:spcBef>
                <a:spcPts val="0"/>
              </a:spcBef>
              <a:spcAft>
                <a:spcPts val="0"/>
              </a:spcAft>
              <a:buNone/>
            </a:pPr>
            <a:r>
              <a:rPr lang="en" sz="1200">
                <a:solidFill>
                  <a:schemeClr val="hlink"/>
                </a:solidFill>
                <a:uFill>
                  <a:noFill/>
                </a:uFill>
                <a:latin typeface="Arial"/>
                <a:ea typeface="Arial"/>
                <a:cs typeface="Arial"/>
                <a:sym typeface="Arial"/>
                <a:hlinkClick r:id="rId3"/>
              </a:rPr>
              <a:t>https://github.com/Long-T-Hoang/CardinalSin</a:t>
            </a:r>
            <a:endParaRPr/>
          </a:p>
          <a:p>
            <a:pPr indent="0" lvl="0" marL="0" rtl="0" algn="l">
              <a:spcBef>
                <a:spcPts val="0"/>
              </a:spcBef>
              <a:spcAft>
                <a:spcPts val="0"/>
              </a:spcAft>
              <a:buNone/>
            </a:pPr>
            <a:r>
              <a:rPr lang="en" u="sng">
                <a:solidFill>
                  <a:schemeClr val="hlink"/>
                </a:solidFill>
                <a:hlinkClick r:id="rId4"/>
              </a:rPr>
              <a:t>https://drive.google.com/file/d/1DPOKRQQY8cbBC49xW-jDDzRwPom6JkaM/view?usp=sharing</a:t>
            </a:r>
            <a:endParaRPr/>
          </a:p>
          <a:p>
            <a:pPr indent="0" lvl="0" marL="0" rtl="0" algn="l">
              <a:spcBef>
                <a:spcPts val="0"/>
              </a:spcBef>
              <a:spcAft>
                <a:spcPts val="0"/>
              </a:spcAft>
              <a:buNone/>
            </a:pPr>
            <a:r>
              <a:t/>
            </a:r>
            <a:endParaRPr/>
          </a:p>
        </p:txBody>
      </p:sp>
      <p:sp>
        <p:nvSpPr>
          <p:cNvPr id="211" name="Google Shape;211;p24"/>
          <p:cNvSpPr txBox="1"/>
          <p:nvPr/>
        </p:nvSpPr>
        <p:spPr>
          <a:xfrm>
            <a:off x="1775825" y="1330100"/>
            <a:ext cx="4075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omic Sans MS"/>
                <a:ea typeface="Comic Sans MS"/>
                <a:cs typeface="Comic Sans MS"/>
                <a:sym typeface="Comic Sans MS"/>
              </a:rPr>
              <a:t>If </a:t>
            </a:r>
            <a:r>
              <a:rPr lang="en">
                <a:latin typeface="Comic Sans MS"/>
                <a:ea typeface="Comic Sans MS"/>
                <a:cs typeface="Comic Sans MS"/>
                <a:sym typeface="Comic Sans MS"/>
              </a:rPr>
              <a:t>you've</a:t>
            </a:r>
            <a:r>
              <a:rPr lang="en">
                <a:latin typeface="Comic Sans MS"/>
                <a:ea typeface="Comic Sans MS"/>
                <a:cs typeface="Comic Sans MS"/>
                <a:sym typeface="Comic Sans MS"/>
              </a:rPr>
              <a:t> seen this slide </a:t>
            </a:r>
            <a:r>
              <a:rPr lang="en">
                <a:latin typeface="Comic Sans MS"/>
                <a:ea typeface="Comic Sans MS"/>
                <a:cs typeface="Comic Sans MS"/>
                <a:sym typeface="Comic Sans MS"/>
              </a:rPr>
              <a:t>you've</a:t>
            </a:r>
            <a:r>
              <a:rPr lang="en">
                <a:latin typeface="Comic Sans MS"/>
                <a:ea typeface="Comic Sans MS"/>
                <a:cs typeface="Comic Sans MS"/>
                <a:sym typeface="Comic Sans MS"/>
              </a:rPr>
              <a:t> gone too far,</a:t>
            </a:r>
            <a:r>
              <a:rPr lang="en">
                <a:latin typeface="Calibri"/>
                <a:ea typeface="Calibri"/>
                <a:cs typeface="Calibri"/>
                <a:sym typeface="Calibri"/>
              </a:rPr>
              <a:t> </a:t>
            </a:r>
            <a:r>
              <a:rPr b="1" lang="en">
                <a:solidFill>
                  <a:srgbClr val="FF0000"/>
                </a:solidFill>
                <a:latin typeface="Impact"/>
                <a:ea typeface="Impact"/>
                <a:cs typeface="Impact"/>
                <a:sym typeface="Impact"/>
              </a:rPr>
              <a:t>turn back now</a:t>
            </a:r>
            <a:endParaRPr b="1">
              <a:solidFill>
                <a:srgbClr val="FF0000"/>
              </a:solidFill>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1700" y="1054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Management </a:t>
            </a:r>
            <a:endParaRPr/>
          </a:p>
        </p:txBody>
      </p:sp>
      <p:sp>
        <p:nvSpPr>
          <p:cNvPr id="135" name="Google Shape;135;p14"/>
          <p:cNvSpPr txBox="1"/>
          <p:nvPr>
            <p:ph idx="1" type="body"/>
          </p:nvPr>
        </p:nvSpPr>
        <p:spPr>
          <a:xfrm>
            <a:off x="-316100" y="1044025"/>
            <a:ext cx="2928900" cy="3894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Raleway SemiBold"/>
              <a:buChar char="➔"/>
            </a:pPr>
            <a:r>
              <a:rPr lang="en">
                <a:latin typeface="Raleway SemiBold"/>
                <a:ea typeface="Raleway SemiBold"/>
                <a:cs typeface="Raleway SemiBold"/>
                <a:sym typeface="Raleway SemiBold"/>
              </a:rPr>
              <a:t>Trello</a:t>
            </a:r>
            <a:endParaRPr>
              <a:latin typeface="Raleway SemiBold"/>
              <a:ea typeface="Raleway SemiBold"/>
              <a:cs typeface="Raleway SemiBold"/>
              <a:sym typeface="Raleway SemiBold"/>
            </a:endParaRPr>
          </a:p>
          <a:p>
            <a:pPr indent="-298450" lvl="1" marL="914400" rtl="0" algn="l">
              <a:spcBef>
                <a:spcPts val="0"/>
              </a:spcBef>
              <a:spcAft>
                <a:spcPts val="0"/>
              </a:spcAft>
              <a:buSzPts val="1100"/>
              <a:buFont typeface="Raleway SemiBold"/>
              <a:buChar char="◆"/>
            </a:pPr>
            <a:r>
              <a:rPr lang="en">
                <a:latin typeface="Raleway SemiBold"/>
                <a:ea typeface="Raleway SemiBold"/>
                <a:cs typeface="Raleway SemiBold"/>
                <a:sym typeface="Raleway SemiBold"/>
              </a:rPr>
              <a:t>Color Coordinated</a:t>
            </a:r>
            <a:endParaRPr>
              <a:latin typeface="Raleway SemiBold"/>
              <a:ea typeface="Raleway SemiBold"/>
              <a:cs typeface="Raleway SemiBold"/>
              <a:sym typeface="Raleway SemiBold"/>
            </a:endParaRPr>
          </a:p>
          <a:p>
            <a:pPr indent="-298450" lvl="1" marL="914400" rtl="0" algn="l">
              <a:spcBef>
                <a:spcPts val="0"/>
              </a:spcBef>
              <a:spcAft>
                <a:spcPts val="0"/>
              </a:spcAft>
              <a:buSzPts val="1100"/>
              <a:buFont typeface="Raleway SemiBold"/>
              <a:buChar char="◆"/>
            </a:pPr>
            <a:r>
              <a:rPr lang="en">
                <a:latin typeface="Raleway SemiBold"/>
                <a:ea typeface="Raleway SemiBold"/>
                <a:cs typeface="Raleway SemiBold"/>
                <a:sym typeface="Raleway SemiBold"/>
              </a:rPr>
              <a:t>Divided by task</a:t>
            </a:r>
            <a:endParaRPr>
              <a:latin typeface="Raleway SemiBold"/>
              <a:ea typeface="Raleway SemiBold"/>
              <a:cs typeface="Raleway SemiBold"/>
              <a:sym typeface="Raleway SemiBold"/>
            </a:endParaRPr>
          </a:p>
          <a:p>
            <a:pPr indent="-311150" lvl="0" marL="457200" rtl="0" algn="l">
              <a:spcBef>
                <a:spcPts val="0"/>
              </a:spcBef>
              <a:spcAft>
                <a:spcPts val="0"/>
              </a:spcAft>
              <a:buSzPts val="1300"/>
              <a:buFont typeface="Raleway SemiBold"/>
              <a:buChar char="➔"/>
            </a:pPr>
            <a:r>
              <a:rPr lang="en">
                <a:latin typeface="Raleway SemiBold"/>
                <a:ea typeface="Raleway SemiBold"/>
                <a:cs typeface="Raleway SemiBold"/>
                <a:sym typeface="Raleway SemiBold"/>
              </a:rPr>
              <a:t>Subdivisions</a:t>
            </a:r>
            <a:endParaRPr>
              <a:latin typeface="Raleway SemiBold"/>
              <a:ea typeface="Raleway SemiBold"/>
              <a:cs typeface="Raleway SemiBold"/>
              <a:sym typeface="Raleway SemiBold"/>
            </a:endParaRPr>
          </a:p>
          <a:p>
            <a:pPr indent="-298450" lvl="1" marL="914400" rtl="0" algn="l">
              <a:spcBef>
                <a:spcPts val="0"/>
              </a:spcBef>
              <a:spcAft>
                <a:spcPts val="0"/>
              </a:spcAft>
              <a:buSzPts val="1100"/>
              <a:buFont typeface="Raleway SemiBold"/>
              <a:buChar char="◆"/>
            </a:pPr>
            <a:r>
              <a:rPr lang="en">
                <a:latin typeface="Raleway SemiBold"/>
                <a:ea typeface="Raleway SemiBold"/>
                <a:cs typeface="Raleway SemiBold"/>
                <a:sym typeface="Raleway SemiBold"/>
              </a:rPr>
              <a:t>Are used to better convey progression to the rest of the team</a:t>
            </a:r>
            <a:endParaRPr>
              <a:latin typeface="Raleway SemiBold"/>
              <a:ea typeface="Raleway SemiBold"/>
              <a:cs typeface="Raleway SemiBold"/>
              <a:sym typeface="Raleway SemiBold"/>
            </a:endParaRPr>
          </a:p>
          <a:p>
            <a:pPr indent="-298450" lvl="1" marL="914400" rtl="0" algn="l">
              <a:spcBef>
                <a:spcPts val="0"/>
              </a:spcBef>
              <a:spcAft>
                <a:spcPts val="0"/>
              </a:spcAft>
              <a:buSzPts val="1100"/>
              <a:buFont typeface="Raleway SemiBold"/>
              <a:buChar char="◆"/>
            </a:pPr>
            <a:r>
              <a:rPr lang="en">
                <a:latin typeface="Raleway SemiBold"/>
                <a:ea typeface="Raleway SemiBold"/>
                <a:cs typeface="Raleway SemiBold"/>
                <a:sym typeface="Raleway SemiBold"/>
              </a:rPr>
              <a:t>Allow for a more </a:t>
            </a:r>
            <a:r>
              <a:rPr lang="en">
                <a:latin typeface="Raleway SemiBold"/>
                <a:ea typeface="Raleway SemiBold"/>
                <a:cs typeface="Raleway SemiBold"/>
                <a:sym typeface="Raleway SemiBold"/>
              </a:rPr>
              <a:t>granular</a:t>
            </a:r>
            <a:r>
              <a:rPr lang="en">
                <a:latin typeface="Raleway SemiBold"/>
                <a:ea typeface="Raleway SemiBold"/>
                <a:cs typeface="Raleway SemiBold"/>
                <a:sym typeface="Raleway SemiBold"/>
              </a:rPr>
              <a:t> look at the weekly progression of the team as well as manage expectations regarding such</a:t>
            </a:r>
            <a:endParaRPr>
              <a:latin typeface="Raleway SemiBold"/>
              <a:ea typeface="Raleway SemiBold"/>
              <a:cs typeface="Raleway SemiBold"/>
              <a:sym typeface="Raleway SemiBold"/>
            </a:endParaRPr>
          </a:p>
        </p:txBody>
      </p:sp>
      <p:sp>
        <p:nvSpPr>
          <p:cNvPr id="136" name="Google Shape;136;p14"/>
          <p:cNvSpPr txBox="1"/>
          <p:nvPr/>
        </p:nvSpPr>
        <p:spPr>
          <a:xfrm>
            <a:off x="311700" y="64382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Organizational Structure</a:t>
            </a:r>
            <a:endParaRPr>
              <a:latin typeface="Raleway SemiBold"/>
              <a:ea typeface="Raleway SemiBold"/>
              <a:cs typeface="Raleway SemiBold"/>
              <a:sym typeface="Raleway SemiBold"/>
            </a:endParaRPr>
          </a:p>
        </p:txBody>
      </p:sp>
      <p:pic>
        <p:nvPicPr>
          <p:cNvPr id="137" name="Google Shape;137;p14"/>
          <p:cNvPicPr preferRelativeResize="0"/>
          <p:nvPr/>
        </p:nvPicPr>
        <p:blipFill>
          <a:blip r:embed="rId3">
            <a:alphaModFix/>
          </a:blip>
          <a:stretch>
            <a:fillRect/>
          </a:stretch>
        </p:blipFill>
        <p:spPr>
          <a:xfrm>
            <a:off x="2612850" y="1958579"/>
            <a:ext cx="6329801" cy="2979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311700" y="1054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Design</a:t>
            </a:r>
            <a:endParaRPr/>
          </a:p>
        </p:txBody>
      </p:sp>
      <p:sp>
        <p:nvSpPr>
          <p:cNvPr id="143" name="Google Shape;143;p15"/>
          <p:cNvSpPr txBox="1"/>
          <p:nvPr>
            <p:ph idx="1" type="body"/>
          </p:nvPr>
        </p:nvSpPr>
        <p:spPr>
          <a:xfrm>
            <a:off x="-328325" y="1044025"/>
            <a:ext cx="3954300" cy="4156200"/>
          </a:xfrm>
          <a:prstGeom prst="rect">
            <a:avLst/>
          </a:prstGeom>
        </p:spPr>
        <p:txBody>
          <a:bodyPr anchorCtr="0" anchor="t" bIns="91425" lIns="91425" spcFirstLastPara="1" rIns="91425" wrap="square" tIns="91425">
            <a:noAutofit/>
          </a:bodyPr>
          <a:lstStyle/>
          <a:p>
            <a:pPr indent="-286543" lvl="0" marL="457200" rtl="0" algn="l">
              <a:lnSpc>
                <a:spcPct val="105000"/>
              </a:lnSpc>
              <a:spcBef>
                <a:spcPts val="0"/>
              </a:spcBef>
              <a:spcAft>
                <a:spcPts val="0"/>
              </a:spcAft>
              <a:buSzPts val="913"/>
              <a:buFont typeface="Raleway SemiBold"/>
              <a:buChar char="➔"/>
            </a:pPr>
            <a:r>
              <a:rPr lang="en" sz="912">
                <a:latin typeface="Raleway SemiBold"/>
                <a:ea typeface="Raleway SemiBold"/>
                <a:cs typeface="Raleway SemiBold"/>
                <a:sym typeface="Raleway SemiBold"/>
              </a:rPr>
              <a:t>Set Up</a:t>
            </a:r>
            <a:endParaRPr sz="912">
              <a:latin typeface="Raleway SemiBold"/>
              <a:ea typeface="Raleway SemiBold"/>
              <a:cs typeface="Raleway SemiBold"/>
              <a:sym typeface="Raleway SemiBold"/>
            </a:endParaRPr>
          </a:p>
          <a:p>
            <a:pPr indent="-286543" lvl="1" marL="914400" rtl="0" algn="l">
              <a:lnSpc>
                <a:spcPct val="105000"/>
              </a:lnSpc>
              <a:spcBef>
                <a:spcPts val="0"/>
              </a:spcBef>
              <a:spcAft>
                <a:spcPts val="0"/>
              </a:spcAft>
              <a:buSzPts val="913"/>
              <a:buFont typeface="Raleway SemiBold"/>
              <a:buChar char="◆"/>
            </a:pPr>
            <a:r>
              <a:rPr lang="en" sz="912">
                <a:latin typeface="Raleway SemiBold"/>
                <a:ea typeface="Raleway SemiBold"/>
                <a:cs typeface="Raleway SemiBold"/>
                <a:sym typeface="Raleway SemiBold"/>
              </a:rPr>
              <a:t>Both players draw three cards from their deck and place them face up on the field</a:t>
            </a:r>
            <a:endParaRPr sz="912">
              <a:latin typeface="Raleway SemiBold"/>
              <a:ea typeface="Raleway SemiBold"/>
              <a:cs typeface="Raleway SemiBold"/>
              <a:sym typeface="Raleway SemiBold"/>
            </a:endParaRPr>
          </a:p>
          <a:p>
            <a:pPr indent="-286543" lvl="1" marL="914400" rtl="0" algn="l">
              <a:lnSpc>
                <a:spcPct val="105000"/>
              </a:lnSpc>
              <a:spcBef>
                <a:spcPts val="0"/>
              </a:spcBef>
              <a:spcAft>
                <a:spcPts val="0"/>
              </a:spcAft>
              <a:buSzPts val="913"/>
              <a:buFont typeface="Raleway SemiBold"/>
              <a:buChar char="◆"/>
            </a:pPr>
            <a:r>
              <a:rPr lang="en" sz="912">
                <a:latin typeface="Raleway SemiBold"/>
                <a:ea typeface="Raleway SemiBold"/>
                <a:cs typeface="Raleway SemiBold"/>
                <a:sym typeface="Raleway SemiBold"/>
              </a:rPr>
              <a:t>Both players then draw three additional cards to keep in their hand</a:t>
            </a:r>
            <a:endParaRPr sz="912">
              <a:latin typeface="Raleway SemiBold"/>
              <a:ea typeface="Raleway SemiBold"/>
              <a:cs typeface="Raleway SemiBold"/>
              <a:sym typeface="Raleway SemiBold"/>
            </a:endParaRPr>
          </a:p>
          <a:p>
            <a:pPr indent="-286543" lvl="0" marL="457200" rtl="0" algn="l">
              <a:lnSpc>
                <a:spcPct val="105000"/>
              </a:lnSpc>
              <a:spcBef>
                <a:spcPts val="0"/>
              </a:spcBef>
              <a:spcAft>
                <a:spcPts val="0"/>
              </a:spcAft>
              <a:buSzPts val="913"/>
              <a:buFont typeface="Raleway SemiBold"/>
              <a:buChar char="➔"/>
            </a:pPr>
            <a:r>
              <a:rPr lang="en" sz="912">
                <a:latin typeface="Raleway SemiBold"/>
                <a:ea typeface="Raleway SemiBold"/>
                <a:cs typeface="Raleway SemiBold"/>
                <a:sym typeface="Raleway SemiBold"/>
              </a:rPr>
              <a:t>Who goes first</a:t>
            </a:r>
            <a:endParaRPr sz="912">
              <a:latin typeface="Raleway SemiBold"/>
              <a:ea typeface="Raleway SemiBold"/>
              <a:cs typeface="Raleway SemiBold"/>
              <a:sym typeface="Raleway SemiBold"/>
            </a:endParaRPr>
          </a:p>
          <a:p>
            <a:pPr indent="-286543" lvl="1" marL="914400" rtl="0" algn="l">
              <a:lnSpc>
                <a:spcPct val="105000"/>
              </a:lnSpc>
              <a:spcBef>
                <a:spcPts val="0"/>
              </a:spcBef>
              <a:spcAft>
                <a:spcPts val="0"/>
              </a:spcAft>
              <a:buSzPts val="913"/>
              <a:buFont typeface="Raleway SemiBold"/>
              <a:buChar char="◆"/>
            </a:pPr>
            <a:r>
              <a:rPr lang="en" sz="912">
                <a:latin typeface="Raleway SemiBold"/>
                <a:ea typeface="Raleway SemiBold"/>
                <a:cs typeface="Raleway SemiBold"/>
                <a:sym typeface="Raleway SemiBold"/>
              </a:rPr>
              <a:t>The player with  the lowest summed card rank on the field goes first</a:t>
            </a:r>
            <a:endParaRPr sz="912">
              <a:latin typeface="Raleway SemiBold"/>
              <a:ea typeface="Raleway SemiBold"/>
              <a:cs typeface="Raleway SemiBold"/>
              <a:sym typeface="Raleway SemiBold"/>
            </a:endParaRPr>
          </a:p>
          <a:p>
            <a:pPr indent="-286543" lvl="0" marL="457200" rtl="0" algn="l">
              <a:lnSpc>
                <a:spcPct val="105000"/>
              </a:lnSpc>
              <a:spcBef>
                <a:spcPts val="0"/>
              </a:spcBef>
              <a:spcAft>
                <a:spcPts val="0"/>
              </a:spcAft>
              <a:buSzPts val="913"/>
              <a:buFont typeface="Raleway SemiBold"/>
              <a:buChar char="➔"/>
            </a:pPr>
            <a:r>
              <a:rPr lang="en" sz="912">
                <a:latin typeface="Raleway SemiBold"/>
                <a:ea typeface="Raleway SemiBold"/>
                <a:cs typeface="Raleway SemiBold"/>
                <a:sym typeface="Raleway SemiBold"/>
              </a:rPr>
              <a:t>Combat</a:t>
            </a:r>
            <a:endParaRPr sz="912">
              <a:latin typeface="Raleway SemiBold"/>
              <a:ea typeface="Raleway SemiBold"/>
              <a:cs typeface="Raleway SemiBold"/>
              <a:sym typeface="Raleway SemiBold"/>
            </a:endParaRPr>
          </a:p>
          <a:p>
            <a:pPr indent="-286543" lvl="1" marL="914400" rtl="0" algn="l">
              <a:lnSpc>
                <a:spcPct val="105000"/>
              </a:lnSpc>
              <a:spcBef>
                <a:spcPts val="0"/>
              </a:spcBef>
              <a:spcAft>
                <a:spcPts val="0"/>
              </a:spcAft>
              <a:buSzPts val="913"/>
              <a:buFont typeface="Raleway SemiBold"/>
              <a:buChar char="◆"/>
            </a:pPr>
            <a:r>
              <a:rPr lang="en" sz="912">
                <a:latin typeface="Raleway SemiBold"/>
                <a:ea typeface="Raleway SemiBold"/>
                <a:cs typeface="Raleway SemiBold"/>
                <a:sym typeface="Raleway SemiBold"/>
              </a:rPr>
              <a:t>On the player's turn they may use one of their cards on the field to attack one of their opponents cards, damage of the attacking card is applied to the target card, and visa versa.</a:t>
            </a:r>
            <a:endParaRPr sz="912">
              <a:latin typeface="Raleway SemiBold"/>
              <a:ea typeface="Raleway SemiBold"/>
              <a:cs typeface="Raleway SemiBold"/>
              <a:sym typeface="Raleway SemiBold"/>
            </a:endParaRPr>
          </a:p>
          <a:p>
            <a:pPr indent="-286543" lvl="0" marL="457200" rtl="0" algn="l">
              <a:lnSpc>
                <a:spcPct val="105000"/>
              </a:lnSpc>
              <a:spcBef>
                <a:spcPts val="0"/>
              </a:spcBef>
              <a:spcAft>
                <a:spcPts val="0"/>
              </a:spcAft>
              <a:buSzPts val="913"/>
              <a:buFont typeface="Raleway SemiBold"/>
              <a:buChar char="➔"/>
            </a:pPr>
            <a:r>
              <a:rPr lang="en" sz="912">
                <a:latin typeface="Raleway SemiBold"/>
                <a:ea typeface="Raleway SemiBold"/>
                <a:cs typeface="Raleway SemiBold"/>
                <a:sym typeface="Raleway SemiBold"/>
              </a:rPr>
              <a:t>Card death</a:t>
            </a:r>
            <a:endParaRPr sz="912">
              <a:latin typeface="Raleway SemiBold"/>
              <a:ea typeface="Raleway SemiBold"/>
              <a:cs typeface="Raleway SemiBold"/>
              <a:sym typeface="Raleway SemiBold"/>
            </a:endParaRPr>
          </a:p>
          <a:p>
            <a:pPr indent="-286543" lvl="1" marL="914400" rtl="0" algn="l">
              <a:lnSpc>
                <a:spcPct val="105000"/>
              </a:lnSpc>
              <a:spcBef>
                <a:spcPts val="0"/>
              </a:spcBef>
              <a:spcAft>
                <a:spcPts val="0"/>
              </a:spcAft>
              <a:buSzPts val="913"/>
              <a:buFont typeface="Raleway SemiBold"/>
              <a:buChar char="◆"/>
            </a:pPr>
            <a:r>
              <a:rPr lang="en" sz="912">
                <a:latin typeface="Raleway SemiBold"/>
                <a:ea typeface="Raleway SemiBold"/>
                <a:cs typeface="Raleway SemiBold"/>
                <a:sym typeface="Raleway SemiBold"/>
              </a:rPr>
              <a:t>If a card dies on the field, use one of the three cards in your hand to bring the total cards on your field back to three, if you have no cards left in your hand disregard this step</a:t>
            </a:r>
            <a:endParaRPr sz="912">
              <a:latin typeface="Raleway SemiBold"/>
              <a:ea typeface="Raleway SemiBold"/>
              <a:cs typeface="Raleway SemiBold"/>
              <a:sym typeface="Raleway SemiBold"/>
            </a:endParaRPr>
          </a:p>
          <a:p>
            <a:pPr indent="-286543" lvl="0" marL="457200" rtl="0" algn="l">
              <a:lnSpc>
                <a:spcPct val="105000"/>
              </a:lnSpc>
              <a:spcBef>
                <a:spcPts val="0"/>
              </a:spcBef>
              <a:spcAft>
                <a:spcPts val="0"/>
              </a:spcAft>
              <a:buSzPts val="913"/>
              <a:buFont typeface="Raleway SemiBold"/>
              <a:buChar char="➔"/>
            </a:pPr>
            <a:r>
              <a:rPr lang="en" sz="912">
                <a:latin typeface="Raleway SemiBold"/>
                <a:ea typeface="Raleway SemiBold"/>
                <a:cs typeface="Raleway SemiBold"/>
                <a:sym typeface="Raleway SemiBold"/>
              </a:rPr>
              <a:t>Drawing </a:t>
            </a:r>
            <a:endParaRPr sz="912">
              <a:latin typeface="Raleway SemiBold"/>
              <a:ea typeface="Raleway SemiBold"/>
              <a:cs typeface="Raleway SemiBold"/>
              <a:sym typeface="Raleway SemiBold"/>
            </a:endParaRPr>
          </a:p>
          <a:p>
            <a:pPr indent="-286543" lvl="1" marL="914400" rtl="0" algn="l">
              <a:lnSpc>
                <a:spcPct val="105000"/>
              </a:lnSpc>
              <a:spcBef>
                <a:spcPts val="0"/>
              </a:spcBef>
              <a:spcAft>
                <a:spcPts val="0"/>
              </a:spcAft>
              <a:buSzPts val="913"/>
              <a:buFont typeface="Raleway SemiBold"/>
              <a:buChar char="◆"/>
            </a:pPr>
            <a:r>
              <a:rPr lang="en" sz="912">
                <a:latin typeface="Raleway SemiBold"/>
                <a:ea typeface="Raleway SemiBold"/>
                <a:cs typeface="Raleway SemiBold"/>
                <a:sym typeface="Raleway SemiBold"/>
              </a:rPr>
              <a:t>Players may draw a card from their deck if the amount of cards in their hand fall below three, if you can no cards left in your deck disregard this step</a:t>
            </a:r>
            <a:endParaRPr sz="912">
              <a:latin typeface="Raleway SemiBold"/>
              <a:ea typeface="Raleway SemiBold"/>
              <a:cs typeface="Raleway SemiBold"/>
              <a:sym typeface="Raleway SemiBold"/>
            </a:endParaRPr>
          </a:p>
          <a:p>
            <a:pPr indent="-286543" lvl="0" marL="457200" rtl="0" algn="l">
              <a:lnSpc>
                <a:spcPct val="105000"/>
              </a:lnSpc>
              <a:spcBef>
                <a:spcPts val="0"/>
              </a:spcBef>
              <a:spcAft>
                <a:spcPts val="0"/>
              </a:spcAft>
              <a:buSzPts val="913"/>
              <a:buFont typeface="Raleway SemiBold"/>
              <a:buChar char="➔"/>
            </a:pPr>
            <a:r>
              <a:rPr lang="en" sz="912">
                <a:latin typeface="Raleway SemiBold"/>
                <a:ea typeface="Raleway SemiBold"/>
                <a:cs typeface="Raleway SemiBold"/>
                <a:sym typeface="Raleway SemiBold"/>
              </a:rPr>
              <a:t>Win Condition</a:t>
            </a:r>
            <a:endParaRPr sz="912">
              <a:latin typeface="Raleway SemiBold"/>
              <a:ea typeface="Raleway SemiBold"/>
              <a:cs typeface="Raleway SemiBold"/>
              <a:sym typeface="Raleway SemiBold"/>
            </a:endParaRPr>
          </a:p>
          <a:p>
            <a:pPr indent="-286543" lvl="1" marL="914400" rtl="0" algn="l">
              <a:lnSpc>
                <a:spcPct val="105000"/>
              </a:lnSpc>
              <a:spcBef>
                <a:spcPts val="0"/>
              </a:spcBef>
              <a:spcAft>
                <a:spcPts val="0"/>
              </a:spcAft>
              <a:buSzPts val="913"/>
              <a:buFont typeface="Raleway SemiBold"/>
              <a:buChar char="◆"/>
            </a:pPr>
            <a:r>
              <a:rPr lang="en" sz="912">
                <a:latin typeface="Raleway SemiBold"/>
                <a:ea typeface="Raleway SemiBold"/>
                <a:cs typeface="Raleway SemiBold"/>
                <a:sym typeface="Raleway SemiBold"/>
              </a:rPr>
              <a:t>Winner is determined when a player runs out of cards</a:t>
            </a:r>
            <a:endParaRPr sz="912">
              <a:latin typeface="Raleway SemiBold"/>
              <a:ea typeface="Raleway SemiBold"/>
              <a:cs typeface="Raleway SemiBold"/>
              <a:sym typeface="Raleway SemiBold"/>
            </a:endParaRPr>
          </a:p>
        </p:txBody>
      </p:sp>
      <p:sp>
        <p:nvSpPr>
          <p:cNvPr id="144" name="Google Shape;144;p15"/>
          <p:cNvSpPr txBox="1"/>
          <p:nvPr/>
        </p:nvSpPr>
        <p:spPr>
          <a:xfrm>
            <a:off x="311700" y="64382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Card B</a:t>
            </a:r>
            <a:r>
              <a:rPr lang="en">
                <a:latin typeface="Raleway SemiBold"/>
                <a:ea typeface="Raleway SemiBold"/>
                <a:cs typeface="Raleway SemiBold"/>
                <a:sym typeface="Raleway SemiBold"/>
              </a:rPr>
              <a:t>alance &amp; Rules</a:t>
            </a:r>
            <a:endParaRPr>
              <a:latin typeface="Raleway SemiBold"/>
              <a:ea typeface="Raleway SemiBold"/>
              <a:cs typeface="Raleway SemiBold"/>
              <a:sym typeface="Raleway SemiBold"/>
            </a:endParaRPr>
          </a:p>
        </p:txBody>
      </p:sp>
      <p:pic>
        <p:nvPicPr>
          <p:cNvPr id="145" name="Google Shape;145;p15"/>
          <p:cNvPicPr preferRelativeResize="0"/>
          <p:nvPr/>
        </p:nvPicPr>
        <p:blipFill>
          <a:blip r:embed="rId3">
            <a:alphaModFix/>
          </a:blip>
          <a:stretch>
            <a:fillRect/>
          </a:stretch>
        </p:blipFill>
        <p:spPr>
          <a:xfrm>
            <a:off x="3625588" y="1982176"/>
            <a:ext cx="5317062" cy="293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311700" y="4308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Programming </a:t>
            </a:r>
            <a:endParaRPr/>
          </a:p>
        </p:txBody>
      </p:sp>
      <p:sp>
        <p:nvSpPr>
          <p:cNvPr id="151" name="Google Shape;151;p16"/>
          <p:cNvSpPr txBox="1"/>
          <p:nvPr>
            <p:ph idx="1" type="body"/>
          </p:nvPr>
        </p:nvSpPr>
        <p:spPr>
          <a:xfrm>
            <a:off x="347075" y="1184175"/>
            <a:ext cx="8302200" cy="1644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Raleway SemiBold"/>
              <a:buChar char="●"/>
            </a:pPr>
            <a:r>
              <a:rPr lang="en" sz="1700">
                <a:latin typeface="Raleway SemiBold"/>
                <a:ea typeface="Raleway SemiBold"/>
                <a:cs typeface="Raleway SemiBold"/>
                <a:sym typeface="Raleway SemiBold"/>
              </a:rPr>
              <a:t>Chosen Perforce because it’s integrated into UE4</a:t>
            </a:r>
            <a:endParaRPr sz="1700">
              <a:latin typeface="Raleway SemiBold"/>
              <a:ea typeface="Raleway SemiBold"/>
              <a:cs typeface="Raleway SemiBold"/>
              <a:sym typeface="Raleway SemiBold"/>
            </a:endParaRPr>
          </a:p>
          <a:p>
            <a:pPr indent="-336550" lvl="0" marL="457200" rtl="0" algn="l">
              <a:spcBef>
                <a:spcPts val="0"/>
              </a:spcBef>
              <a:spcAft>
                <a:spcPts val="0"/>
              </a:spcAft>
              <a:buSzPts val="1700"/>
              <a:buFont typeface="Raleway SemiBold"/>
              <a:buChar char="●"/>
            </a:pPr>
            <a:r>
              <a:rPr lang="en" sz="1700">
                <a:latin typeface="Raleway SemiBold"/>
                <a:ea typeface="Raleway SemiBold"/>
                <a:cs typeface="Raleway SemiBold"/>
                <a:sym typeface="Raleway SemiBold"/>
              </a:rPr>
              <a:t>Hosted on Amazon AWS server</a:t>
            </a:r>
            <a:endParaRPr sz="1700">
              <a:latin typeface="Raleway SemiBold"/>
              <a:ea typeface="Raleway SemiBold"/>
              <a:cs typeface="Raleway SemiBold"/>
              <a:sym typeface="Raleway SemiBold"/>
            </a:endParaRPr>
          </a:p>
          <a:p>
            <a:pPr indent="-336550" lvl="0" marL="457200" rtl="0" algn="l">
              <a:spcBef>
                <a:spcPts val="0"/>
              </a:spcBef>
              <a:spcAft>
                <a:spcPts val="0"/>
              </a:spcAft>
              <a:buSzPts val="1700"/>
              <a:buFont typeface="Raleway SemiBold"/>
              <a:buChar char="●"/>
            </a:pPr>
            <a:r>
              <a:rPr lang="en" sz="1700">
                <a:latin typeface="Raleway SemiBold"/>
                <a:ea typeface="Raleway SemiBold"/>
                <a:cs typeface="Raleway SemiBold"/>
                <a:sym typeface="Raleway SemiBold"/>
              </a:rPr>
              <a:t>Used P4V for managing the server</a:t>
            </a:r>
            <a:endParaRPr sz="1700">
              <a:latin typeface="Raleway SemiBold"/>
              <a:ea typeface="Raleway SemiBold"/>
              <a:cs typeface="Raleway SemiBold"/>
              <a:sym typeface="Raleway SemiBold"/>
            </a:endParaRPr>
          </a:p>
          <a:p>
            <a:pPr indent="-336550" lvl="0" marL="457200" rtl="0" algn="l">
              <a:spcBef>
                <a:spcPts val="0"/>
              </a:spcBef>
              <a:spcAft>
                <a:spcPts val="0"/>
              </a:spcAft>
              <a:buSzPts val="1700"/>
              <a:buFont typeface="Raleway SemiBold"/>
              <a:buChar char="●"/>
            </a:pPr>
            <a:r>
              <a:rPr lang="en" sz="1700">
                <a:latin typeface="Raleway SemiBold"/>
                <a:ea typeface="Raleway SemiBold"/>
                <a:cs typeface="Raleway SemiBold"/>
                <a:sym typeface="Raleway SemiBold"/>
              </a:rPr>
              <a:t>Developers can use the integrated Perforce tool in UE4 for editing then submit it to the server</a:t>
            </a:r>
            <a:endParaRPr sz="1700">
              <a:latin typeface="Raleway SemiBold"/>
              <a:ea typeface="Raleway SemiBold"/>
              <a:cs typeface="Raleway SemiBold"/>
              <a:sym typeface="Raleway SemiBold"/>
            </a:endParaRPr>
          </a:p>
        </p:txBody>
      </p:sp>
      <p:sp>
        <p:nvSpPr>
          <p:cNvPr id="152" name="Google Shape;152;p16"/>
          <p:cNvSpPr txBox="1"/>
          <p:nvPr/>
        </p:nvSpPr>
        <p:spPr>
          <a:xfrm>
            <a:off x="347075" y="8560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Source Control: Perforce</a:t>
            </a:r>
            <a:endParaRPr>
              <a:latin typeface="Raleway SemiBold"/>
              <a:ea typeface="Raleway SemiBold"/>
              <a:cs typeface="Raleway SemiBold"/>
              <a:sym typeface="Raleway SemiBold"/>
            </a:endParaRPr>
          </a:p>
        </p:txBody>
      </p:sp>
      <p:pic>
        <p:nvPicPr>
          <p:cNvPr id="153" name="Google Shape;153;p16"/>
          <p:cNvPicPr preferRelativeResize="0"/>
          <p:nvPr/>
        </p:nvPicPr>
        <p:blipFill>
          <a:blip r:embed="rId3">
            <a:alphaModFix/>
          </a:blip>
          <a:stretch>
            <a:fillRect/>
          </a:stretch>
        </p:blipFill>
        <p:spPr>
          <a:xfrm>
            <a:off x="930450" y="2829075"/>
            <a:ext cx="3787376" cy="2104100"/>
          </a:xfrm>
          <a:prstGeom prst="rect">
            <a:avLst/>
          </a:prstGeom>
          <a:noFill/>
          <a:ln>
            <a:noFill/>
          </a:ln>
        </p:spPr>
      </p:pic>
      <p:pic>
        <p:nvPicPr>
          <p:cNvPr id="154" name="Google Shape;154;p16"/>
          <p:cNvPicPr preferRelativeResize="0"/>
          <p:nvPr/>
        </p:nvPicPr>
        <p:blipFill>
          <a:blip r:embed="rId4">
            <a:alphaModFix/>
          </a:blip>
          <a:stretch>
            <a:fillRect/>
          </a:stretch>
        </p:blipFill>
        <p:spPr>
          <a:xfrm>
            <a:off x="5339275" y="2891575"/>
            <a:ext cx="3148551" cy="1883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311700" y="4308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Programming </a:t>
            </a:r>
            <a:endParaRPr/>
          </a:p>
        </p:txBody>
      </p:sp>
      <p:sp>
        <p:nvSpPr>
          <p:cNvPr id="160" name="Google Shape;160;p17"/>
          <p:cNvSpPr txBox="1"/>
          <p:nvPr>
            <p:ph idx="1" type="body"/>
          </p:nvPr>
        </p:nvSpPr>
        <p:spPr>
          <a:xfrm>
            <a:off x="347075" y="1256275"/>
            <a:ext cx="8485200" cy="1407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Raleway SemiBold"/>
              <a:buChar char="●"/>
            </a:pPr>
            <a:r>
              <a:rPr lang="en" sz="1700">
                <a:latin typeface="Raleway SemiBold"/>
                <a:ea typeface="Raleway SemiBold"/>
                <a:cs typeface="Raleway SemiBold"/>
                <a:sym typeface="Raleway SemiBold"/>
              </a:rPr>
              <a:t>Used CCG Toolkit as a framework for development</a:t>
            </a:r>
            <a:endParaRPr sz="1700">
              <a:latin typeface="Raleway SemiBold"/>
              <a:ea typeface="Raleway SemiBold"/>
              <a:cs typeface="Raleway SemiBold"/>
              <a:sym typeface="Raleway SemiBold"/>
            </a:endParaRPr>
          </a:p>
          <a:p>
            <a:pPr indent="-336550" lvl="0" marL="457200" rtl="0" algn="l">
              <a:spcBef>
                <a:spcPts val="0"/>
              </a:spcBef>
              <a:spcAft>
                <a:spcPts val="0"/>
              </a:spcAft>
              <a:buSzPts val="1700"/>
              <a:buFont typeface="Raleway SemiBold"/>
              <a:buChar char="●"/>
            </a:pPr>
            <a:r>
              <a:rPr lang="en" sz="1700">
                <a:latin typeface="Raleway SemiBold"/>
                <a:ea typeface="Raleway SemiBold"/>
                <a:cs typeface="Raleway SemiBold"/>
                <a:sym typeface="Raleway SemiBold"/>
              </a:rPr>
              <a:t>Basic functionalities are already implemented</a:t>
            </a:r>
            <a:endParaRPr sz="1700">
              <a:latin typeface="Raleway SemiBold"/>
              <a:ea typeface="Raleway SemiBold"/>
              <a:cs typeface="Raleway SemiBold"/>
              <a:sym typeface="Raleway SemiBold"/>
            </a:endParaRPr>
          </a:p>
          <a:p>
            <a:pPr indent="-336550" lvl="0" marL="457200" rtl="0" algn="l">
              <a:spcBef>
                <a:spcPts val="0"/>
              </a:spcBef>
              <a:spcAft>
                <a:spcPts val="0"/>
              </a:spcAft>
              <a:buSzPts val="1700"/>
              <a:buFont typeface="Raleway SemiBold"/>
              <a:buChar char="●"/>
            </a:pPr>
            <a:r>
              <a:rPr lang="en" sz="1700">
                <a:latin typeface="Raleway SemiBold"/>
                <a:ea typeface="Raleway SemiBold"/>
                <a:cs typeface="Raleway SemiBold"/>
                <a:sym typeface="Raleway SemiBold"/>
              </a:rPr>
              <a:t>Can focus on game design, balancing and implementing new mechanics</a:t>
            </a:r>
            <a:endParaRPr sz="1700">
              <a:latin typeface="Raleway SemiBold"/>
              <a:ea typeface="Raleway SemiBold"/>
              <a:cs typeface="Raleway SemiBold"/>
              <a:sym typeface="Raleway SemiBold"/>
            </a:endParaRPr>
          </a:p>
          <a:p>
            <a:pPr indent="-336550" lvl="0" marL="457200" rtl="0" algn="l">
              <a:spcBef>
                <a:spcPts val="0"/>
              </a:spcBef>
              <a:spcAft>
                <a:spcPts val="0"/>
              </a:spcAft>
              <a:buSzPts val="1700"/>
              <a:buFont typeface="Raleway SemiBold"/>
              <a:buChar char="●"/>
            </a:pPr>
            <a:r>
              <a:rPr lang="en" sz="1700">
                <a:latin typeface="Raleway SemiBold"/>
                <a:ea typeface="Raleway SemiBold"/>
                <a:cs typeface="Raleway SemiBold"/>
                <a:sym typeface="Raleway SemiBold"/>
              </a:rPr>
              <a:t>Implemented playmat layout and basic game mechanics</a:t>
            </a:r>
            <a:endParaRPr sz="1700">
              <a:latin typeface="Raleway SemiBold"/>
              <a:ea typeface="Raleway SemiBold"/>
              <a:cs typeface="Raleway SemiBold"/>
              <a:sym typeface="Raleway SemiBold"/>
            </a:endParaRPr>
          </a:p>
        </p:txBody>
      </p:sp>
      <p:sp>
        <p:nvSpPr>
          <p:cNvPr id="161" name="Google Shape;161;p17"/>
          <p:cNvSpPr txBox="1"/>
          <p:nvPr/>
        </p:nvSpPr>
        <p:spPr>
          <a:xfrm>
            <a:off x="347075" y="8560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Gameplay and playmat layout</a:t>
            </a:r>
            <a:endParaRPr>
              <a:latin typeface="Raleway SemiBold"/>
              <a:ea typeface="Raleway SemiBold"/>
              <a:cs typeface="Raleway SemiBold"/>
              <a:sym typeface="Raleway SemiBold"/>
            </a:endParaRPr>
          </a:p>
        </p:txBody>
      </p:sp>
      <p:pic>
        <p:nvPicPr>
          <p:cNvPr id="162" name="Google Shape;162;p17"/>
          <p:cNvPicPr preferRelativeResize="0"/>
          <p:nvPr/>
        </p:nvPicPr>
        <p:blipFill>
          <a:blip r:embed="rId3">
            <a:alphaModFix/>
          </a:blip>
          <a:stretch>
            <a:fillRect/>
          </a:stretch>
        </p:blipFill>
        <p:spPr>
          <a:xfrm>
            <a:off x="204500" y="2799259"/>
            <a:ext cx="4367498" cy="2150390"/>
          </a:xfrm>
          <a:prstGeom prst="rect">
            <a:avLst/>
          </a:prstGeom>
          <a:noFill/>
          <a:ln>
            <a:noFill/>
          </a:ln>
        </p:spPr>
      </p:pic>
      <p:pic>
        <p:nvPicPr>
          <p:cNvPr id="163" name="Google Shape;163;p17"/>
          <p:cNvPicPr preferRelativeResize="0"/>
          <p:nvPr/>
        </p:nvPicPr>
        <p:blipFill>
          <a:blip r:embed="rId4">
            <a:alphaModFix/>
          </a:blip>
          <a:stretch>
            <a:fillRect/>
          </a:stretch>
        </p:blipFill>
        <p:spPr>
          <a:xfrm>
            <a:off x="4572000" y="2793324"/>
            <a:ext cx="4367500" cy="2156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 Programming</a:t>
            </a:r>
            <a:endParaRPr/>
          </a:p>
        </p:txBody>
      </p:sp>
      <p:sp>
        <p:nvSpPr>
          <p:cNvPr id="169" name="Google Shape;16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Raleway SemiBold"/>
              <a:buChar char="●"/>
            </a:pPr>
            <a:r>
              <a:rPr lang="en" sz="1700">
                <a:latin typeface="Raleway SemiBold"/>
                <a:ea typeface="Raleway SemiBold"/>
                <a:cs typeface="Raleway SemiBold"/>
                <a:sym typeface="Raleway SemiBold"/>
              </a:rPr>
              <a:t>CCG Toolkit has base AI which can be altered</a:t>
            </a:r>
            <a:endParaRPr sz="1700">
              <a:latin typeface="Raleway SemiBold"/>
              <a:ea typeface="Raleway SemiBold"/>
              <a:cs typeface="Raleway SemiBold"/>
              <a:sym typeface="Raleway SemiBold"/>
            </a:endParaRPr>
          </a:p>
          <a:p>
            <a:pPr indent="-336550" lvl="0" marL="457200" rtl="0" algn="l">
              <a:spcBef>
                <a:spcPts val="0"/>
              </a:spcBef>
              <a:spcAft>
                <a:spcPts val="0"/>
              </a:spcAft>
              <a:buSzPts val="1700"/>
              <a:buFont typeface="Raleway SemiBold"/>
              <a:buChar char="●"/>
            </a:pPr>
            <a:r>
              <a:rPr lang="en" sz="1700">
                <a:latin typeface="Raleway SemiBold"/>
                <a:ea typeface="Raleway SemiBold"/>
                <a:cs typeface="Raleway SemiBold"/>
                <a:sym typeface="Raleway SemiBold"/>
              </a:rPr>
              <a:t>Unreal Behavior Tree</a:t>
            </a:r>
            <a:endParaRPr sz="1700">
              <a:latin typeface="Raleway SemiBold"/>
              <a:ea typeface="Raleway SemiBold"/>
              <a:cs typeface="Raleway SemiBold"/>
              <a:sym typeface="Raleway SemiBold"/>
            </a:endParaRPr>
          </a:p>
          <a:p>
            <a:pPr indent="-336550" lvl="0" marL="457200" rtl="0" algn="l">
              <a:spcBef>
                <a:spcPts val="0"/>
              </a:spcBef>
              <a:spcAft>
                <a:spcPts val="0"/>
              </a:spcAft>
              <a:buSzPts val="1700"/>
              <a:buFont typeface="Raleway SemiBold"/>
              <a:buChar char="●"/>
            </a:pPr>
            <a:r>
              <a:rPr lang="en" sz="1700">
                <a:latin typeface="Raleway SemiBold"/>
                <a:ea typeface="Raleway SemiBold"/>
                <a:cs typeface="Raleway SemiBold"/>
                <a:sym typeface="Raleway SemiBold"/>
              </a:rPr>
              <a:t>Designed AI by playing PvP against playtesters</a:t>
            </a:r>
            <a:endParaRPr sz="1700">
              <a:latin typeface="Raleway SemiBold"/>
              <a:ea typeface="Raleway SemiBold"/>
              <a:cs typeface="Raleway SemiBold"/>
              <a:sym typeface="Raleway SemiBold"/>
            </a:endParaRPr>
          </a:p>
        </p:txBody>
      </p:sp>
      <p:pic>
        <p:nvPicPr>
          <p:cNvPr id="170" name="Google Shape;170;p18"/>
          <p:cNvPicPr preferRelativeResize="0"/>
          <p:nvPr/>
        </p:nvPicPr>
        <p:blipFill>
          <a:blip r:embed="rId3">
            <a:alphaModFix/>
          </a:blip>
          <a:stretch>
            <a:fillRect/>
          </a:stretch>
        </p:blipFill>
        <p:spPr>
          <a:xfrm>
            <a:off x="6002350" y="51825"/>
            <a:ext cx="3052801" cy="2057399"/>
          </a:xfrm>
          <a:prstGeom prst="rect">
            <a:avLst/>
          </a:prstGeom>
          <a:noFill/>
          <a:ln>
            <a:noFill/>
          </a:ln>
        </p:spPr>
      </p:pic>
      <p:pic>
        <p:nvPicPr>
          <p:cNvPr id="171" name="Google Shape;171;p18"/>
          <p:cNvPicPr preferRelativeResize="0"/>
          <p:nvPr/>
        </p:nvPicPr>
        <p:blipFill>
          <a:blip r:embed="rId4">
            <a:alphaModFix/>
          </a:blip>
          <a:stretch>
            <a:fillRect/>
          </a:stretch>
        </p:blipFill>
        <p:spPr>
          <a:xfrm>
            <a:off x="917675" y="3308801"/>
            <a:ext cx="7461025" cy="1768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Quality Assurance</a:t>
            </a:r>
            <a:endParaRPr/>
          </a:p>
        </p:txBody>
      </p:sp>
      <p:sp>
        <p:nvSpPr>
          <p:cNvPr id="177" name="Google Shape;177;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Raleway SemiBold"/>
              <a:buChar char="●"/>
            </a:pPr>
            <a:r>
              <a:rPr lang="en" sz="1700">
                <a:latin typeface="Raleway SemiBold"/>
                <a:ea typeface="Raleway SemiBold"/>
                <a:cs typeface="Raleway SemiBold"/>
                <a:sym typeface="Raleway SemiBold"/>
              </a:rPr>
              <a:t>Set up a TableTop Simulator game</a:t>
            </a:r>
            <a:endParaRPr sz="1700">
              <a:latin typeface="Raleway SemiBold"/>
              <a:ea typeface="Raleway SemiBold"/>
              <a:cs typeface="Raleway SemiBold"/>
              <a:sym typeface="Raleway SemiBold"/>
            </a:endParaRPr>
          </a:p>
          <a:p>
            <a:pPr indent="-336550" lvl="1" marL="914400" rtl="0" algn="l">
              <a:spcBef>
                <a:spcPts val="0"/>
              </a:spcBef>
              <a:spcAft>
                <a:spcPts val="0"/>
              </a:spcAft>
              <a:buSzPts val="1700"/>
              <a:buFont typeface="Raleway SemiBold"/>
              <a:buChar char="○"/>
            </a:pPr>
            <a:r>
              <a:rPr lang="en" sz="1700">
                <a:latin typeface="Raleway SemiBold"/>
                <a:ea typeface="Raleway SemiBold"/>
                <a:cs typeface="Raleway SemiBold"/>
                <a:sym typeface="Raleway SemiBold"/>
              </a:rPr>
              <a:t>Tested card balancing</a:t>
            </a:r>
            <a:endParaRPr sz="1700">
              <a:latin typeface="Raleway SemiBold"/>
              <a:ea typeface="Raleway SemiBold"/>
              <a:cs typeface="Raleway SemiBold"/>
              <a:sym typeface="Raleway SemiBold"/>
            </a:endParaRPr>
          </a:p>
          <a:p>
            <a:pPr indent="-336550" lvl="1" marL="914400" rtl="0" algn="l">
              <a:spcBef>
                <a:spcPts val="0"/>
              </a:spcBef>
              <a:spcAft>
                <a:spcPts val="0"/>
              </a:spcAft>
              <a:buSzPts val="1700"/>
              <a:buFont typeface="Raleway SemiBold"/>
              <a:buChar char="○"/>
            </a:pPr>
            <a:r>
              <a:rPr lang="en" sz="1700">
                <a:latin typeface="Raleway SemiBold"/>
                <a:ea typeface="Raleway SemiBold"/>
                <a:cs typeface="Raleway SemiBold"/>
                <a:sym typeface="Raleway SemiBold"/>
              </a:rPr>
              <a:t>Future playtests in Unreal</a:t>
            </a:r>
            <a:endParaRPr sz="1700">
              <a:latin typeface="Raleway SemiBold"/>
              <a:ea typeface="Raleway SemiBold"/>
              <a:cs typeface="Raleway SemiBold"/>
              <a:sym typeface="Raleway SemiBold"/>
            </a:endParaRPr>
          </a:p>
          <a:p>
            <a:pPr indent="-336550" lvl="0" marL="457200" rtl="0" algn="l">
              <a:spcBef>
                <a:spcPts val="0"/>
              </a:spcBef>
              <a:spcAft>
                <a:spcPts val="0"/>
              </a:spcAft>
              <a:buSzPts val="1700"/>
              <a:buFont typeface="Raleway SemiBold"/>
              <a:buChar char="●"/>
            </a:pPr>
            <a:r>
              <a:rPr lang="en" sz="1700">
                <a:latin typeface="Raleway SemiBold"/>
                <a:ea typeface="Raleway SemiBold"/>
                <a:cs typeface="Raleway SemiBold"/>
                <a:sym typeface="Raleway SemiBold"/>
              </a:rPr>
              <a:t>Tested current Unreal project</a:t>
            </a:r>
            <a:endParaRPr sz="1700">
              <a:latin typeface="Raleway SemiBold"/>
              <a:ea typeface="Raleway SemiBold"/>
              <a:cs typeface="Raleway SemiBold"/>
              <a:sym typeface="Raleway SemiBold"/>
            </a:endParaRPr>
          </a:p>
        </p:txBody>
      </p:sp>
      <p:pic>
        <p:nvPicPr>
          <p:cNvPr id="178" name="Google Shape;178;p19"/>
          <p:cNvPicPr preferRelativeResize="0"/>
          <p:nvPr/>
        </p:nvPicPr>
        <p:blipFill>
          <a:blip r:embed="rId3">
            <a:alphaModFix/>
          </a:blip>
          <a:stretch>
            <a:fillRect/>
          </a:stretch>
        </p:blipFill>
        <p:spPr>
          <a:xfrm>
            <a:off x="5059650" y="1800200"/>
            <a:ext cx="3823450" cy="308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Art Design</a:t>
            </a:r>
            <a:endParaRPr/>
          </a:p>
        </p:txBody>
      </p:sp>
      <p:sp>
        <p:nvSpPr>
          <p:cNvPr id="184" name="Google Shape;184;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Card art completed for Viking Faction</a:t>
            </a:r>
            <a:endParaRPr/>
          </a:p>
          <a:p>
            <a:pPr indent="-311150" lvl="0" marL="457200" rtl="0" algn="l">
              <a:spcBef>
                <a:spcPts val="0"/>
              </a:spcBef>
              <a:spcAft>
                <a:spcPts val="0"/>
              </a:spcAft>
              <a:buSzPts val="1300"/>
              <a:buChar char="●"/>
            </a:pPr>
            <a:r>
              <a:rPr lang="en"/>
              <a:t>Featuring 3 </a:t>
            </a:r>
            <a:r>
              <a:rPr lang="en"/>
              <a:t>similar sprites for the 3 tiers of base units</a:t>
            </a:r>
            <a:endParaRPr/>
          </a:p>
          <a:p>
            <a:pPr indent="-311150" lvl="0" marL="457200" rtl="0" algn="l">
              <a:spcBef>
                <a:spcPts val="0"/>
              </a:spcBef>
              <a:spcAft>
                <a:spcPts val="0"/>
              </a:spcAft>
              <a:buSzPts val="1300"/>
              <a:buChar char="●"/>
            </a:pPr>
            <a:r>
              <a:rPr lang="en"/>
              <a:t>Additionally, 4 unique ‘noble’ cards</a:t>
            </a:r>
            <a:endParaRPr/>
          </a:p>
          <a:p>
            <a:pPr indent="-311150" lvl="0" marL="457200" rtl="0" algn="l">
              <a:spcBef>
                <a:spcPts val="0"/>
              </a:spcBef>
              <a:spcAft>
                <a:spcPts val="0"/>
              </a:spcAft>
              <a:buSzPts val="1300"/>
              <a:buChar char="●"/>
            </a:pPr>
            <a:r>
              <a:rPr lang="en"/>
              <a:t>Pixel art style chosen for ease of production</a:t>
            </a:r>
            <a:endParaRPr/>
          </a:p>
          <a:p>
            <a:pPr indent="-311150" lvl="0" marL="457200" rtl="0" algn="l">
              <a:spcBef>
                <a:spcPts val="0"/>
              </a:spcBef>
              <a:spcAft>
                <a:spcPts val="0"/>
              </a:spcAft>
              <a:buSzPts val="1300"/>
              <a:buChar char="●"/>
            </a:pPr>
            <a:r>
              <a:rPr lang="en"/>
              <a:t>80x80 canvas size</a:t>
            </a:r>
            <a:endParaRPr/>
          </a:p>
        </p:txBody>
      </p:sp>
      <p:pic>
        <p:nvPicPr>
          <p:cNvPr id="185" name="Google Shape;185;p20"/>
          <p:cNvPicPr preferRelativeResize="0"/>
          <p:nvPr/>
        </p:nvPicPr>
        <p:blipFill>
          <a:blip r:embed="rId3">
            <a:alphaModFix/>
          </a:blip>
          <a:stretch>
            <a:fillRect/>
          </a:stretch>
        </p:blipFill>
        <p:spPr>
          <a:xfrm>
            <a:off x="186575" y="3503175"/>
            <a:ext cx="1447750" cy="1447750"/>
          </a:xfrm>
          <a:prstGeom prst="rect">
            <a:avLst/>
          </a:prstGeom>
          <a:noFill/>
          <a:ln>
            <a:noFill/>
          </a:ln>
        </p:spPr>
      </p:pic>
      <p:pic>
        <p:nvPicPr>
          <p:cNvPr id="186" name="Google Shape;186;p20"/>
          <p:cNvPicPr preferRelativeResize="0"/>
          <p:nvPr/>
        </p:nvPicPr>
        <p:blipFill>
          <a:blip r:embed="rId4">
            <a:alphaModFix/>
          </a:blip>
          <a:stretch>
            <a:fillRect/>
          </a:stretch>
        </p:blipFill>
        <p:spPr>
          <a:xfrm>
            <a:off x="7510350" y="206250"/>
            <a:ext cx="1447750" cy="1447750"/>
          </a:xfrm>
          <a:prstGeom prst="rect">
            <a:avLst/>
          </a:prstGeom>
          <a:noFill/>
          <a:ln>
            <a:noFill/>
          </a:ln>
        </p:spPr>
      </p:pic>
      <p:pic>
        <p:nvPicPr>
          <p:cNvPr id="187" name="Google Shape;187;p20"/>
          <p:cNvPicPr preferRelativeResize="0"/>
          <p:nvPr/>
        </p:nvPicPr>
        <p:blipFill>
          <a:blip r:embed="rId5">
            <a:alphaModFix/>
          </a:blip>
          <a:stretch>
            <a:fillRect/>
          </a:stretch>
        </p:blipFill>
        <p:spPr>
          <a:xfrm>
            <a:off x="7510350" y="3503175"/>
            <a:ext cx="1447750" cy="1447750"/>
          </a:xfrm>
          <a:prstGeom prst="rect">
            <a:avLst/>
          </a:prstGeom>
          <a:noFill/>
          <a:ln>
            <a:noFill/>
          </a:ln>
        </p:spPr>
      </p:pic>
      <p:pic>
        <p:nvPicPr>
          <p:cNvPr id="188" name="Google Shape;188;p20"/>
          <p:cNvPicPr preferRelativeResize="0"/>
          <p:nvPr/>
        </p:nvPicPr>
        <p:blipFill>
          <a:blip r:embed="rId6">
            <a:alphaModFix/>
          </a:blip>
          <a:stretch>
            <a:fillRect/>
          </a:stretch>
        </p:blipFill>
        <p:spPr>
          <a:xfrm>
            <a:off x="3848462" y="3503175"/>
            <a:ext cx="1447750" cy="144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Retrospective</a:t>
            </a:r>
            <a:endParaRPr/>
          </a:p>
        </p:txBody>
      </p:sp>
      <p:sp>
        <p:nvSpPr>
          <p:cNvPr id="194" name="Google Shape;194;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(perforce issues)</a:t>
            </a:r>
            <a:endParaRPr/>
          </a:p>
          <a:p>
            <a:pPr indent="0" lvl="0" marL="0" rtl="0" algn="l">
              <a:spcBef>
                <a:spcPts val="1200"/>
              </a:spcBef>
              <a:spcAft>
                <a:spcPts val="0"/>
              </a:spcAft>
              <a:buNone/>
            </a:pPr>
            <a:r>
              <a:rPr lang="en"/>
              <a:t>(art delays)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