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64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6CE92C-690B-409F-97C5-F6606082EF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DC18B9-61CA-45B1-B2A4-2AC47E6487F9}">
      <dgm:prSet/>
      <dgm:spPr/>
      <dgm:t>
        <a:bodyPr/>
        <a:lstStyle/>
        <a:p>
          <a:r>
            <a:rPr lang="en-US"/>
            <a:t>S – Single Responsibility</a:t>
          </a:r>
        </a:p>
      </dgm:t>
    </dgm:pt>
    <dgm:pt modelId="{CB46F011-2E9C-45F6-8F77-A0D944E9F3B9}" type="parTrans" cxnId="{C3EC1F92-BD05-4909-81D2-BC77851C4F69}">
      <dgm:prSet/>
      <dgm:spPr/>
      <dgm:t>
        <a:bodyPr/>
        <a:lstStyle/>
        <a:p>
          <a:endParaRPr lang="en-US"/>
        </a:p>
      </dgm:t>
    </dgm:pt>
    <dgm:pt modelId="{A57A72D5-5690-477B-B957-6C8B97C11968}" type="sibTrans" cxnId="{C3EC1F92-BD05-4909-81D2-BC77851C4F69}">
      <dgm:prSet/>
      <dgm:spPr/>
      <dgm:t>
        <a:bodyPr/>
        <a:lstStyle/>
        <a:p>
          <a:endParaRPr lang="en-US"/>
        </a:p>
      </dgm:t>
    </dgm:pt>
    <dgm:pt modelId="{F9EFB52D-A291-4265-A5E5-3B54E4111712}">
      <dgm:prSet/>
      <dgm:spPr/>
      <dgm:t>
        <a:bodyPr/>
        <a:lstStyle/>
        <a:p>
          <a:r>
            <a:rPr lang="en-US"/>
            <a:t>O – Open Closed</a:t>
          </a:r>
        </a:p>
      </dgm:t>
    </dgm:pt>
    <dgm:pt modelId="{74826276-AA23-4A24-9396-44782B783940}" type="parTrans" cxnId="{0DEB5BFA-1517-454F-9E9A-9196D7BAA564}">
      <dgm:prSet/>
      <dgm:spPr/>
      <dgm:t>
        <a:bodyPr/>
        <a:lstStyle/>
        <a:p>
          <a:endParaRPr lang="en-US"/>
        </a:p>
      </dgm:t>
    </dgm:pt>
    <dgm:pt modelId="{D665E733-E6DE-4677-8F71-B3D442F4DA53}" type="sibTrans" cxnId="{0DEB5BFA-1517-454F-9E9A-9196D7BAA564}">
      <dgm:prSet/>
      <dgm:spPr/>
      <dgm:t>
        <a:bodyPr/>
        <a:lstStyle/>
        <a:p>
          <a:endParaRPr lang="en-US"/>
        </a:p>
      </dgm:t>
    </dgm:pt>
    <dgm:pt modelId="{30CE3C63-905B-4263-8FC6-6ED17ADAF530}">
      <dgm:prSet/>
      <dgm:spPr/>
      <dgm:t>
        <a:bodyPr/>
        <a:lstStyle/>
        <a:p>
          <a:r>
            <a:rPr lang="en-US" dirty="0"/>
            <a:t>L – Liskov Substitution</a:t>
          </a:r>
        </a:p>
      </dgm:t>
    </dgm:pt>
    <dgm:pt modelId="{BDE66810-C9F7-4F71-A368-6D0370FBD73E}" type="parTrans" cxnId="{AA1C27F4-0BFF-4932-B196-9ED41AB2EFBB}">
      <dgm:prSet/>
      <dgm:spPr/>
      <dgm:t>
        <a:bodyPr/>
        <a:lstStyle/>
        <a:p>
          <a:endParaRPr lang="en-US"/>
        </a:p>
      </dgm:t>
    </dgm:pt>
    <dgm:pt modelId="{A5115FF8-485E-4C09-9BD0-2B562837C6E0}" type="sibTrans" cxnId="{AA1C27F4-0BFF-4932-B196-9ED41AB2EFBB}">
      <dgm:prSet/>
      <dgm:spPr/>
      <dgm:t>
        <a:bodyPr/>
        <a:lstStyle/>
        <a:p>
          <a:endParaRPr lang="en-US"/>
        </a:p>
      </dgm:t>
    </dgm:pt>
    <dgm:pt modelId="{F9546B35-A499-421D-9AD9-1EE3523B6ABD}">
      <dgm:prSet/>
      <dgm:spPr/>
      <dgm:t>
        <a:bodyPr/>
        <a:lstStyle/>
        <a:p>
          <a:r>
            <a:rPr lang="en-US"/>
            <a:t>I – Interface Segregation</a:t>
          </a:r>
        </a:p>
      </dgm:t>
    </dgm:pt>
    <dgm:pt modelId="{88E6B5A3-A7B1-46F5-BAA5-581F63E08462}" type="parTrans" cxnId="{5336A88C-82B5-47CA-939A-F6B5F08BE79C}">
      <dgm:prSet/>
      <dgm:spPr/>
      <dgm:t>
        <a:bodyPr/>
        <a:lstStyle/>
        <a:p>
          <a:endParaRPr lang="en-US"/>
        </a:p>
      </dgm:t>
    </dgm:pt>
    <dgm:pt modelId="{5EA3206B-252B-45C8-9A68-C572C38277A9}" type="sibTrans" cxnId="{5336A88C-82B5-47CA-939A-F6B5F08BE79C}">
      <dgm:prSet/>
      <dgm:spPr/>
      <dgm:t>
        <a:bodyPr/>
        <a:lstStyle/>
        <a:p>
          <a:endParaRPr lang="en-US"/>
        </a:p>
      </dgm:t>
    </dgm:pt>
    <dgm:pt modelId="{E2962A52-7055-48B8-8C5A-69FEA262AA6C}">
      <dgm:prSet/>
      <dgm:spPr/>
      <dgm:t>
        <a:bodyPr/>
        <a:lstStyle/>
        <a:p>
          <a:r>
            <a:rPr lang="en-US"/>
            <a:t>D – Dependency Inversion</a:t>
          </a:r>
        </a:p>
      </dgm:t>
    </dgm:pt>
    <dgm:pt modelId="{4D2904D5-BE41-4F22-90A0-C862FD10D96C}" type="parTrans" cxnId="{35C43DE2-7F8A-45A8-8C82-E7EEFF3B89F7}">
      <dgm:prSet/>
      <dgm:spPr/>
      <dgm:t>
        <a:bodyPr/>
        <a:lstStyle/>
        <a:p>
          <a:endParaRPr lang="en-US"/>
        </a:p>
      </dgm:t>
    </dgm:pt>
    <dgm:pt modelId="{A4D9111A-2A1B-4427-AFC9-3259581F167D}" type="sibTrans" cxnId="{35C43DE2-7F8A-45A8-8C82-E7EEFF3B89F7}">
      <dgm:prSet/>
      <dgm:spPr/>
      <dgm:t>
        <a:bodyPr/>
        <a:lstStyle/>
        <a:p>
          <a:endParaRPr lang="en-US"/>
        </a:p>
      </dgm:t>
    </dgm:pt>
    <dgm:pt modelId="{2C6C467A-9127-423F-94C2-6D7651F3CC9C}" type="pres">
      <dgm:prSet presAssocID="{276CE92C-690B-409F-97C5-F6606082EF26}" presName="linear" presStyleCnt="0">
        <dgm:presLayoutVars>
          <dgm:animLvl val="lvl"/>
          <dgm:resizeHandles val="exact"/>
        </dgm:presLayoutVars>
      </dgm:prSet>
      <dgm:spPr/>
    </dgm:pt>
    <dgm:pt modelId="{5286CE73-26C9-46A1-BB61-777650D8CD9F}" type="pres">
      <dgm:prSet presAssocID="{ABDC18B9-61CA-45B1-B2A4-2AC47E6487F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1E5B6E2-8704-47ED-A924-6395A592667F}" type="pres">
      <dgm:prSet presAssocID="{A57A72D5-5690-477B-B957-6C8B97C11968}" presName="spacer" presStyleCnt="0"/>
      <dgm:spPr/>
    </dgm:pt>
    <dgm:pt modelId="{2011923F-6756-4259-9686-889944169990}" type="pres">
      <dgm:prSet presAssocID="{F9EFB52D-A291-4265-A5E5-3B54E411171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7C40E47-5BC1-4C61-A4DF-B0E042A47E5A}" type="pres">
      <dgm:prSet presAssocID="{D665E733-E6DE-4677-8F71-B3D442F4DA53}" presName="spacer" presStyleCnt="0"/>
      <dgm:spPr/>
    </dgm:pt>
    <dgm:pt modelId="{18B2CB48-B3AE-4C59-8D5A-598557E15B0B}" type="pres">
      <dgm:prSet presAssocID="{30CE3C63-905B-4263-8FC6-6ED17ADAF53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16CF328-472B-4665-921F-766CD4A81586}" type="pres">
      <dgm:prSet presAssocID="{A5115FF8-485E-4C09-9BD0-2B562837C6E0}" presName="spacer" presStyleCnt="0"/>
      <dgm:spPr/>
    </dgm:pt>
    <dgm:pt modelId="{3D7633EF-DE89-4379-8319-65C0BDCDDC71}" type="pres">
      <dgm:prSet presAssocID="{F9546B35-A499-421D-9AD9-1EE3523B6AB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52B7B2A-65BC-496B-B0BD-FDB7D34B099A}" type="pres">
      <dgm:prSet presAssocID="{5EA3206B-252B-45C8-9A68-C572C38277A9}" presName="spacer" presStyleCnt="0"/>
      <dgm:spPr/>
    </dgm:pt>
    <dgm:pt modelId="{107B82A6-E9BF-475C-BB53-5642B5EB0D7F}" type="pres">
      <dgm:prSet presAssocID="{E2962A52-7055-48B8-8C5A-69FEA262AA6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A96AC21-C2A6-4709-8E05-D2B61F9A4404}" type="presOf" srcId="{276CE92C-690B-409F-97C5-F6606082EF26}" destId="{2C6C467A-9127-423F-94C2-6D7651F3CC9C}" srcOrd="0" destOrd="0" presId="urn:microsoft.com/office/officeart/2005/8/layout/vList2"/>
    <dgm:cxn modelId="{DEEF0357-397E-4229-A949-D0EFB0D7830B}" type="presOf" srcId="{F9546B35-A499-421D-9AD9-1EE3523B6ABD}" destId="{3D7633EF-DE89-4379-8319-65C0BDCDDC71}" srcOrd="0" destOrd="0" presId="urn:microsoft.com/office/officeart/2005/8/layout/vList2"/>
    <dgm:cxn modelId="{D2F8678C-5ABC-4074-B748-F513CA6B69F8}" type="presOf" srcId="{30CE3C63-905B-4263-8FC6-6ED17ADAF530}" destId="{18B2CB48-B3AE-4C59-8D5A-598557E15B0B}" srcOrd="0" destOrd="0" presId="urn:microsoft.com/office/officeart/2005/8/layout/vList2"/>
    <dgm:cxn modelId="{5336A88C-82B5-47CA-939A-F6B5F08BE79C}" srcId="{276CE92C-690B-409F-97C5-F6606082EF26}" destId="{F9546B35-A499-421D-9AD9-1EE3523B6ABD}" srcOrd="3" destOrd="0" parTransId="{88E6B5A3-A7B1-46F5-BAA5-581F63E08462}" sibTransId="{5EA3206B-252B-45C8-9A68-C572C38277A9}"/>
    <dgm:cxn modelId="{C3EC1F92-BD05-4909-81D2-BC77851C4F69}" srcId="{276CE92C-690B-409F-97C5-F6606082EF26}" destId="{ABDC18B9-61CA-45B1-B2A4-2AC47E6487F9}" srcOrd="0" destOrd="0" parTransId="{CB46F011-2E9C-45F6-8F77-A0D944E9F3B9}" sibTransId="{A57A72D5-5690-477B-B957-6C8B97C11968}"/>
    <dgm:cxn modelId="{87B2E0B5-D38C-4BA8-808F-6E6637805907}" type="presOf" srcId="{E2962A52-7055-48B8-8C5A-69FEA262AA6C}" destId="{107B82A6-E9BF-475C-BB53-5642B5EB0D7F}" srcOrd="0" destOrd="0" presId="urn:microsoft.com/office/officeart/2005/8/layout/vList2"/>
    <dgm:cxn modelId="{B510F5D7-D4F4-4B86-8470-BBE73104D7F2}" type="presOf" srcId="{F9EFB52D-A291-4265-A5E5-3B54E4111712}" destId="{2011923F-6756-4259-9686-889944169990}" srcOrd="0" destOrd="0" presId="urn:microsoft.com/office/officeart/2005/8/layout/vList2"/>
    <dgm:cxn modelId="{35C43DE2-7F8A-45A8-8C82-E7EEFF3B89F7}" srcId="{276CE92C-690B-409F-97C5-F6606082EF26}" destId="{E2962A52-7055-48B8-8C5A-69FEA262AA6C}" srcOrd="4" destOrd="0" parTransId="{4D2904D5-BE41-4F22-90A0-C862FD10D96C}" sibTransId="{A4D9111A-2A1B-4427-AFC9-3259581F167D}"/>
    <dgm:cxn modelId="{F7A9D8F3-DDD4-42A7-9DC5-C6E1B5D01258}" type="presOf" srcId="{ABDC18B9-61CA-45B1-B2A4-2AC47E6487F9}" destId="{5286CE73-26C9-46A1-BB61-777650D8CD9F}" srcOrd="0" destOrd="0" presId="urn:microsoft.com/office/officeart/2005/8/layout/vList2"/>
    <dgm:cxn modelId="{AA1C27F4-0BFF-4932-B196-9ED41AB2EFBB}" srcId="{276CE92C-690B-409F-97C5-F6606082EF26}" destId="{30CE3C63-905B-4263-8FC6-6ED17ADAF530}" srcOrd="2" destOrd="0" parTransId="{BDE66810-C9F7-4F71-A368-6D0370FBD73E}" sibTransId="{A5115FF8-485E-4C09-9BD0-2B562837C6E0}"/>
    <dgm:cxn modelId="{0DEB5BFA-1517-454F-9E9A-9196D7BAA564}" srcId="{276CE92C-690B-409F-97C5-F6606082EF26}" destId="{F9EFB52D-A291-4265-A5E5-3B54E4111712}" srcOrd="1" destOrd="0" parTransId="{74826276-AA23-4A24-9396-44782B783940}" sibTransId="{D665E733-E6DE-4677-8F71-B3D442F4DA53}"/>
    <dgm:cxn modelId="{78588D30-0CC5-4129-99A6-2425B4424C4A}" type="presParOf" srcId="{2C6C467A-9127-423F-94C2-6D7651F3CC9C}" destId="{5286CE73-26C9-46A1-BB61-777650D8CD9F}" srcOrd="0" destOrd="0" presId="urn:microsoft.com/office/officeart/2005/8/layout/vList2"/>
    <dgm:cxn modelId="{8A84A5DA-A2FF-4257-A569-67FF5ACF24FF}" type="presParOf" srcId="{2C6C467A-9127-423F-94C2-6D7651F3CC9C}" destId="{E1E5B6E2-8704-47ED-A924-6395A592667F}" srcOrd="1" destOrd="0" presId="urn:microsoft.com/office/officeart/2005/8/layout/vList2"/>
    <dgm:cxn modelId="{9A08EB5C-B594-4DAF-AF41-9B5A3E6AB6B1}" type="presParOf" srcId="{2C6C467A-9127-423F-94C2-6D7651F3CC9C}" destId="{2011923F-6756-4259-9686-889944169990}" srcOrd="2" destOrd="0" presId="urn:microsoft.com/office/officeart/2005/8/layout/vList2"/>
    <dgm:cxn modelId="{37D6D5C0-2403-4707-A197-A96F1B6E113B}" type="presParOf" srcId="{2C6C467A-9127-423F-94C2-6D7651F3CC9C}" destId="{87C40E47-5BC1-4C61-A4DF-B0E042A47E5A}" srcOrd="3" destOrd="0" presId="urn:microsoft.com/office/officeart/2005/8/layout/vList2"/>
    <dgm:cxn modelId="{F462D98A-24C1-4C88-B6AB-CA9307661A38}" type="presParOf" srcId="{2C6C467A-9127-423F-94C2-6D7651F3CC9C}" destId="{18B2CB48-B3AE-4C59-8D5A-598557E15B0B}" srcOrd="4" destOrd="0" presId="urn:microsoft.com/office/officeart/2005/8/layout/vList2"/>
    <dgm:cxn modelId="{9550C3FB-DB46-450E-92AC-DB5689EEF8B8}" type="presParOf" srcId="{2C6C467A-9127-423F-94C2-6D7651F3CC9C}" destId="{216CF328-472B-4665-921F-766CD4A81586}" srcOrd="5" destOrd="0" presId="urn:microsoft.com/office/officeart/2005/8/layout/vList2"/>
    <dgm:cxn modelId="{83D3643B-2DEA-4E0D-AB86-36D8A9777F5B}" type="presParOf" srcId="{2C6C467A-9127-423F-94C2-6D7651F3CC9C}" destId="{3D7633EF-DE89-4379-8319-65C0BDCDDC71}" srcOrd="6" destOrd="0" presId="urn:microsoft.com/office/officeart/2005/8/layout/vList2"/>
    <dgm:cxn modelId="{91264BD5-FBA5-46AF-8754-9F1FE4ED1199}" type="presParOf" srcId="{2C6C467A-9127-423F-94C2-6D7651F3CC9C}" destId="{452B7B2A-65BC-496B-B0BD-FDB7D34B099A}" srcOrd="7" destOrd="0" presId="urn:microsoft.com/office/officeart/2005/8/layout/vList2"/>
    <dgm:cxn modelId="{A386FB1B-75BC-49F5-A9B5-903725BB7FB1}" type="presParOf" srcId="{2C6C467A-9127-423F-94C2-6D7651F3CC9C}" destId="{107B82A6-E9BF-475C-BB53-5642B5EB0D7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D26189-EFE6-43E8-B3C7-116324B9000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F82454-19C1-4BA5-A287-30CC444CAEF3}">
      <dgm:prSet/>
      <dgm:spPr/>
      <dgm:t>
        <a:bodyPr/>
        <a:lstStyle/>
        <a:p>
          <a:r>
            <a:rPr lang="en-US"/>
            <a:t>Use two classes:</a:t>
          </a:r>
        </a:p>
      </dgm:t>
    </dgm:pt>
    <dgm:pt modelId="{F226298A-F75A-4058-AC32-71360BA3F7C3}" type="parTrans" cxnId="{EEBE0577-F1FF-4EB8-9D3E-8E0ED78AD612}">
      <dgm:prSet/>
      <dgm:spPr/>
      <dgm:t>
        <a:bodyPr/>
        <a:lstStyle/>
        <a:p>
          <a:endParaRPr lang="en-US"/>
        </a:p>
      </dgm:t>
    </dgm:pt>
    <dgm:pt modelId="{C598929C-1E1A-43BA-8B7B-8BE5B7826110}" type="sibTrans" cxnId="{EEBE0577-F1FF-4EB8-9D3E-8E0ED78AD612}">
      <dgm:prSet/>
      <dgm:spPr/>
      <dgm:t>
        <a:bodyPr/>
        <a:lstStyle/>
        <a:p>
          <a:endParaRPr lang="en-US"/>
        </a:p>
      </dgm:t>
    </dgm:pt>
    <dgm:pt modelId="{08B39D5A-3763-496D-868E-CEC84F40CB01}">
      <dgm:prSet/>
      <dgm:spPr/>
      <dgm:t>
        <a:bodyPr/>
        <a:lstStyle/>
        <a:p>
          <a:r>
            <a:rPr lang="en-US"/>
            <a:t>Transaction Handler</a:t>
          </a:r>
        </a:p>
      </dgm:t>
    </dgm:pt>
    <dgm:pt modelId="{4DF645CB-6AC5-4738-AE14-5E4C8983289E}" type="parTrans" cxnId="{50FFF27D-07AF-47AD-8003-7AE3FF973F2A}">
      <dgm:prSet/>
      <dgm:spPr/>
      <dgm:t>
        <a:bodyPr/>
        <a:lstStyle/>
        <a:p>
          <a:endParaRPr lang="en-US"/>
        </a:p>
      </dgm:t>
    </dgm:pt>
    <dgm:pt modelId="{D0B66BDD-5E35-4FF0-916D-EC9A54DC6B82}" type="sibTrans" cxnId="{50FFF27D-07AF-47AD-8003-7AE3FF973F2A}">
      <dgm:prSet/>
      <dgm:spPr/>
      <dgm:t>
        <a:bodyPr/>
        <a:lstStyle/>
        <a:p>
          <a:endParaRPr lang="en-US"/>
        </a:p>
      </dgm:t>
    </dgm:pt>
    <dgm:pt modelId="{2DFA2917-B548-44D9-B9A8-8079A4AA5D0C}">
      <dgm:prSet/>
      <dgm:spPr/>
      <dgm:t>
        <a:bodyPr/>
        <a:lstStyle/>
        <a:p>
          <a:r>
            <a:rPr lang="en-US"/>
            <a:t>Display</a:t>
          </a:r>
        </a:p>
      </dgm:t>
    </dgm:pt>
    <dgm:pt modelId="{CF263B81-09E4-409E-8EEC-03DFC2663C79}" type="parTrans" cxnId="{5A816C9D-8EA5-4AF0-8DED-C9CA0B89941D}">
      <dgm:prSet/>
      <dgm:spPr/>
      <dgm:t>
        <a:bodyPr/>
        <a:lstStyle/>
        <a:p>
          <a:endParaRPr lang="en-US"/>
        </a:p>
      </dgm:t>
    </dgm:pt>
    <dgm:pt modelId="{71EC61EA-99CC-49A9-95D3-CD3215B28938}" type="sibTrans" cxnId="{5A816C9D-8EA5-4AF0-8DED-C9CA0B89941D}">
      <dgm:prSet/>
      <dgm:spPr/>
      <dgm:t>
        <a:bodyPr/>
        <a:lstStyle/>
        <a:p>
          <a:endParaRPr lang="en-US"/>
        </a:p>
      </dgm:t>
    </dgm:pt>
    <dgm:pt modelId="{DA7A77E8-D4EE-4560-A54C-7E4AB128C70E}">
      <dgm:prSet/>
      <dgm:spPr/>
      <dgm:t>
        <a:bodyPr/>
        <a:lstStyle/>
        <a:p>
          <a:r>
            <a:rPr lang="en-US"/>
            <a:t>Or four classes:</a:t>
          </a:r>
        </a:p>
      </dgm:t>
    </dgm:pt>
    <dgm:pt modelId="{C477AEF2-32A7-47DF-B58D-2FE36DC3B147}" type="parTrans" cxnId="{260B623F-7892-4836-B7E4-04FB6E5C1C88}">
      <dgm:prSet/>
      <dgm:spPr/>
      <dgm:t>
        <a:bodyPr/>
        <a:lstStyle/>
        <a:p>
          <a:endParaRPr lang="en-US"/>
        </a:p>
      </dgm:t>
    </dgm:pt>
    <dgm:pt modelId="{00A0501D-0E87-4F53-B66E-8C1F824A28C0}" type="sibTrans" cxnId="{260B623F-7892-4836-B7E4-04FB6E5C1C88}">
      <dgm:prSet/>
      <dgm:spPr/>
      <dgm:t>
        <a:bodyPr/>
        <a:lstStyle/>
        <a:p>
          <a:endParaRPr lang="en-US"/>
        </a:p>
      </dgm:t>
    </dgm:pt>
    <dgm:pt modelId="{FC1EC1F9-96DA-4304-82B1-2EA79C00E4EA}">
      <dgm:prSet/>
      <dgm:spPr/>
      <dgm:t>
        <a:bodyPr/>
        <a:lstStyle/>
        <a:p>
          <a:r>
            <a:rPr lang="en-US"/>
            <a:t>Display</a:t>
          </a:r>
        </a:p>
      </dgm:t>
    </dgm:pt>
    <dgm:pt modelId="{69F37F4C-8AA5-478C-AF32-5677C85C345A}" type="parTrans" cxnId="{D5B00016-6384-430E-9D17-F027ACE5DB98}">
      <dgm:prSet/>
      <dgm:spPr/>
      <dgm:t>
        <a:bodyPr/>
        <a:lstStyle/>
        <a:p>
          <a:endParaRPr lang="en-US"/>
        </a:p>
      </dgm:t>
    </dgm:pt>
    <dgm:pt modelId="{EB691505-0289-4DB5-9C04-9BCB85817417}" type="sibTrans" cxnId="{D5B00016-6384-430E-9D17-F027ACE5DB98}">
      <dgm:prSet/>
      <dgm:spPr/>
      <dgm:t>
        <a:bodyPr/>
        <a:lstStyle/>
        <a:p>
          <a:endParaRPr lang="en-US"/>
        </a:p>
      </dgm:t>
    </dgm:pt>
    <dgm:pt modelId="{BEF0138C-DC95-4841-9FFD-5A96F4C2D264}">
      <dgm:prSet/>
      <dgm:spPr/>
      <dgm:t>
        <a:bodyPr/>
        <a:lstStyle/>
        <a:p>
          <a:r>
            <a:rPr lang="en-US"/>
            <a:t>Input parser</a:t>
          </a:r>
        </a:p>
      </dgm:t>
    </dgm:pt>
    <dgm:pt modelId="{9B249D1F-A0EC-4BBC-BF4C-877D5354D201}" type="parTrans" cxnId="{48F20ACB-2024-49E2-8D13-03C4223534ED}">
      <dgm:prSet/>
      <dgm:spPr/>
      <dgm:t>
        <a:bodyPr/>
        <a:lstStyle/>
        <a:p>
          <a:endParaRPr lang="en-US"/>
        </a:p>
      </dgm:t>
    </dgm:pt>
    <dgm:pt modelId="{051F7C01-52D0-444D-BDA6-28C8F39F97F4}" type="sibTrans" cxnId="{48F20ACB-2024-49E2-8D13-03C4223534ED}">
      <dgm:prSet/>
      <dgm:spPr/>
      <dgm:t>
        <a:bodyPr/>
        <a:lstStyle/>
        <a:p>
          <a:endParaRPr lang="en-US"/>
        </a:p>
      </dgm:t>
    </dgm:pt>
    <dgm:pt modelId="{4229A920-B149-40AD-ADF4-8FC572E82019}">
      <dgm:prSet/>
      <dgm:spPr/>
      <dgm:t>
        <a:bodyPr/>
        <a:lstStyle/>
        <a:p>
          <a:r>
            <a:rPr lang="en-US"/>
            <a:t>Transaction handler</a:t>
          </a:r>
        </a:p>
      </dgm:t>
    </dgm:pt>
    <dgm:pt modelId="{9564C555-6FC8-468E-AFF9-F1B38ED4F46E}" type="parTrans" cxnId="{89D5B8B2-417D-41A9-8229-C222D87C5472}">
      <dgm:prSet/>
      <dgm:spPr/>
      <dgm:t>
        <a:bodyPr/>
        <a:lstStyle/>
        <a:p>
          <a:endParaRPr lang="en-US"/>
        </a:p>
      </dgm:t>
    </dgm:pt>
    <dgm:pt modelId="{B7F8606F-E392-4561-92FE-6A3525BB6F14}" type="sibTrans" cxnId="{89D5B8B2-417D-41A9-8229-C222D87C5472}">
      <dgm:prSet/>
      <dgm:spPr/>
      <dgm:t>
        <a:bodyPr/>
        <a:lstStyle/>
        <a:p>
          <a:endParaRPr lang="en-US"/>
        </a:p>
      </dgm:t>
    </dgm:pt>
    <dgm:pt modelId="{6549CE61-338B-4B58-942C-4EA604D83D18}">
      <dgm:prSet/>
      <dgm:spPr/>
      <dgm:t>
        <a:bodyPr/>
        <a:lstStyle/>
        <a:p>
          <a:r>
            <a:rPr lang="en-US"/>
            <a:t>Service controller</a:t>
          </a:r>
        </a:p>
      </dgm:t>
    </dgm:pt>
    <dgm:pt modelId="{027AEFB1-2BBE-4CAD-BA2B-831B3EE023AE}" type="parTrans" cxnId="{6B409CF6-C1C5-4F10-8A3D-159EC0E7424F}">
      <dgm:prSet/>
      <dgm:spPr/>
      <dgm:t>
        <a:bodyPr/>
        <a:lstStyle/>
        <a:p>
          <a:endParaRPr lang="en-US"/>
        </a:p>
      </dgm:t>
    </dgm:pt>
    <dgm:pt modelId="{3ADD8817-5E23-461F-8568-E61797D95E28}" type="sibTrans" cxnId="{6B409CF6-C1C5-4F10-8A3D-159EC0E7424F}">
      <dgm:prSet/>
      <dgm:spPr/>
      <dgm:t>
        <a:bodyPr/>
        <a:lstStyle/>
        <a:p>
          <a:endParaRPr lang="en-US"/>
        </a:p>
      </dgm:t>
    </dgm:pt>
    <dgm:pt modelId="{FE6CD232-E886-4A94-A2F3-13561B4B03E4}" type="pres">
      <dgm:prSet presAssocID="{B3D26189-EFE6-43E8-B3C7-116324B90009}" presName="linear" presStyleCnt="0">
        <dgm:presLayoutVars>
          <dgm:dir/>
          <dgm:animLvl val="lvl"/>
          <dgm:resizeHandles val="exact"/>
        </dgm:presLayoutVars>
      </dgm:prSet>
      <dgm:spPr/>
    </dgm:pt>
    <dgm:pt modelId="{91AD723B-A678-4B06-8F8E-33C9149E6E33}" type="pres">
      <dgm:prSet presAssocID="{60F82454-19C1-4BA5-A287-30CC444CAEF3}" presName="parentLin" presStyleCnt="0"/>
      <dgm:spPr/>
    </dgm:pt>
    <dgm:pt modelId="{6C58A31E-B446-4C5D-AAFC-78C8BA2D78A9}" type="pres">
      <dgm:prSet presAssocID="{60F82454-19C1-4BA5-A287-30CC444CAEF3}" presName="parentLeftMargin" presStyleLbl="node1" presStyleIdx="0" presStyleCnt="2"/>
      <dgm:spPr/>
    </dgm:pt>
    <dgm:pt modelId="{CB078864-84C3-4D68-8C3D-6860D56AA6F1}" type="pres">
      <dgm:prSet presAssocID="{60F82454-19C1-4BA5-A287-30CC444CAE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634DE9-C2CA-4104-B225-17C777049785}" type="pres">
      <dgm:prSet presAssocID="{60F82454-19C1-4BA5-A287-30CC444CAEF3}" presName="negativeSpace" presStyleCnt="0"/>
      <dgm:spPr/>
    </dgm:pt>
    <dgm:pt modelId="{D44AC345-AA61-432C-8DED-DA6800920FEC}" type="pres">
      <dgm:prSet presAssocID="{60F82454-19C1-4BA5-A287-30CC444CAEF3}" presName="childText" presStyleLbl="conFgAcc1" presStyleIdx="0" presStyleCnt="2">
        <dgm:presLayoutVars>
          <dgm:bulletEnabled val="1"/>
        </dgm:presLayoutVars>
      </dgm:prSet>
      <dgm:spPr/>
    </dgm:pt>
    <dgm:pt modelId="{F5A05669-CE6D-4254-B0A2-20E951642D3A}" type="pres">
      <dgm:prSet presAssocID="{C598929C-1E1A-43BA-8B7B-8BE5B7826110}" presName="spaceBetweenRectangles" presStyleCnt="0"/>
      <dgm:spPr/>
    </dgm:pt>
    <dgm:pt modelId="{5B0C9A79-98BE-409B-8201-6EAAC14864B1}" type="pres">
      <dgm:prSet presAssocID="{DA7A77E8-D4EE-4560-A54C-7E4AB128C70E}" presName="parentLin" presStyleCnt="0"/>
      <dgm:spPr/>
    </dgm:pt>
    <dgm:pt modelId="{F3101A39-DF91-45F1-BFCA-E61BA7595209}" type="pres">
      <dgm:prSet presAssocID="{DA7A77E8-D4EE-4560-A54C-7E4AB128C70E}" presName="parentLeftMargin" presStyleLbl="node1" presStyleIdx="0" presStyleCnt="2"/>
      <dgm:spPr/>
    </dgm:pt>
    <dgm:pt modelId="{3DEE8D48-5AAC-49E6-8057-95B294D4A241}" type="pres">
      <dgm:prSet presAssocID="{DA7A77E8-D4EE-4560-A54C-7E4AB128C70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ED8631-ECAD-4F73-AB72-ABA9CC71868B}" type="pres">
      <dgm:prSet presAssocID="{DA7A77E8-D4EE-4560-A54C-7E4AB128C70E}" presName="negativeSpace" presStyleCnt="0"/>
      <dgm:spPr/>
    </dgm:pt>
    <dgm:pt modelId="{EBBC715C-27E3-42A9-8183-C6FB39D01FBD}" type="pres">
      <dgm:prSet presAssocID="{DA7A77E8-D4EE-4560-A54C-7E4AB128C70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5B00016-6384-430E-9D17-F027ACE5DB98}" srcId="{DA7A77E8-D4EE-4560-A54C-7E4AB128C70E}" destId="{FC1EC1F9-96DA-4304-82B1-2EA79C00E4EA}" srcOrd="0" destOrd="0" parTransId="{69F37F4C-8AA5-478C-AF32-5677C85C345A}" sibTransId="{EB691505-0289-4DB5-9C04-9BCB85817417}"/>
    <dgm:cxn modelId="{F5F6C83A-F6E6-4C44-85B7-F653DA595CE7}" type="presOf" srcId="{BEF0138C-DC95-4841-9FFD-5A96F4C2D264}" destId="{EBBC715C-27E3-42A9-8183-C6FB39D01FBD}" srcOrd="0" destOrd="1" presId="urn:microsoft.com/office/officeart/2005/8/layout/list1"/>
    <dgm:cxn modelId="{260B623F-7892-4836-B7E4-04FB6E5C1C88}" srcId="{B3D26189-EFE6-43E8-B3C7-116324B90009}" destId="{DA7A77E8-D4EE-4560-A54C-7E4AB128C70E}" srcOrd="1" destOrd="0" parTransId="{C477AEF2-32A7-47DF-B58D-2FE36DC3B147}" sibTransId="{00A0501D-0E87-4F53-B66E-8C1F824A28C0}"/>
    <dgm:cxn modelId="{9179D33F-753A-4965-9B7C-5F0D25FCD67D}" type="presOf" srcId="{FC1EC1F9-96DA-4304-82B1-2EA79C00E4EA}" destId="{EBBC715C-27E3-42A9-8183-C6FB39D01FBD}" srcOrd="0" destOrd="0" presId="urn:microsoft.com/office/officeart/2005/8/layout/list1"/>
    <dgm:cxn modelId="{F8EB6D46-187A-4F02-905E-7DF3C781A568}" type="presOf" srcId="{DA7A77E8-D4EE-4560-A54C-7E4AB128C70E}" destId="{F3101A39-DF91-45F1-BFCA-E61BA7595209}" srcOrd="0" destOrd="0" presId="urn:microsoft.com/office/officeart/2005/8/layout/list1"/>
    <dgm:cxn modelId="{0D08976D-6608-4657-87F9-E6E39BDB914B}" type="presOf" srcId="{6549CE61-338B-4B58-942C-4EA604D83D18}" destId="{EBBC715C-27E3-42A9-8183-C6FB39D01FBD}" srcOrd="0" destOrd="3" presId="urn:microsoft.com/office/officeart/2005/8/layout/list1"/>
    <dgm:cxn modelId="{EEBE0577-F1FF-4EB8-9D3E-8E0ED78AD612}" srcId="{B3D26189-EFE6-43E8-B3C7-116324B90009}" destId="{60F82454-19C1-4BA5-A287-30CC444CAEF3}" srcOrd="0" destOrd="0" parTransId="{F226298A-F75A-4058-AC32-71360BA3F7C3}" sibTransId="{C598929C-1E1A-43BA-8B7B-8BE5B7826110}"/>
    <dgm:cxn modelId="{01960B7B-1707-42E5-ADD5-0FC8C2BBDA7D}" type="presOf" srcId="{08B39D5A-3763-496D-868E-CEC84F40CB01}" destId="{D44AC345-AA61-432C-8DED-DA6800920FEC}" srcOrd="0" destOrd="0" presId="urn:microsoft.com/office/officeart/2005/8/layout/list1"/>
    <dgm:cxn modelId="{50FFF27D-07AF-47AD-8003-7AE3FF973F2A}" srcId="{60F82454-19C1-4BA5-A287-30CC444CAEF3}" destId="{08B39D5A-3763-496D-868E-CEC84F40CB01}" srcOrd="0" destOrd="0" parTransId="{4DF645CB-6AC5-4738-AE14-5E4C8983289E}" sibTransId="{D0B66BDD-5E35-4FF0-916D-EC9A54DC6B82}"/>
    <dgm:cxn modelId="{5A816C9D-8EA5-4AF0-8DED-C9CA0B89941D}" srcId="{60F82454-19C1-4BA5-A287-30CC444CAEF3}" destId="{2DFA2917-B548-44D9-B9A8-8079A4AA5D0C}" srcOrd="1" destOrd="0" parTransId="{CF263B81-09E4-409E-8EEC-03DFC2663C79}" sibTransId="{71EC61EA-99CC-49A9-95D3-CD3215B28938}"/>
    <dgm:cxn modelId="{AC039AA8-2022-4563-8172-7C3B84BAEE6F}" type="presOf" srcId="{60F82454-19C1-4BA5-A287-30CC444CAEF3}" destId="{CB078864-84C3-4D68-8C3D-6860D56AA6F1}" srcOrd="1" destOrd="0" presId="urn:microsoft.com/office/officeart/2005/8/layout/list1"/>
    <dgm:cxn modelId="{DFA15CAA-18EC-4871-9E26-6882B648C414}" type="presOf" srcId="{4229A920-B149-40AD-ADF4-8FC572E82019}" destId="{EBBC715C-27E3-42A9-8183-C6FB39D01FBD}" srcOrd="0" destOrd="2" presId="urn:microsoft.com/office/officeart/2005/8/layout/list1"/>
    <dgm:cxn modelId="{18BB05B0-0050-4459-80EB-0E0C97FE7739}" type="presOf" srcId="{60F82454-19C1-4BA5-A287-30CC444CAEF3}" destId="{6C58A31E-B446-4C5D-AAFC-78C8BA2D78A9}" srcOrd="0" destOrd="0" presId="urn:microsoft.com/office/officeart/2005/8/layout/list1"/>
    <dgm:cxn modelId="{89D5B8B2-417D-41A9-8229-C222D87C5472}" srcId="{DA7A77E8-D4EE-4560-A54C-7E4AB128C70E}" destId="{4229A920-B149-40AD-ADF4-8FC572E82019}" srcOrd="2" destOrd="0" parTransId="{9564C555-6FC8-468E-AFF9-F1B38ED4F46E}" sibTransId="{B7F8606F-E392-4561-92FE-6A3525BB6F14}"/>
    <dgm:cxn modelId="{107617CA-DCA3-4A8E-AA50-5BA499C7A3BB}" type="presOf" srcId="{DA7A77E8-D4EE-4560-A54C-7E4AB128C70E}" destId="{3DEE8D48-5AAC-49E6-8057-95B294D4A241}" srcOrd="1" destOrd="0" presId="urn:microsoft.com/office/officeart/2005/8/layout/list1"/>
    <dgm:cxn modelId="{48F20ACB-2024-49E2-8D13-03C4223534ED}" srcId="{DA7A77E8-D4EE-4560-A54C-7E4AB128C70E}" destId="{BEF0138C-DC95-4841-9FFD-5A96F4C2D264}" srcOrd="1" destOrd="0" parTransId="{9B249D1F-A0EC-4BBC-BF4C-877D5354D201}" sibTransId="{051F7C01-52D0-444D-BDA6-28C8F39F97F4}"/>
    <dgm:cxn modelId="{43F326D2-042A-42D3-BFA9-8810972E27DB}" type="presOf" srcId="{B3D26189-EFE6-43E8-B3C7-116324B90009}" destId="{FE6CD232-E886-4A94-A2F3-13561B4B03E4}" srcOrd="0" destOrd="0" presId="urn:microsoft.com/office/officeart/2005/8/layout/list1"/>
    <dgm:cxn modelId="{F94AF5E5-733E-4927-8E48-2CC39EBB730B}" type="presOf" srcId="{2DFA2917-B548-44D9-B9A8-8079A4AA5D0C}" destId="{D44AC345-AA61-432C-8DED-DA6800920FEC}" srcOrd="0" destOrd="1" presId="urn:microsoft.com/office/officeart/2005/8/layout/list1"/>
    <dgm:cxn modelId="{6B409CF6-C1C5-4F10-8A3D-159EC0E7424F}" srcId="{DA7A77E8-D4EE-4560-A54C-7E4AB128C70E}" destId="{6549CE61-338B-4B58-942C-4EA604D83D18}" srcOrd="3" destOrd="0" parTransId="{027AEFB1-2BBE-4CAD-BA2B-831B3EE023AE}" sibTransId="{3ADD8817-5E23-461F-8568-E61797D95E28}"/>
    <dgm:cxn modelId="{FFF61D49-6423-492D-B751-E689F27AB420}" type="presParOf" srcId="{FE6CD232-E886-4A94-A2F3-13561B4B03E4}" destId="{91AD723B-A678-4B06-8F8E-33C9149E6E33}" srcOrd="0" destOrd="0" presId="urn:microsoft.com/office/officeart/2005/8/layout/list1"/>
    <dgm:cxn modelId="{D78DB7CA-9633-44F8-81B1-CB8010DA9F84}" type="presParOf" srcId="{91AD723B-A678-4B06-8F8E-33C9149E6E33}" destId="{6C58A31E-B446-4C5D-AAFC-78C8BA2D78A9}" srcOrd="0" destOrd="0" presId="urn:microsoft.com/office/officeart/2005/8/layout/list1"/>
    <dgm:cxn modelId="{B3BA9E34-3558-42A5-BC1C-80F477447FA5}" type="presParOf" srcId="{91AD723B-A678-4B06-8F8E-33C9149E6E33}" destId="{CB078864-84C3-4D68-8C3D-6860D56AA6F1}" srcOrd="1" destOrd="0" presId="urn:microsoft.com/office/officeart/2005/8/layout/list1"/>
    <dgm:cxn modelId="{17047BB3-E722-4611-B453-1D0D913AE465}" type="presParOf" srcId="{FE6CD232-E886-4A94-A2F3-13561B4B03E4}" destId="{07634DE9-C2CA-4104-B225-17C777049785}" srcOrd="1" destOrd="0" presId="urn:microsoft.com/office/officeart/2005/8/layout/list1"/>
    <dgm:cxn modelId="{3ED08157-8924-402E-9DFC-9F0C75F1CB36}" type="presParOf" srcId="{FE6CD232-E886-4A94-A2F3-13561B4B03E4}" destId="{D44AC345-AA61-432C-8DED-DA6800920FEC}" srcOrd="2" destOrd="0" presId="urn:microsoft.com/office/officeart/2005/8/layout/list1"/>
    <dgm:cxn modelId="{F6E5C088-E66B-4EBE-A985-1D5C679AFE6F}" type="presParOf" srcId="{FE6CD232-E886-4A94-A2F3-13561B4B03E4}" destId="{F5A05669-CE6D-4254-B0A2-20E951642D3A}" srcOrd="3" destOrd="0" presId="urn:microsoft.com/office/officeart/2005/8/layout/list1"/>
    <dgm:cxn modelId="{6914C743-3E31-4D1F-84B6-EFA91B8CCCAB}" type="presParOf" srcId="{FE6CD232-E886-4A94-A2F3-13561B4B03E4}" destId="{5B0C9A79-98BE-409B-8201-6EAAC14864B1}" srcOrd="4" destOrd="0" presId="urn:microsoft.com/office/officeart/2005/8/layout/list1"/>
    <dgm:cxn modelId="{0222C7CE-CCDA-44FA-A180-2EC242D7A4D0}" type="presParOf" srcId="{5B0C9A79-98BE-409B-8201-6EAAC14864B1}" destId="{F3101A39-DF91-45F1-BFCA-E61BA7595209}" srcOrd="0" destOrd="0" presId="urn:microsoft.com/office/officeart/2005/8/layout/list1"/>
    <dgm:cxn modelId="{756F985C-4C84-4B19-ABBC-F6E7FC1173F9}" type="presParOf" srcId="{5B0C9A79-98BE-409B-8201-6EAAC14864B1}" destId="{3DEE8D48-5AAC-49E6-8057-95B294D4A241}" srcOrd="1" destOrd="0" presId="urn:microsoft.com/office/officeart/2005/8/layout/list1"/>
    <dgm:cxn modelId="{802E2A74-154C-40F9-B018-4AC499E4BC2F}" type="presParOf" srcId="{FE6CD232-E886-4A94-A2F3-13561B4B03E4}" destId="{E5ED8631-ECAD-4F73-AB72-ABA9CC71868B}" srcOrd="5" destOrd="0" presId="urn:microsoft.com/office/officeart/2005/8/layout/list1"/>
    <dgm:cxn modelId="{33094284-AF5C-4B74-AE06-329EFD86F956}" type="presParOf" srcId="{FE6CD232-E886-4A94-A2F3-13561B4B03E4}" destId="{EBBC715C-27E3-42A9-8183-C6FB39D01FB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15C058-86F6-49BB-92C4-AFA50F3AD08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422B123-6051-4049-B825-0A69E0A3AF68}">
      <dgm:prSet/>
      <dgm:spPr/>
      <dgm:t>
        <a:bodyPr/>
        <a:lstStyle/>
        <a:p>
          <a:r>
            <a:rPr lang="en-US"/>
            <a:t>The DevonCreditCard does not use a PIN or CVV number</a:t>
          </a:r>
        </a:p>
      </dgm:t>
    </dgm:pt>
    <dgm:pt modelId="{CAF13728-D2D1-4577-8E79-14B61597C9F9}" type="parTrans" cxnId="{94082491-6C9C-483E-9AB9-B0CE0490078D}">
      <dgm:prSet/>
      <dgm:spPr/>
      <dgm:t>
        <a:bodyPr/>
        <a:lstStyle/>
        <a:p>
          <a:endParaRPr lang="en-US"/>
        </a:p>
      </dgm:t>
    </dgm:pt>
    <dgm:pt modelId="{752C6F06-B19D-4868-977E-35B866FE51EF}" type="sibTrans" cxnId="{94082491-6C9C-483E-9AB9-B0CE0490078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E5A9F94-93B4-4893-BFE8-F65A14D11EBE}">
      <dgm:prSet/>
      <dgm:spPr/>
      <dgm:t>
        <a:bodyPr/>
        <a:lstStyle/>
        <a:p>
          <a:r>
            <a:rPr lang="en-US"/>
            <a:t>It is being forced to implement something it does not need</a:t>
          </a:r>
        </a:p>
      </dgm:t>
    </dgm:pt>
    <dgm:pt modelId="{DFF79A64-4A0D-4AB5-8CEA-D5B304811FB5}" type="parTrans" cxnId="{8DBB2E59-E2F7-4409-B555-90B44F38BD00}">
      <dgm:prSet/>
      <dgm:spPr/>
      <dgm:t>
        <a:bodyPr/>
        <a:lstStyle/>
        <a:p>
          <a:endParaRPr lang="en-US"/>
        </a:p>
      </dgm:t>
    </dgm:pt>
    <dgm:pt modelId="{DF67CAEA-503D-4D24-A96A-7C8169CE5F1C}" type="sibTrans" cxnId="{8DBB2E59-E2F7-4409-B555-90B44F38BD0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DAFEC27-9E83-44F9-8DB0-175E6BB0F255}">
      <dgm:prSet/>
      <dgm:spPr/>
      <dgm:t>
        <a:bodyPr/>
        <a:lstStyle/>
        <a:p>
          <a:r>
            <a:rPr lang="en-US"/>
            <a:t>No class should be given a contract for something it is not supposed to do</a:t>
          </a:r>
        </a:p>
      </dgm:t>
    </dgm:pt>
    <dgm:pt modelId="{1291A7DA-F1F4-4CB7-BA22-79A8B9734062}" type="parTrans" cxnId="{96C8DF0E-7D38-4F85-8F0F-C8C94E213D07}">
      <dgm:prSet/>
      <dgm:spPr/>
      <dgm:t>
        <a:bodyPr/>
        <a:lstStyle/>
        <a:p>
          <a:endParaRPr lang="en-US"/>
        </a:p>
      </dgm:t>
    </dgm:pt>
    <dgm:pt modelId="{0FBDAA98-D366-43AE-B722-1D6F76B2FFFC}" type="sibTrans" cxnId="{96C8DF0E-7D38-4F85-8F0F-C8C94E213D0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26AEBDD-DFE5-4C73-90CB-1060B2FF0F7C}" type="pres">
      <dgm:prSet presAssocID="{7F15C058-86F6-49BB-92C4-AFA50F3AD086}" presName="Name0" presStyleCnt="0">
        <dgm:presLayoutVars>
          <dgm:animLvl val="lvl"/>
          <dgm:resizeHandles val="exact"/>
        </dgm:presLayoutVars>
      </dgm:prSet>
      <dgm:spPr/>
    </dgm:pt>
    <dgm:pt modelId="{E8783097-3695-45C5-AD2B-D1851C484127}" type="pres">
      <dgm:prSet presAssocID="{C422B123-6051-4049-B825-0A69E0A3AF68}" presName="compositeNode" presStyleCnt="0">
        <dgm:presLayoutVars>
          <dgm:bulletEnabled val="1"/>
        </dgm:presLayoutVars>
      </dgm:prSet>
      <dgm:spPr/>
    </dgm:pt>
    <dgm:pt modelId="{DC5C456E-8C5E-479B-B4E5-D0F8AE34C955}" type="pres">
      <dgm:prSet presAssocID="{C422B123-6051-4049-B825-0A69E0A3AF68}" presName="bgRect" presStyleLbl="alignNode1" presStyleIdx="0" presStyleCnt="3"/>
      <dgm:spPr/>
    </dgm:pt>
    <dgm:pt modelId="{528DA55D-801E-4867-BB85-24D34B01DA1F}" type="pres">
      <dgm:prSet presAssocID="{752C6F06-B19D-4868-977E-35B866FE51E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23E885E-8476-4C31-8B4B-2AD486E458DC}" type="pres">
      <dgm:prSet presAssocID="{C422B123-6051-4049-B825-0A69E0A3AF68}" presName="nodeRect" presStyleLbl="alignNode1" presStyleIdx="0" presStyleCnt="3">
        <dgm:presLayoutVars>
          <dgm:bulletEnabled val="1"/>
        </dgm:presLayoutVars>
      </dgm:prSet>
      <dgm:spPr/>
    </dgm:pt>
    <dgm:pt modelId="{498919A8-1E35-4601-9E2D-71C3CD29FCC1}" type="pres">
      <dgm:prSet presAssocID="{752C6F06-B19D-4868-977E-35B866FE51EF}" presName="sibTrans" presStyleCnt="0"/>
      <dgm:spPr/>
    </dgm:pt>
    <dgm:pt modelId="{0F811714-48A8-47AC-A3DC-055A92C0FB46}" type="pres">
      <dgm:prSet presAssocID="{EE5A9F94-93B4-4893-BFE8-F65A14D11EBE}" presName="compositeNode" presStyleCnt="0">
        <dgm:presLayoutVars>
          <dgm:bulletEnabled val="1"/>
        </dgm:presLayoutVars>
      </dgm:prSet>
      <dgm:spPr/>
    </dgm:pt>
    <dgm:pt modelId="{7A8C07B2-077F-4783-A0D5-C13B9690FCE6}" type="pres">
      <dgm:prSet presAssocID="{EE5A9F94-93B4-4893-BFE8-F65A14D11EBE}" presName="bgRect" presStyleLbl="alignNode1" presStyleIdx="1" presStyleCnt="3"/>
      <dgm:spPr/>
    </dgm:pt>
    <dgm:pt modelId="{4EB7A712-2A4F-4312-9022-F103F5DE9837}" type="pres">
      <dgm:prSet presAssocID="{DF67CAEA-503D-4D24-A96A-7C8169CE5F1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C98A3ED-418B-465A-B54A-65E8AC28600D}" type="pres">
      <dgm:prSet presAssocID="{EE5A9F94-93B4-4893-BFE8-F65A14D11EBE}" presName="nodeRect" presStyleLbl="alignNode1" presStyleIdx="1" presStyleCnt="3">
        <dgm:presLayoutVars>
          <dgm:bulletEnabled val="1"/>
        </dgm:presLayoutVars>
      </dgm:prSet>
      <dgm:spPr/>
    </dgm:pt>
    <dgm:pt modelId="{1F6D37EC-B0E4-418A-ADF7-1A02C6D033FD}" type="pres">
      <dgm:prSet presAssocID="{DF67CAEA-503D-4D24-A96A-7C8169CE5F1C}" presName="sibTrans" presStyleCnt="0"/>
      <dgm:spPr/>
    </dgm:pt>
    <dgm:pt modelId="{4E19258D-C6AB-4530-ACE7-F2017001EE5B}" type="pres">
      <dgm:prSet presAssocID="{0DAFEC27-9E83-44F9-8DB0-175E6BB0F255}" presName="compositeNode" presStyleCnt="0">
        <dgm:presLayoutVars>
          <dgm:bulletEnabled val="1"/>
        </dgm:presLayoutVars>
      </dgm:prSet>
      <dgm:spPr/>
    </dgm:pt>
    <dgm:pt modelId="{5144CEA5-DEFC-4D39-B5F1-65B77847201D}" type="pres">
      <dgm:prSet presAssocID="{0DAFEC27-9E83-44F9-8DB0-175E6BB0F255}" presName="bgRect" presStyleLbl="alignNode1" presStyleIdx="2" presStyleCnt="3"/>
      <dgm:spPr/>
    </dgm:pt>
    <dgm:pt modelId="{90AF2629-B280-4D3C-8E31-53582E37AAFC}" type="pres">
      <dgm:prSet presAssocID="{0FBDAA98-D366-43AE-B722-1D6F76B2FFF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3B9F2339-9096-4919-8678-7B23F56D6F04}" type="pres">
      <dgm:prSet presAssocID="{0DAFEC27-9E83-44F9-8DB0-175E6BB0F25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6C8DF0E-7D38-4F85-8F0F-C8C94E213D07}" srcId="{7F15C058-86F6-49BB-92C4-AFA50F3AD086}" destId="{0DAFEC27-9E83-44F9-8DB0-175E6BB0F255}" srcOrd="2" destOrd="0" parTransId="{1291A7DA-F1F4-4CB7-BA22-79A8B9734062}" sibTransId="{0FBDAA98-D366-43AE-B722-1D6F76B2FFFC}"/>
    <dgm:cxn modelId="{C1C4B269-50AC-4497-BC25-5816296795BE}" type="presOf" srcId="{C422B123-6051-4049-B825-0A69E0A3AF68}" destId="{DC5C456E-8C5E-479B-B4E5-D0F8AE34C955}" srcOrd="0" destOrd="0" presId="urn:microsoft.com/office/officeart/2016/7/layout/LinearBlockProcessNumbered"/>
    <dgm:cxn modelId="{AD1BAF70-3B13-45A3-BE44-49E51580190D}" type="presOf" srcId="{0FBDAA98-D366-43AE-B722-1D6F76B2FFFC}" destId="{90AF2629-B280-4D3C-8E31-53582E37AAFC}" srcOrd="0" destOrd="0" presId="urn:microsoft.com/office/officeart/2016/7/layout/LinearBlockProcessNumbered"/>
    <dgm:cxn modelId="{8DBB2E59-E2F7-4409-B555-90B44F38BD00}" srcId="{7F15C058-86F6-49BB-92C4-AFA50F3AD086}" destId="{EE5A9F94-93B4-4893-BFE8-F65A14D11EBE}" srcOrd="1" destOrd="0" parTransId="{DFF79A64-4A0D-4AB5-8CEA-D5B304811FB5}" sibTransId="{DF67CAEA-503D-4D24-A96A-7C8169CE5F1C}"/>
    <dgm:cxn modelId="{F64D367A-B16C-4E73-B10D-78333B4F1F27}" type="presOf" srcId="{752C6F06-B19D-4868-977E-35B866FE51EF}" destId="{528DA55D-801E-4867-BB85-24D34B01DA1F}" srcOrd="0" destOrd="0" presId="urn:microsoft.com/office/officeart/2016/7/layout/LinearBlockProcessNumbered"/>
    <dgm:cxn modelId="{57804582-50DC-4BE6-892C-1A56B1A3B3FE}" type="presOf" srcId="{C422B123-6051-4049-B825-0A69E0A3AF68}" destId="{923E885E-8476-4C31-8B4B-2AD486E458DC}" srcOrd="1" destOrd="0" presId="urn:microsoft.com/office/officeart/2016/7/layout/LinearBlockProcessNumbered"/>
    <dgm:cxn modelId="{94082491-6C9C-483E-9AB9-B0CE0490078D}" srcId="{7F15C058-86F6-49BB-92C4-AFA50F3AD086}" destId="{C422B123-6051-4049-B825-0A69E0A3AF68}" srcOrd="0" destOrd="0" parTransId="{CAF13728-D2D1-4577-8E79-14B61597C9F9}" sibTransId="{752C6F06-B19D-4868-977E-35B866FE51EF}"/>
    <dgm:cxn modelId="{407F849F-3E63-4574-BDD4-1F8E20C2BC7A}" type="presOf" srcId="{7F15C058-86F6-49BB-92C4-AFA50F3AD086}" destId="{326AEBDD-DFE5-4C73-90CB-1060B2FF0F7C}" srcOrd="0" destOrd="0" presId="urn:microsoft.com/office/officeart/2016/7/layout/LinearBlockProcessNumbered"/>
    <dgm:cxn modelId="{3D16A0B4-7EB8-403E-844C-7E121C7386DE}" type="presOf" srcId="{0DAFEC27-9E83-44F9-8DB0-175E6BB0F255}" destId="{3B9F2339-9096-4919-8678-7B23F56D6F04}" srcOrd="1" destOrd="0" presId="urn:microsoft.com/office/officeart/2016/7/layout/LinearBlockProcessNumbered"/>
    <dgm:cxn modelId="{5D857ADB-A085-4684-ABA5-B3CC8720C5C8}" type="presOf" srcId="{EE5A9F94-93B4-4893-BFE8-F65A14D11EBE}" destId="{7A8C07B2-077F-4783-A0D5-C13B9690FCE6}" srcOrd="0" destOrd="0" presId="urn:microsoft.com/office/officeart/2016/7/layout/LinearBlockProcessNumbered"/>
    <dgm:cxn modelId="{71204DF8-6B05-4E59-BCBE-952E49C407CE}" type="presOf" srcId="{DF67CAEA-503D-4D24-A96A-7C8169CE5F1C}" destId="{4EB7A712-2A4F-4312-9022-F103F5DE9837}" srcOrd="0" destOrd="0" presId="urn:microsoft.com/office/officeart/2016/7/layout/LinearBlockProcessNumbered"/>
    <dgm:cxn modelId="{2B365DF9-6D77-47DE-B1CF-6EC70E5A2A4D}" type="presOf" srcId="{EE5A9F94-93B4-4893-BFE8-F65A14D11EBE}" destId="{AC98A3ED-418B-465A-B54A-65E8AC28600D}" srcOrd="1" destOrd="0" presId="urn:microsoft.com/office/officeart/2016/7/layout/LinearBlockProcessNumbered"/>
    <dgm:cxn modelId="{12BD71FC-5BAC-47D4-969F-CCAF8FC0DA1E}" type="presOf" srcId="{0DAFEC27-9E83-44F9-8DB0-175E6BB0F255}" destId="{5144CEA5-DEFC-4D39-B5F1-65B77847201D}" srcOrd="0" destOrd="0" presId="urn:microsoft.com/office/officeart/2016/7/layout/LinearBlockProcessNumbered"/>
    <dgm:cxn modelId="{BCB18E32-E826-4865-ADD7-034206D34808}" type="presParOf" srcId="{326AEBDD-DFE5-4C73-90CB-1060B2FF0F7C}" destId="{E8783097-3695-45C5-AD2B-D1851C484127}" srcOrd="0" destOrd="0" presId="urn:microsoft.com/office/officeart/2016/7/layout/LinearBlockProcessNumbered"/>
    <dgm:cxn modelId="{4CD103EF-31D5-482F-BF39-A61C93D0CD25}" type="presParOf" srcId="{E8783097-3695-45C5-AD2B-D1851C484127}" destId="{DC5C456E-8C5E-479B-B4E5-D0F8AE34C955}" srcOrd="0" destOrd="0" presId="urn:microsoft.com/office/officeart/2016/7/layout/LinearBlockProcessNumbered"/>
    <dgm:cxn modelId="{90E94059-3429-4D15-A667-EC43B1261E04}" type="presParOf" srcId="{E8783097-3695-45C5-AD2B-D1851C484127}" destId="{528DA55D-801E-4867-BB85-24D34B01DA1F}" srcOrd="1" destOrd="0" presId="urn:microsoft.com/office/officeart/2016/7/layout/LinearBlockProcessNumbered"/>
    <dgm:cxn modelId="{2E1F64EE-4B64-4FEA-92E5-906F131C6FB4}" type="presParOf" srcId="{E8783097-3695-45C5-AD2B-D1851C484127}" destId="{923E885E-8476-4C31-8B4B-2AD486E458DC}" srcOrd="2" destOrd="0" presId="urn:microsoft.com/office/officeart/2016/7/layout/LinearBlockProcessNumbered"/>
    <dgm:cxn modelId="{6D3BB702-72F0-426C-9749-DEAE544322D6}" type="presParOf" srcId="{326AEBDD-DFE5-4C73-90CB-1060B2FF0F7C}" destId="{498919A8-1E35-4601-9E2D-71C3CD29FCC1}" srcOrd="1" destOrd="0" presId="urn:microsoft.com/office/officeart/2016/7/layout/LinearBlockProcessNumbered"/>
    <dgm:cxn modelId="{12E49DAC-4E83-4427-B1E3-3FE9BCD727D4}" type="presParOf" srcId="{326AEBDD-DFE5-4C73-90CB-1060B2FF0F7C}" destId="{0F811714-48A8-47AC-A3DC-055A92C0FB46}" srcOrd="2" destOrd="0" presId="urn:microsoft.com/office/officeart/2016/7/layout/LinearBlockProcessNumbered"/>
    <dgm:cxn modelId="{3B197DCE-AFD6-418C-B478-3D72CC9822F2}" type="presParOf" srcId="{0F811714-48A8-47AC-A3DC-055A92C0FB46}" destId="{7A8C07B2-077F-4783-A0D5-C13B9690FCE6}" srcOrd="0" destOrd="0" presId="urn:microsoft.com/office/officeart/2016/7/layout/LinearBlockProcessNumbered"/>
    <dgm:cxn modelId="{4CC1CE50-B79A-40F1-9AC6-A6E97F9DB52F}" type="presParOf" srcId="{0F811714-48A8-47AC-A3DC-055A92C0FB46}" destId="{4EB7A712-2A4F-4312-9022-F103F5DE9837}" srcOrd="1" destOrd="0" presId="urn:microsoft.com/office/officeart/2016/7/layout/LinearBlockProcessNumbered"/>
    <dgm:cxn modelId="{0C63DD79-A3A1-4BD1-B772-66F4B32D558F}" type="presParOf" srcId="{0F811714-48A8-47AC-A3DC-055A92C0FB46}" destId="{AC98A3ED-418B-465A-B54A-65E8AC28600D}" srcOrd="2" destOrd="0" presId="urn:microsoft.com/office/officeart/2016/7/layout/LinearBlockProcessNumbered"/>
    <dgm:cxn modelId="{036B65CF-3B86-4B08-8074-75B7A8A24967}" type="presParOf" srcId="{326AEBDD-DFE5-4C73-90CB-1060B2FF0F7C}" destId="{1F6D37EC-B0E4-418A-ADF7-1A02C6D033FD}" srcOrd="3" destOrd="0" presId="urn:microsoft.com/office/officeart/2016/7/layout/LinearBlockProcessNumbered"/>
    <dgm:cxn modelId="{8A7D7E6C-048C-4FE6-A026-6A0184E4DB31}" type="presParOf" srcId="{326AEBDD-DFE5-4C73-90CB-1060B2FF0F7C}" destId="{4E19258D-C6AB-4530-ACE7-F2017001EE5B}" srcOrd="4" destOrd="0" presId="urn:microsoft.com/office/officeart/2016/7/layout/LinearBlockProcessNumbered"/>
    <dgm:cxn modelId="{5DDAACC7-C98B-4D18-874E-4B45D83F0620}" type="presParOf" srcId="{4E19258D-C6AB-4530-ACE7-F2017001EE5B}" destId="{5144CEA5-DEFC-4D39-B5F1-65B77847201D}" srcOrd="0" destOrd="0" presId="urn:microsoft.com/office/officeart/2016/7/layout/LinearBlockProcessNumbered"/>
    <dgm:cxn modelId="{1574BDDA-D166-46C3-AC51-CFEA5B4E616F}" type="presParOf" srcId="{4E19258D-C6AB-4530-ACE7-F2017001EE5B}" destId="{90AF2629-B280-4D3C-8E31-53582E37AAFC}" srcOrd="1" destOrd="0" presId="urn:microsoft.com/office/officeart/2016/7/layout/LinearBlockProcessNumbered"/>
    <dgm:cxn modelId="{86EB2AC2-0B59-44CD-9E58-057DBBBF3FE0}" type="presParOf" srcId="{4E19258D-C6AB-4530-ACE7-F2017001EE5B}" destId="{3B9F2339-9096-4919-8678-7B23F56D6F0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6CE73-26C9-46A1-BB61-777650D8CD9F}">
      <dsp:nvSpPr>
        <dsp:cNvPr id="0" name=""/>
        <dsp:cNvSpPr/>
      </dsp:nvSpPr>
      <dsp:spPr>
        <a:xfrm>
          <a:off x="0" y="17243"/>
          <a:ext cx="542239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 – Single Responsibility</a:t>
          </a:r>
        </a:p>
      </dsp:txBody>
      <dsp:txXfrm>
        <a:off x="31984" y="49227"/>
        <a:ext cx="5358422" cy="591232"/>
      </dsp:txXfrm>
    </dsp:sp>
    <dsp:sp modelId="{2011923F-6756-4259-9686-889944169990}">
      <dsp:nvSpPr>
        <dsp:cNvPr id="0" name=""/>
        <dsp:cNvSpPr/>
      </dsp:nvSpPr>
      <dsp:spPr>
        <a:xfrm>
          <a:off x="0" y="753083"/>
          <a:ext cx="542239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 – Open Closed</a:t>
          </a:r>
        </a:p>
      </dsp:txBody>
      <dsp:txXfrm>
        <a:off x="31984" y="785067"/>
        <a:ext cx="5358422" cy="591232"/>
      </dsp:txXfrm>
    </dsp:sp>
    <dsp:sp modelId="{18B2CB48-B3AE-4C59-8D5A-598557E15B0B}">
      <dsp:nvSpPr>
        <dsp:cNvPr id="0" name=""/>
        <dsp:cNvSpPr/>
      </dsp:nvSpPr>
      <dsp:spPr>
        <a:xfrm>
          <a:off x="0" y="1488923"/>
          <a:ext cx="542239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 – Liskov Substitution</a:t>
          </a:r>
        </a:p>
      </dsp:txBody>
      <dsp:txXfrm>
        <a:off x="31984" y="1520907"/>
        <a:ext cx="5358422" cy="591232"/>
      </dsp:txXfrm>
    </dsp:sp>
    <dsp:sp modelId="{3D7633EF-DE89-4379-8319-65C0BDCDDC71}">
      <dsp:nvSpPr>
        <dsp:cNvPr id="0" name=""/>
        <dsp:cNvSpPr/>
      </dsp:nvSpPr>
      <dsp:spPr>
        <a:xfrm>
          <a:off x="0" y="2224763"/>
          <a:ext cx="542239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 – Interface Segregation</a:t>
          </a:r>
        </a:p>
      </dsp:txBody>
      <dsp:txXfrm>
        <a:off x="31984" y="2256747"/>
        <a:ext cx="5358422" cy="591232"/>
      </dsp:txXfrm>
    </dsp:sp>
    <dsp:sp modelId="{107B82A6-E9BF-475C-BB53-5642B5EB0D7F}">
      <dsp:nvSpPr>
        <dsp:cNvPr id="0" name=""/>
        <dsp:cNvSpPr/>
      </dsp:nvSpPr>
      <dsp:spPr>
        <a:xfrm>
          <a:off x="0" y="2960603"/>
          <a:ext cx="542239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 – Dependency Inversion</a:t>
          </a:r>
        </a:p>
      </dsp:txBody>
      <dsp:txXfrm>
        <a:off x="31984" y="2992587"/>
        <a:ext cx="5358422" cy="591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AC345-AA61-432C-8DED-DA6800920FEC}">
      <dsp:nvSpPr>
        <dsp:cNvPr id="0" name=""/>
        <dsp:cNvSpPr/>
      </dsp:nvSpPr>
      <dsp:spPr>
        <a:xfrm>
          <a:off x="0" y="313523"/>
          <a:ext cx="542239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0838" tIns="416560" rIns="42083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Transaction Handler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Display</a:t>
          </a:r>
        </a:p>
      </dsp:txBody>
      <dsp:txXfrm>
        <a:off x="0" y="313523"/>
        <a:ext cx="5422390" cy="1134000"/>
      </dsp:txXfrm>
    </dsp:sp>
    <dsp:sp modelId="{CB078864-84C3-4D68-8C3D-6860D56AA6F1}">
      <dsp:nvSpPr>
        <dsp:cNvPr id="0" name=""/>
        <dsp:cNvSpPr/>
      </dsp:nvSpPr>
      <dsp:spPr>
        <a:xfrm>
          <a:off x="271119" y="18323"/>
          <a:ext cx="3795673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467" tIns="0" rIns="14346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two classes:</a:t>
          </a:r>
        </a:p>
      </dsp:txBody>
      <dsp:txXfrm>
        <a:off x="299940" y="47144"/>
        <a:ext cx="3738031" cy="532758"/>
      </dsp:txXfrm>
    </dsp:sp>
    <dsp:sp modelId="{EBBC715C-27E3-42A9-8183-C6FB39D01FBD}">
      <dsp:nvSpPr>
        <dsp:cNvPr id="0" name=""/>
        <dsp:cNvSpPr/>
      </dsp:nvSpPr>
      <dsp:spPr>
        <a:xfrm>
          <a:off x="0" y="1850723"/>
          <a:ext cx="5422390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0838" tIns="416560" rIns="42083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Display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Input parser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Transaction handler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Service controller</a:t>
          </a:r>
        </a:p>
      </dsp:txBody>
      <dsp:txXfrm>
        <a:off x="0" y="1850723"/>
        <a:ext cx="5422390" cy="1764000"/>
      </dsp:txXfrm>
    </dsp:sp>
    <dsp:sp modelId="{3DEE8D48-5AAC-49E6-8057-95B294D4A241}">
      <dsp:nvSpPr>
        <dsp:cNvPr id="0" name=""/>
        <dsp:cNvSpPr/>
      </dsp:nvSpPr>
      <dsp:spPr>
        <a:xfrm>
          <a:off x="271119" y="1555523"/>
          <a:ext cx="3795673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467" tIns="0" rIns="14346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Or four classes:</a:t>
          </a:r>
        </a:p>
      </dsp:txBody>
      <dsp:txXfrm>
        <a:off x="299940" y="1584344"/>
        <a:ext cx="3738031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C456E-8C5E-479B-B4E5-D0F8AE34C955}">
      <dsp:nvSpPr>
        <dsp:cNvPr id="0" name=""/>
        <dsp:cNvSpPr/>
      </dsp:nvSpPr>
      <dsp:spPr>
        <a:xfrm>
          <a:off x="861" y="0"/>
          <a:ext cx="3489945" cy="36782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DevonCreditCard does not use a PIN or CVV number</a:t>
          </a:r>
        </a:p>
      </dsp:txBody>
      <dsp:txXfrm>
        <a:off x="861" y="1471295"/>
        <a:ext cx="3489945" cy="2206942"/>
      </dsp:txXfrm>
    </dsp:sp>
    <dsp:sp modelId="{528DA55D-801E-4867-BB85-24D34B01DA1F}">
      <dsp:nvSpPr>
        <dsp:cNvPr id="0" name=""/>
        <dsp:cNvSpPr/>
      </dsp:nvSpPr>
      <dsp:spPr>
        <a:xfrm>
          <a:off x="861" y="0"/>
          <a:ext cx="3489945" cy="14712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61" y="0"/>
        <a:ext cx="3489945" cy="1471295"/>
      </dsp:txXfrm>
    </dsp:sp>
    <dsp:sp modelId="{7A8C07B2-077F-4783-A0D5-C13B9690FCE6}">
      <dsp:nvSpPr>
        <dsp:cNvPr id="0" name=""/>
        <dsp:cNvSpPr/>
      </dsp:nvSpPr>
      <dsp:spPr>
        <a:xfrm>
          <a:off x="3770002" y="0"/>
          <a:ext cx="3489945" cy="3678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 is being forced to implement something it does not need</a:t>
          </a:r>
        </a:p>
      </dsp:txBody>
      <dsp:txXfrm>
        <a:off x="3770002" y="1471295"/>
        <a:ext cx="3489945" cy="2206942"/>
      </dsp:txXfrm>
    </dsp:sp>
    <dsp:sp modelId="{4EB7A712-2A4F-4312-9022-F103F5DE9837}">
      <dsp:nvSpPr>
        <dsp:cNvPr id="0" name=""/>
        <dsp:cNvSpPr/>
      </dsp:nvSpPr>
      <dsp:spPr>
        <a:xfrm>
          <a:off x="3770002" y="0"/>
          <a:ext cx="3489945" cy="14712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70002" y="0"/>
        <a:ext cx="3489945" cy="1471295"/>
      </dsp:txXfrm>
    </dsp:sp>
    <dsp:sp modelId="{5144CEA5-DEFC-4D39-B5F1-65B77847201D}">
      <dsp:nvSpPr>
        <dsp:cNvPr id="0" name=""/>
        <dsp:cNvSpPr/>
      </dsp:nvSpPr>
      <dsp:spPr>
        <a:xfrm>
          <a:off x="7539143" y="0"/>
          <a:ext cx="3489945" cy="36782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 class should be given a contract for something it is not supposed to do</a:t>
          </a:r>
        </a:p>
      </dsp:txBody>
      <dsp:txXfrm>
        <a:off x="7539143" y="1471295"/>
        <a:ext cx="3489945" cy="2206942"/>
      </dsp:txXfrm>
    </dsp:sp>
    <dsp:sp modelId="{90AF2629-B280-4D3C-8E31-53582E37AAFC}">
      <dsp:nvSpPr>
        <dsp:cNvPr id="0" name=""/>
        <dsp:cNvSpPr/>
      </dsp:nvSpPr>
      <dsp:spPr>
        <a:xfrm>
          <a:off x="7539143" y="0"/>
          <a:ext cx="3489945" cy="14712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39143" y="0"/>
        <a:ext cx="3489945" cy="1471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6DF2EB-E257-488D-96C8-8E6C45CBB1B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49B3EF-8723-4BF0-829E-C5166773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9829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F2EB-E257-488D-96C8-8E6C45CBB1B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B3EF-8723-4BF0-829E-C5166773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7118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6DF2EB-E257-488D-96C8-8E6C45CBB1B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49B3EF-8723-4BF0-829E-C5166773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4960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F2EB-E257-488D-96C8-8E6C45CBB1B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749B3EF-8723-4BF0-829E-C5166773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765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6DF2EB-E257-488D-96C8-8E6C45CBB1B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49B3EF-8723-4BF0-829E-C5166773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9769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F2EB-E257-488D-96C8-8E6C45CBB1B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B3EF-8723-4BF0-829E-C5166773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5140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F2EB-E257-488D-96C8-8E6C45CBB1B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B3EF-8723-4BF0-829E-C5166773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63338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F2EB-E257-488D-96C8-8E6C45CBB1B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B3EF-8723-4BF0-829E-C5166773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7792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F2EB-E257-488D-96C8-8E6C45CBB1B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B3EF-8723-4BF0-829E-C5166773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31284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6DF2EB-E257-488D-96C8-8E6C45CBB1B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49B3EF-8723-4BF0-829E-C5166773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04887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F2EB-E257-488D-96C8-8E6C45CBB1B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B3EF-8723-4BF0-829E-C5166773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3531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86DF2EB-E257-488D-96C8-8E6C45CBB1B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749B3EF-8723-4BF0-829E-C516677359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521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g.ndsu.edu/food/food-safety/learning-modules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hyperlink" Target="https://creativecommons.org/licenses/by-nc-sa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solid-principles" TargetMode="External"/><Relationship Id="rId2" Type="http://schemas.openxmlformats.org/officeDocument/2006/relationships/hyperlink" Target="https://www.digitalocean.com/community/conceptual_articles/s-o-l-i-d-the-first-five-principles-of-object-oriented-design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oer-imrj.com/editorial-board/guidelines-for-editor-and-reviewer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goal-accuracy-aim-257236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article/employee-engagement/multi-tasking-affects-your-brain-adversely-14705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21208051@N00/2988052430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2020-03-22_10_03_48_A_Tabby_cat_and_a_Calico_cat_cuddling_on_a_bed_in_the_Franklin_Farm_section_of_Oak_Hill,_Fairfax_County,_Virginia.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ima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objects/money-bills/credit-card-payment-value-economy-money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30882-9FAF-47CA-A6E0-D669A4E46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1143" y="1005839"/>
            <a:ext cx="6939304" cy="480502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The SOLID Principles of Good object-oriented design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AF389-8836-496B-92E7-0C5E0D67C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67" y="1009397"/>
            <a:ext cx="3078342" cy="4801468"/>
          </a:xfrm>
        </p:spPr>
        <p:txBody>
          <a:bodyPr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Developed by Devon Dalrymple</a:t>
            </a:r>
          </a:p>
        </p:txBody>
      </p:sp>
    </p:spTree>
    <p:extLst>
      <p:ext uri="{BB962C8B-B14F-4D97-AF65-F5344CB8AC3E}">
        <p14:creationId xmlns:p14="http://schemas.microsoft.com/office/powerpoint/2010/main" val="1351328477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ADDB9E1-AB12-462E-8E0D-83CA31C6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4040EB-4842-44D5-9380-BDF41FB7B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DFD14-6264-43B1-934D-D20C556E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 area not following the single responsibility principle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076E08-C160-41E7-8D09-E2436B59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A65B62-07C4-4876-A101-9C85F48A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2BCE7C-4E97-4627-9FD1-DD7B633E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26FEA-E7C1-44F0-958C-A2EFE6E81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61870" y="723899"/>
            <a:ext cx="7183597" cy="38387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Why: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It has four responsibilities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Handling transactions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User input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Display of output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Running the service’s loop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EBF0C4-7416-4A54-9BE8-C586102272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99517" y="4245436"/>
            <a:ext cx="7091266" cy="14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2278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CE7E-EF3A-43B9-9017-6951AA8F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fixing this issue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413AA18-8C02-44AE-9200-BDE070BAFAD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81193" y="2228003"/>
          <a:ext cx="5422390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A picture containing text, clipart, first-aid kit&#10;&#10;Description automatically generated">
            <a:extLst>
              <a:ext uri="{FF2B5EF4-FFF2-40B4-BE49-F238E27FC236}">
                <a16:creationId xmlns:a16="http://schemas.microsoft.com/office/drawing/2014/main" id="{1FA182D7-E3D1-4A59-A792-648571C2D6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271263" y="2837569"/>
            <a:ext cx="2302442" cy="23024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7CF2C5-F784-493B-B941-9B5DBA807AF1}"/>
              </a:ext>
            </a:extLst>
          </p:cNvPr>
          <p:cNvSpPr txBox="1"/>
          <p:nvPr/>
        </p:nvSpPr>
        <p:spPr>
          <a:xfrm>
            <a:off x="8271263" y="5140011"/>
            <a:ext cx="19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8" tooltip="https://www.ag.ndsu.edu/food/food-safety/learning-modules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9" tooltip="https://creativecommons.org/licenses/by-nc-sa/3.0/"/>
              </a:rPr>
              <a:t>CC BY-SA-NC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7376445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D06B-C80D-46F2-8D12-26320FCF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biggest area for improvement (Interface segregation)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32D2F-EE8F-466C-8292-46B8AC9A2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ICreditCard</a:t>
            </a:r>
            <a:r>
              <a:rPr lang="en-US" dirty="0"/>
              <a:t> has: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08FBA34-8609-4A7F-A8C1-3D088DB982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025" y="3319799"/>
            <a:ext cx="5392738" cy="180354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D3181A-464F-4CAB-BB00-C134F81E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But this is not used for the </a:t>
            </a:r>
            <a:r>
              <a:rPr lang="en-US" dirty="0" err="1"/>
              <a:t>DevonCreditCard</a:t>
            </a:r>
            <a:r>
              <a:rPr lang="en-US" dirty="0"/>
              <a:t> class: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EA5E6F4-1FA2-4507-BED4-02FB1BD471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3337167"/>
            <a:ext cx="5392737" cy="1802844"/>
          </a:xfrm>
        </p:spPr>
      </p:pic>
    </p:spTree>
    <p:extLst>
      <p:ext uri="{BB962C8B-B14F-4D97-AF65-F5344CB8AC3E}">
        <p14:creationId xmlns:p14="http://schemas.microsoft.com/office/powerpoint/2010/main" val="146054624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1182-5C9B-4AFB-AEDE-4D63D1F7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What’s wrong with this?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B43117-2147-4C8C-B1C2-68962BCE6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89814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98037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CA1E0-59FC-4F50-AC78-67CA759B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A simple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5BED2-07DE-43F3-95A0-BCD8D3706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17296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chemeClr val="accent2"/>
                </a:solidFill>
              </a:rPr>
              <a:t>Separate the authorization method from the original interface into its own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6860439C-0A2A-428E-882D-449E004FB2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027" y="2790605"/>
            <a:ext cx="9237787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46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08CB1-5CB1-4F9F-BD8B-51EFD50F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Open closed 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43A5D-037D-4EF8-9DD7-C2573C106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9236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accent1"/>
                </a:solidFill>
              </a:rPr>
              <a:t>The code will have to be changed whenever a new feature is added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3491E7-E3FA-4819-A248-B474D328D3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331" y="638174"/>
            <a:ext cx="7485371" cy="48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06508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8B58-F073-4EA3-9A2E-1B9BD335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issue from trying to use the single responsibility principle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DD06DA-5FE7-468B-99DE-1C57017456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5814" y="3477340"/>
            <a:ext cx="3553321" cy="113363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1FAF4-B78F-4742-8677-E8E13F4546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simple solution of using a command line display to separate some responsibilities from the </a:t>
            </a:r>
            <a:r>
              <a:rPr lang="en-US" dirty="0" err="1"/>
              <a:t>TransactionHandler</a:t>
            </a:r>
            <a:r>
              <a:rPr lang="en-US" dirty="0"/>
              <a:t> class has its own problem</a:t>
            </a:r>
          </a:p>
          <a:p>
            <a:r>
              <a:rPr lang="en-US" dirty="0"/>
              <a:t>What if the banking system was upgraded to use a GUI to take input and give out output?</a:t>
            </a:r>
          </a:p>
        </p:txBody>
      </p:sp>
    </p:spTree>
    <p:extLst>
      <p:ext uri="{BB962C8B-B14F-4D97-AF65-F5344CB8AC3E}">
        <p14:creationId xmlns:p14="http://schemas.microsoft.com/office/powerpoint/2010/main" val="3411485635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AE6E20-272B-4965-A636-4C47C90BB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A557E-BD17-4C26-B1A4-414C46EF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chemeClr val="accent1"/>
                </a:solidFill>
              </a:rPr>
              <a:t>Solution to this new dependency inversion issue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6E0A8-71F9-45C3-B7D3-C857B46B0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569721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chemeClr val="accent2"/>
                </a:solidFill>
              </a:rPr>
              <a:t>Use a Display interface or abstract class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DF318B-123E-4C0F-83F8-CF93A129D7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3883" y="723899"/>
            <a:ext cx="11274641" cy="34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77002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FB586FB6-DC4C-4C21-8504-EEB6C6BB8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3502" y="1047665"/>
            <a:ext cx="5030386" cy="50303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594F0-7DE3-43C0-B635-B78DE535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77443586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71E2-DAF5-4349-8074-A7D7AC26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for information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95E1AE-3671-4C92-B815-2CF506098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029395"/>
              </p:ext>
            </p:extLst>
          </p:nvPr>
        </p:nvGraphicFramePr>
        <p:xfrm>
          <a:off x="438538" y="2042785"/>
          <a:ext cx="11271380" cy="1285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15821">
                  <a:extLst>
                    <a:ext uri="{9D8B030D-6E8A-4147-A177-3AD203B41FA5}">
                      <a16:colId xmlns:a16="http://schemas.microsoft.com/office/drawing/2014/main" val="905772191"/>
                    </a:ext>
                  </a:extLst>
                </a:gridCol>
                <a:gridCol w="10655559">
                  <a:extLst>
                    <a:ext uri="{9D8B030D-6E8A-4147-A177-3AD203B41FA5}">
                      <a16:colId xmlns:a16="http://schemas.microsoft.com/office/drawing/2014/main" val="3501102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>
                          <a:solidFill>
                            <a:srgbClr val="0000FF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https://www.digitalocean.com/community/conceptual_articles/s-o-l-i-d-the-first-five-principles-of-object-oriented-design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6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>
                          <a:solidFill>
                            <a:srgbClr val="0000FF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https://www.baeldung.com/solid-principles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312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2436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2A44-4C7C-45DF-A6B6-F75D5037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five solid principles listed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FD2FB0C-D406-4E04-8F2C-FB681D7FA62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70203258"/>
              </p:ext>
            </p:extLst>
          </p:nvPr>
        </p:nvGraphicFramePr>
        <p:xfrm>
          <a:off x="581193" y="2228003"/>
          <a:ext cx="5422390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4FB5B504-1F91-45DC-B0D0-AF13623B7B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082631" y="2227263"/>
            <a:ext cx="3633787" cy="36337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9972D6-D744-4718-8C35-1FE01605EA1A}"/>
              </a:ext>
            </a:extLst>
          </p:cNvPr>
          <p:cNvSpPr txBox="1"/>
          <p:nvPr/>
        </p:nvSpPr>
        <p:spPr>
          <a:xfrm>
            <a:off x="7082631" y="5861050"/>
            <a:ext cx="363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www.ioer-imrj.com/editorial-board/guidelines-for-editor-and-reviewe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553184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1302D-08EA-428F-AF1B-25C14AAF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721" y="960723"/>
            <a:ext cx="4968489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What are the principles meant to achieve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Logo, icon&#10;&#10;Description automatically generated">
            <a:extLst>
              <a:ext uri="{FF2B5EF4-FFF2-40B4-BE49-F238E27FC236}">
                <a16:creationId xmlns:a16="http://schemas.microsoft.com/office/drawing/2014/main" id="{F366B0A4-1980-479E-88E4-FD83F5A055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3333" y="1086266"/>
            <a:ext cx="4668054" cy="46680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070D-4023-4346-9AD5-5026D4FE6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5987" y="2254102"/>
            <a:ext cx="4947221" cy="3650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Maintainability of the code</a:t>
            </a:r>
          </a:p>
          <a:p>
            <a:r>
              <a:rPr lang="en-US" dirty="0"/>
              <a:t>Code flexibility to extension</a:t>
            </a:r>
          </a:p>
          <a:p>
            <a:r>
              <a:rPr lang="en-US" dirty="0"/>
              <a:t>Ease of testing</a:t>
            </a:r>
          </a:p>
          <a:p>
            <a:r>
              <a:rPr lang="en-US" dirty="0"/>
              <a:t>Less code coupling</a:t>
            </a:r>
          </a:p>
          <a:p>
            <a:r>
              <a:rPr lang="en-US" dirty="0"/>
              <a:t>Reduced complexity of code chunks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4240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36400-06FE-49B0-A26C-1A3CB362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Single Responsibility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C6BF-B883-4CD2-B740-C9E8E500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905" y="2059615"/>
            <a:ext cx="3943434" cy="434118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While it is possible to multitask, the quality of the effort put into the tasks decreases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More responsibilities also tends to mean a greater number of collaborators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Handler of functionality becomes harder to decipher between larger classes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As reliance on other classes decreases, testing becomes harder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More responsibilities requires a larger file to read through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Fix this by separating unrelated responsibilities into separate types</a:t>
            </a:r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D7AB0D9A-C29C-45AC-BF9A-40746BF16B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67281" y="1971868"/>
            <a:ext cx="6735272" cy="3788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8ED343-23F1-4B11-8468-E9B2BF089C84}"/>
              </a:ext>
            </a:extLst>
          </p:cNvPr>
          <p:cNvSpPr txBox="1"/>
          <p:nvPr/>
        </p:nvSpPr>
        <p:spPr>
          <a:xfrm>
            <a:off x="8818192" y="5760458"/>
            <a:ext cx="258436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www.peoplematters.in/article/employee-engagement/multi-tasking-affects-your-brain-adversely-1470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13081-9FC7-4CAB-B522-84351FACF46C}"/>
              </a:ext>
            </a:extLst>
          </p:cNvPr>
          <p:cNvSpPr txBox="1"/>
          <p:nvPr/>
        </p:nvSpPr>
        <p:spPr>
          <a:xfrm>
            <a:off x="4667281" y="548639"/>
            <a:ext cx="6735272" cy="646331"/>
          </a:xfrm>
          <a:prstGeom prst="rect">
            <a:avLst/>
          </a:prstGeom>
          <a:noFill/>
          <a:ln w="19050">
            <a:solidFill>
              <a:schemeClr val="accent1">
                <a:lumMod val="75000"/>
                <a:lumOff val="2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A class should have one and only one reason to change, meaning that a class should have only one job. – [1]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ED8E16-F26C-43DB-B5E7-425FCEB7439F}"/>
              </a:ext>
            </a:extLst>
          </p:cNvPr>
          <p:cNvSpPr txBox="1"/>
          <p:nvPr/>
        </p:nvSpPr>
        <p:spPr>
          <a:xfrm>
            <a:off x="4447184" y="240490"/>
            <a:ext cx="625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445447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C71EE-6B5D-4810-8167-2B47C1A8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Open closed principle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462DBF-A5E1-4269-B15E-32DDB4609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57750"/>
            <a:ext cx="11029614" cy="21210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Once the current functionality is tested and implemented, it should not be changed</a:t>
            </a:r>
          </a:p>
          <a:p>
            <a:r>
              <a:rPr lang="en-US" sz="2000" dirty="0"/>
              <a:t>Changing code that is already there is likely to cause bugs</a:t>
            </a:r>
          </a:p>
          <a:p>
            <a:r>
              <a:rPr lang="en-US" sz="2000" dirty="0"/>
              <a:t>Try creating subclasses or using new methods that make use of the old without using them</a:t>
            </a:r>
          </a:p>
          <a:p>
            <a:r>
              <a:rPr lang="en-US" sz="2000" dirty="0"/>
              <a:t>Following dependency inversion can reduce the need for modification</a:t>
            </a:r>
          </a:p>
        </p:txBody>
      </p:sp>
      <p:pic>
        <p:nvPicPr>
          <p:cNvPr id="6" name="Content Placeholder 5" descr="A picture containing lock, metalware, catch&#10;&#10;Description automatically generated">
            <a:extLst>
              <a:ext uri="{FF2B5EF4-FFF2-40B4-BE49-F238E27FC236}">
                <a16:creationId xmlns:a16="http://schemas.microsoft.com/office/drawing/2014/main" id="{C3B19C21-6137-4E68-BE0D-B99104347F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8626" y="4239642"/>
            <a:ext cx="3156230" cy="2106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F7A51B-9BDF-4B6E-87F7-DA61B5DD1F89}"/>
              </a:ext>
            </a:extLst>
          </p:cNvPr>
          <p:cNvSpPr txBox="1"/>
          <p:nvPr/>
        </p:nvSpPr>
        <p:spPr>
          <a:xfrm>
            <a:off x="1164001" y="6146371"/>
            <a:ext cx="24208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21208051@N00/29880524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72219F-DD0D-4911-88FB-30B833F93588}"/>
              </a:ext>
            </a:extLst>
          </p:cNvPr>
          <p:cNvSpPr txBox="1"/>
          <p:nvPr/>
        </p:nvSpPr>
        <p:spPr>
          <a:xfrm>
            <a:off x="4369951" y="4413503"/>
            <a:ext cx="6735272" cy="646331"/>
          </a:xfrm>
          <a:prstGeom prst="rect">
            <a:avLst/>
          </a:prstGeom>
          <a:noFill/>
          <a:ln w="19050">
            <a:solidFill>
              <a:schemeClr val="accent1">
                <a:lumMod val="75000"/>
                <a:lumOff val="2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Objects or entities should be open for extension but closed for modification. – [1]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B7F224-CCC8-471C-8821-027BEDD6AD15}"/>
              </a:ext>
            </a:extLst>
          </p:cNvPr>
          <p:cNvSpPr txBox="1"/>
          <p:nvPr/>
        </p:nvSpPr>
        <p:spPr>
          <a:xfrm>
            <a:off x="4149854" y="4105354"/>
            <a:ext cx="625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56865221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209EA6-FB9C-4E80-9B63-3BC4C0628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98868-D6DC-40C4-A67A-26D3EF9B9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14407"/>
            <a:ext cx="750779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70EE1-0416-40C3-890C-FDD0B0C9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850" y="702156"/>
            <a:ext cx="7208958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Liskov substitution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45597E-AF81-4397-A735-3DE1D96E8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C0180-A18F-4E78-AFAC-B3659BB79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DAF487-E053-4DEB-8D83-094FEDB5F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B89CFB-6047-4883-B0F7-85F750221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Content Placeholder 5" descr="A picture containing cat, domestic cat, mammal, laying&#10;&#10;Description automatically generated">
            <a:extLst>
              <a:ext uri="{FF2B5EF4-FFF2-40B4-BE49-F238E27FC236}">
                <a16:creationId xmlns:a16="http://schemas.microsoft.com/office/drawing/2014/main" id="{7A4E3B0E-737E-4A76-870F-5B24E4C901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3491" y="1398698"/>
            <a:ext cx="3036818" cy="40490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36CB-8E7F-4497-B4E6-1E3A7A9CE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91248" y="2883159"/>
            <a:ext cx="7208957" cy="26167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A subclass should be usable in any case that a superclass is</a:t>
            </a:r>
          </a:p>
          <a:p>
            <a:r>
              <a:rPr lang="en-US" sz="2000" dirty="0"/>
              <a:t>Any overridden methods that are derived should follow expected returns and general behaviors</a:t>
            </a:r>
          </a:p>
          <a:p>
            <a:r>
              <a:rPr lang="en-US" sz="2000" dirty="0"/>
              <a:t>Fix this by making inherited types more general or follow the inherited type more closely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FDD0A-BC59-4D48-B83D-3AA47E10E668}"/>
              </a:ext>
            </a:extLst>
          </p:cNvPr>
          <p:cNvSpPr txBox="1"/>
          <p:nvPr/>
        </p:nvSpPr>
        <p:spPr>
          <a:xfrm>
            <a:off x="1409453" y="5247733"/>
            <a:ext cx="24208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s.wikimedia.org/wiki/File:2020-03-22_10_03_48_A_Tabby_cat_and_a_Calico_cat_cuddling_on_a_bed_in_the_Franklin_Farm_section_of_Oak_Hill,_Fairfax_County,_Virginia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A287B-322B-4631-9B10-DD8A651AAE90}"/>
              </a:ext>
            </a:extLst>
          </p:cNvPr>
          <p:cNvSpPr txBox="1"/>
          <p:nvPr/>
        </p:nvSpPr>
        <p:spPr>
          <a:xfrm>
            <a:off x="4663237" y="2094946"/>
            <a:ext cx="6735272" cy="923330"/>
          </a:xfrm>
          <a:prstGeom prst="rect">
            <a:avLst/>
          </a:prstGeom>
          <a:noFill/>
          <a:ln w="19050">
            <a:solidFill>
              <a:schemeClr val="accent1">
                <a:lumMod val="75000"/>
                <a:lumOff val="2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Let q(x) be a property provable about objects of x of type T. Then q(y) should be provable for objects y of type S where S is a subtype of T. </a:t>
            </a:r>
            <a:r>
              <a:rPr lang="en-US" dirty="0"/>
              <a:t>– [1]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E65E0E-4DA6-4253-A58C-9C079F0C05AD}"/>
              </a:ext>
            </a:extLst>
          </p:cNvPr>
          <p:cNvSpPr txBox="1"/>
          <p:nvPr/>
        </p:nvSpPr>
        <p:spPr>
          <a:xfrm>
            <a:off x="4443140" y="1786797"/>
            <a:ext cx="625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51816555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3CA4D-B537-4A10-A6E9-FF810581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721" y="960723"/>
            <a:ext cx="4968489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Interface Segregation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picture containing text, different, colorful, colors&#10;&#10;Description automatically generated">
            <a:extLst>
              <a:ext uri="{FF2B5EF4-FFF2-40B4-BE49-F238E27FC236}">
                <a16:creationId xmlns:a16="http://schemas.microsoft.com/office/drawing/2014/main" id="{3ECADECF-0A42-409C-B28A-C957998AF6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1704" y="811148"/>
            <a:ext cx="4411311" cy="46680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9BB8-2405-4A9E-B5E0-EC937C028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5987" y="2254102"/>
            <a:ext cx="4947221" cy="3650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Nothing should be contracted to do things that it shouldn’t</a:t>
            </a:r>
          </a:p>
          <a:p>
            <a:r>
              <a:rPr lang="en-US" dirty="0"/>
              <a:t>Snakes do not fly</a:t>
            </a:r>
          </a:p>
          <a:p>
            <a:r>
              <a:rPr lang="en-US" dirty="0"/>
              <a:t>Planets do not go supernova</a:t>
            </a:r>
          </a:p>
          <a:p>
            <a:r>
              <a:rPr lang="en-US" dirty="0"/>
              <a:t>Most war hammers do not cut</a:t>
            </a:r>
          </a:p>
          <a:p>
            <a:r>
              <a:rPr lang="en-US" dirty="0"/>
              <a:t>Fix this by breaking interfaces that include too much into smaller ones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D26F7-043E-4B24-A56F-A0065244C82B}"/>
              </a:ext>
            </a:extLst>
          </p:cNvPr>
          <p:cNvSpPr txBox="1"/>
          <p:nvPr/>
        </p:nvSpPr>
        <p:spPr>
          <a:xfrm>
            <a:off x="3032160" y="5462408"/>
            <a:ext cx="24208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en.wikipedia.org/wiki/Anim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697E7-8954-4F0E-88EF-F04D4B4CBCFA}"/>
              </a:ext>
            </a:extLst>
          </p:cNvPr>
          <p:cNvSpPr txBox="1"/>
          <p:nvPr/>
        </p:nvSpPr>
        <p:spPr>
          <a:xfrm>
            <a:off x="440286" y="5578016"/>
            <a:ext cx="560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interface for animals should not include a contract for flying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D31203-F2EF-43E8-829C-FE6DA5C7C7C2}"/>
              </a:ext>
            </a:extLst>
          </p:cNvPr>
          <p:cNvSpPr txBox="1"/>
          <p:nvPr/>
        </p:nvSpPr>
        <p:spPr>
          <a:xfrm>
            <a:off x="6270433" y="5268035"/>
            <a:ext cx="5481363" cy="923330"/>
          </a:xfrm>
          <a:prstGeom prst="rect">
            <a:avLst/>
          </a:prstGeom>
          <a:noFill/>
          <a:ln w="19050">
            <a:solidFill>
              <a:schemeClr val="accent1">
                <a:lumMod val="75000"/>
                <a:lumOff val="2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A client should never be forced to implement an interface that it doesn’t use, or clients shouldn’t be forced to depend on methods they do not use. </a:t>
            </a:r>
            <a:r>
              <a:rPr lang="en-US" dirty="0"/>
              <a:t>– [1]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B75142-FA27-426D-A262-BD631AA71CAE}"/>
              </a:ext>
            </a:extLst>
          </p:cNvPr>
          <p:cNvSpPr txBox="1"/>
          <p:nvPr/>
        </p:nvSpPr>
        <p:spPr>
          <a:xfrm>
            <a:off x="6050254" y="4933025"/>
            <a:ext cx="508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80044566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47CA9-F5C6-42B7-8DA1-A78D3B5B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Dependency inversion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C22F-E234-4762-8C46-858BF4A68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906" y="1865915"/>
            <a:ext cx="3568661" cy="372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Reusable code is aided using abstracted versions of types</a:t>
            </a:r>
          </a:p>
          <a:p>
            <a:r>
              <a:rPr lang="en-US" sz="2000" dirty="0"/>
              <a:t>Helps to decouple code</a:t>
            </a:r>
          </a:p>
          <a:p>
            <a:r>
              <a:rPr lang="en-US" sz="2000" dirty="0"/>
              <a:t>Helps the open-closed principle to be followed to greater lengths</a:t>
            </a:r>
          </a:p>
          <a:p>
            <a:r>
              <a:rPr lang="en-US" sz="2000" dirty="0"/>
              <a:t>Whenever a relevant and correct abstraction exists to an implementation, use it instead</a:t>
            </a:r>
          </a:p>
        </p:txBody>
      </p:sp>
      <p:pic>
        <p:nvPicPr>
          <p:cNvPr id="6" name="Content Placeholder 5" descr="Calendar&#10;&#10;Description automatically generated">
            <a:extLst>
              <a:ext uri="{FF2B5EF4-FFF2-40B4-BE49-F238E27FC236}">
                <a16:creationId xmlns:a16="http://schemas.microsoft.com/office/drawing/2014/main" id="{4CBB72D3-8A98-4C35-A009-8855173827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81762" y="702155"/>
            <a:ext cx="5438853" cy="36304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6A1749-56C5-4496-AE7E-396A90284296}"/>
              </a:ext>
            </a:extLst>
          </p:cNvPr>
          <p:cNvSpPr txBox="1"/>
          <p:nvPr/>
        </p:nvSpPr>
        <p:spPr>
          <a:xfrm>
            <a:off x="4939252" y="4592631"/>
            <a:ext cx="5481363" cy="1200329"/>
          </a:xfrm>
          <a:prstGeom prst="rect">
            <a:avLst/>
          </a:prstGeom>
          <a:noFill/>
          <a:ln w="19050">
            <a:solidFill>
              <a:schemeClr val="accent1">
                <a:lumMod val="75000"/>
                <a:lumOff val="2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Inter"/>
              </a:rPr>
              <a:t>Entities must depend on abstractions, not on concretions. It states that the high-level module must not depend on the low-level module, but they should depend on abstractions. </a:t>
            </a:r>
            <a:r>
              <a:rPr lang="en-US" dirty="0"/>
              <a:t>– 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27C74E-2ADB-49AE-92BA-DA369A2BBC62}"/>
              </a:ext>
            </a:extLst>
          </p:cNvPr>
          <p:cNvSpPr txBox="1"/>
          <p:nvPr/>
        </p:nvSpPr>
        <p:spPr>
          <a:xfrm>
            <a:off x="4719073" y="4257621"/>
            <a:ext cx="508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089119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83F11E-ECB3-4046-A121-A45C6FF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5505E-C3C9-4450-A846-5219689F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70517"/>
            <a:ext cx="5708356" cy="19825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Current project structure for example project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F77191-9839-40D9-B04E-85DF01BB0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05279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007B11-F4C3-4A9E-AAA8-D52C8C1A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306" y="457200"/>
            <a:ext cx="305279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1D0F6C-C993-4E97-A103-9448E35F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0938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28B346-1639-4F05-9EBC-808A9DC66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704BA-7A8F-4EC8-A794-4F1A21981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629" y="1370517"/>
            <a:ext cx="3496288" cy="43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525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130</TotalTime>
  <Words>782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Gill Sans MT</vt:lpstr>
      <vt:lpstr>Inter</vt:lpstr>
      <vt:lpstr>Times</vt:lpstr>
      <vt:lpstr>Wingdings 2</vt:lpstr>
      <vt:lpstr>Dividend</vt:lpstr>
      <vt:lpstr>The SOLID Principles of Good object-oriented design</vt:lpstr>
      <vt:lpstr>The five solid principles listed</vt:lpstr>
      <vt:lpstr>What are the principles meant to achieve</vt:lpstr>
      <vt:lpstr>Single Responsibility</vt:lpstr>
      <vt:lpstr>Open closed principle</vt:lpstr>
      <vt:lpstr>Liskov substitution</vt:lpstr>
      <vt:lpstr>Interface Segregation</vt:lpstr>
      <vt:lpstr>Dependency inversion</vt:lpstr>
      <vt:lpstr>Current project structure for example project</vt:lpstr>
      <vt:lpstr>An area not following the single responsibility principle</vt:lpstr>
      <vt:lpstr>Suggestions for fixing this issue</vt:lpstr>
      <vt:lpstr>Next biggest area for improvement (Interface segregation)</vt:lpstr>
      <vt:lpstr>What’s wrong with this?</vt:lpstr>
      <vt:lpstr>A simple solution</vt:lpstr>
      <vt:lpstr>Open closed issues</vt:lpstr>
      <vt:lpstr>Dependency inversion issue from trying to use the single responsibility principle</vt:lpstr>
      <vt:lpstr>Solution to this new dependency inversion issue</vt:lpstr>
      <vt:lpstr>Questions</vt:lpstr>
      <vt:lpstr>Sources for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SOLID Principles of Software Development</dc:title>
  <dc:creator>Devon Dalrymple</dc:creator>
  <cp:lastModifiedBy>Devon Dalrymple</cp:lastModifiedBy>
  <cp:revision>101</cp:revision>
  <dcterms:created xsi:type="dcterms:W3CDTF">2022-03-08T03:11:11Z</dcterms:created>
  <dcterms:modified xsi:type="dcterms:W3CDTF">2022-03-08T15:50:04Z</dcterms:modified>
</cp:coreProperties>
</file>