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7"/>
  </p:notesMasterIdLst>
  <p:sldIdLst>
    <p:sldId id="274" r:id="rId3"/>
    <p:sldId id="264" r:id="rId4"/>
    <p:sldId id="345" r:id="rId5"/>
    <p:sldId id="258" r:id="rId6"/>
    <p:sldId id="259" r:id="rId7"/>
    <p:sldId id="265" r:id="rId8"/>
    <p:sldId id="270" r:id="rId9"/>
    <p:sldId id="269" r:id="rId10"/>
    <p:sldId id="268" r:id="rId11"/>
    <p:sldId id="275" r:id="rId12"/>
    <p:sldId id="267" r:id="rId13"/>
    <p:sldId id="257" r:id="rId14"/>
    <p:sldId id="273" r:id="rId15"/>
    <p:sldId id="266" r:id="rId16"/>
    <p:sldId id="460" r:id="rId17"/>
    <p:sldId id="461" r:id="rId18"/>
    <p:sldId id="278" r:id="rId19"/>
    <p:sldId id="472" r:id="rId20"/>
    <p:sldId id="473" r:id="rId21"/>
    <p:sldId id="475" r:id="rId22"/>
    <p:sldId id="480" r:id="rId23"/>
    <p:sldId id="474" r:id="rId24"/>
    <p:sldId id="489" r:id="rId25"/>
    <p:sldId id="487" r:id="rId26"/>
    <p:sldId id="488" r:id="rId27"/>
    <p:sldId id="271" r:id="rId28"/>
    <p:sldId id="262" r:id="rId29"/>
    <p:sldId id="481" r:id="rId30"/>
    <p:sldId id="483" r:id="rId31"/>
    <p:sldId id="484" r:id="rId32"/>
    <p:sldId id="485" r:id="rId33"/>
    <p:sldId id="279" r:id="rId34"/>
    <p:sldId id="337" r:id="rId35"/>
    <p:sldId id="339" r:id="rId36"/>
    <p:sldId id="457" r:id="rId37"/>
    <p:sldId id="482" r:id="rId38"/>
    <p:sldId id="388" r:id="rId39"/>
    <p:sldId id="389" r:id="rId40"/>
    <p:sldId id="391" r:id="rId41"/>
    <p:sldId id="272" r:id="rId42"/>
    <p:sldId id="263" r:id="rId43"/>
    <p:sldId id="486" r:id="rId44"/>
    <p:sldId id="292" r:id="rId45"/>
    <p:sldId id="2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1370E61-6FE5-4774-B46D-198D24A58E7A}">
          <p14:sldIdLst>
            <p14:sldId id="274"/>
            <p14:sldId id="264"/>
            <p14:sldId id="345"/>
            <p14:sldId id="258"/>
          </p14:sldIdLst>
        </p14:section>
        <p14:section name="Kubernetes" id="{7D854183-EF95-4605-A482-1BCF2CDEAE2C}">
          <p14:sldIdLst>
            <p14:sldId id="259"/>
            <p14:sldId id="265"/>
            <p14:sldId id="270"/>
            <p14:sldId id="269"/>
            <p14:sldId id="268"/>
            <p14:sldId id="275"/>
            <p14:sldId id="267"/>
          </p14:sldIdLst>
        </p14:section>
        <p14:section name="Workload" id="{DC252E50-5197-446B-9602-90213CB8024D}">
          <p14:sldIdLst>
            <p14:sldId id="257"/>
            <p14:sldId id="273"/>
            <p14:sldId id="266"/>
            <p14:sldId id="460"/>
            <p14:sldId id="461"/>
            <p14:sldId id="278"/>
            <p14:sldId id="472"/>
            <p14:sldId id="473"/>
            <p14:sldId id="475"/>
            <p14:sldId id="480"/>
            <p14:sldId id="474"/>
            <p14:sldId id="489"/>
            <p14:sldId id="487"/>
            <p14:sldId id="488"/>
          </p14:sldIdLst>
        </p14:section>
        <p14:section name="Project" id="{5454E5FA-8D83-4EC5-83FE-D8C598E43154}">
          <p14:sldIdLst>
            <p14:sldId id="271"/>
            <p14:sldId id="262"/>
            <p14:sldId id="481"/>
            <p14:sldId id="483"/>
            <p14:sldId id="484"/>
            <p14:sldId id="485"/>
            <p14:sldId id="279"/>
          </p14:sldIdLst>
        </p14:section>
        <p14:section name="Hands On" id="{272DAC7F-A6A1-400A-BAAC-3E9352A4F968}">
          <p14:sldIdLst>
            <p14:sldId id="337"/>
            <p14:sldId id="339"/>
            <p14:sldId id="457"/>
            <p14:sldId id="482"/>
            <p14:sldId id="388"/>
            <p14:sldId id="389"/>
            <p14:sldId id="391"/>
          </p14:sldIdLst>
        </p14:section>
        <p14:section name="QA Discussion" id="{197F5AB8-656B-4946-AFA5-AE19EBF2FAAB}">
          <p14:sldIdLst>
            <p14:sldId id="272"/>
            <p14:sldId id="263"/>
            <p14:sldId id="486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hir Ahmed Zeeshan" initials="BAZ" lastIdx="1" clrIdx="0">
    <p:extLst>
      <p:ext uri="{19B8F6BF-5375-455C-9EA6-DF929625EA0E}">
        <p15:presenceInfo xmlns:p15="http://schemas.microsoft.com/office/powerpoint/2012/main" userId="S-1-5-21-1303748464-3952362503-73807328-19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9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CF7C2-00D3-4D99-BE1B-ABD4492C0644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F53C6F-E473-4BCC-B8E8-2807919875BB}">
      <dgm:prSet phldrT="[Text]"/>
      <dgm:spPr/>
      <dgm:t>
        <a:bodyPr/>
        <a:lstStyle/>
        <a:p>
          <a:r>
            <a:rPr lang="en-US" dirty="0" err="1"/>
            <a:t>db</a:t>
          </a:r>
          <a:endParaRPr lang="en-US" dirty="0"/>
        </a:p>
      </dgm:t>
    </dgm:pt>
    <dgm:pt modelId="{515A6BB1-FC51-4B98-B842-3ACA76AEE5CF}" type="parTrans" cxnId="{F8444A83-4050-4F03-9553-14BEFB9132A5}">
      <dgm:prSet/>
      <dgm:spPr/>
      <dgm:t>
        <a:bodyPr/>
        <a:lstStyle/>
        <a:p>
          <a:endParaRPr lang="en-US"/>
        </a:p>
      </dgm:t>
    </dgm:pt>
    <dgm:pt modelId="{60BB5827-1803-44B8-BD22-BEFDDDB247CB}" type="sibTrans" cxnId="{F8444A83-4050-4F03-9553-14BEFB9132A5}">
      <dgm:prSet/>
      <dgm:spPr/>
      <dgm:t>
        <a:bodyPr/>
        <a:lstStyle/>
        <a:p>
          <a:endParaRPr lang="en-US"/>
        </a:p>
      </dgm:t>
    </dgm:pt>
    <dgm:pt modelId="{3320F0B0-A828-4FA4-A6E3-C28EB6E5B767}">
      <dgm:prSet phldrT="[Text]"/>
      <dgm:spPr/>
      <dgm:t>
        <a:bodyPr/>
        <a:lstStyle/>
        <a:p>
          <a:r>
            <a:rPr lang="en-US" dirty="0"/>
            <a:t>Go Web app</a:t>
          </a:r>
        </a:p>
      </dgm:t>
    </dgm:pt>
    <dgm:pt modelId="{933204E0-5846-4199-ACA2-D4A0EB9854F3}" type="parTrans" cxnId="{3955373C-B1CB-4D92-8DB6-855DF27FE0E0}">
      <dgm:prSet/>
      <dgm:spPr/>
      <dgm:t>
        <a:bodyPr/>
        <a:lstStyle/>
        <a:p>
          <a:endParaRPr lang="en-US"/>
        </a:p>
      </dgm:t>
    </dgm:pt>
    <dgm:pt modelId="{272F6E54-BC58-4259-A5AC-F9F367B62A9C}" type="sibTrans" cxnId="{3955373C-B1CB-4D92-8DB6-855DF27FE0E0}">
      <dgm:prSet/>
      <dgm:spPr/>
      <dgm:t>
        <a:bodyPr/>
        <a:lstStyle/>
        <a:p>
          <a:endParaRPr lang="en-US"/>
        </a:p>
      </dgm:t>
    </dgm:pt>
    <dgm:pt modelId="{E5EBEB2A-3F48-4F04-8A6B-2D1925B024D2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29D9C250-AD77-4D7F-97E6-701A0C852BBF}" type="parTrans" cxnId="{F8D9F928-EF64-4DEC-ACCD-183BDB4249C7}">
      <dgm:prSet/>
      <dgm:spPr/>
      <dgm:t>
        <a:bodyPr/>
        <a:lstStyle/>
        <a:p>
          <a:endParaRPr lang="en-US"/>
        </a:p>
      </dgm:t>
    </dgm:pt>
    <dgm:pt modelId="{0BF9CC5F-F4B2-45C9-830E-789AD1B4113D}" type="sibTrans" cxnId="{F8D9F928-EF64-4DEC-ACCD-183BDB4249C7}">
      <dgm:prSet/>
      <dgm:spPr/>
      <dgm:t>
        <a:bodyPr/>
        <a:lstStyle/>
        <a:p>
          <a:endParaRPr lang="en-US"/>
        </a:p>
      </dgm:t>
    </dgm:pt>
    <dgm:pt modelId="{C3696C3A-3138-4AD7-BD07-8EF4C5297AF9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7875FF9B-0B20-40BE-892D-8E2081D4D5BB}" type="parTrans" cxnId="{F21AD05E-1F73-47EE-9D62-9FC7F4CB6B91}">
      <dgm:prSet/>
      <dgm:spPr/>
      <dgm:t>
        <a:bodyPr/>
        <a:lstStyle/>
        <a:p>
          <a:endParaRPr lang="en-US"/>
        </a:p>
      </dgm:t>
    </dgm:pt>
    <dgm:pt modelId="{8D93757F-D647-40D8-BF33-D0B2634B3DA4}" type="sibTrans" cxnId="{F21AD05E-1F73-47EE-9D62-9FC7F4CB6B91}">
      <dgm:prSet/>
      <dgm:spPr/>
      <dgm:t>
        <a:bodyPr/>
        <a:lstStyle/>
        <a:p>
          <a:endParaRPr lang="en-US"/>
        </a:p>
      </dgm:t>
    </dgm:pt>
    <dgm:pt modelId="{7397442E-8C3B-48EE-AA5E-839374243CB7}">
      <dgm:prSet phldrT="[Text]"/>
      <dgm:spPr/>
      <dgm:t>
        <a:bodyPr/>
        <a:lstStyle/>
        <a:p>
          <a:r>
            <a:rPr lang="en-US" dirty="0"/>
            <a:t>Postgres </a:t>
          </a:r>
          <a:r>
            <a:rPr lang="en-US" dirty="0" err="1"/>
            <a:t>db</a:t>
          </a:r>
          <a:endParaRPr lang="en-US" dirty="0"/>
        </a:p>
      </dgm:t>
    </dgm:pt>
    <dgm:pt modelId="{E152E11A-372F-4355-8D02-67AF2D0BCAC4}" type="parTrans" cxnId="{1B952DEE-2882-437C-AD37-735769B1FF3E}">
      <dgm:prSet/>
      <dgm:spPr/>
      <dgm:t>
        <a:bodyPr/>
        <a:lstStyle/>
        <a:p>
          <a:endParaRPr lang="en-US"/>
        </a:p>
      </dgm:t>
    </dgm:pt>
    <dgm:pt modelId="{C96D5FCF-1531-4B45-A260-ED3ED6616C48}" type="sibTrans" cxnId="{1B952DEE-2882-437C-AD37-735769B1FF3E}">
      <dgm:prSet/>
      <dgm:spPr/>
      <dgm:t>
        <a:bodyPr/>
        <a:lstStyle/>
        <a:p>
          <a:endParaRPr lang="en-US"/>
        </a:p>
      </dgm:t>
    </dgm:pt>
    <dgm:pt modelId="{AC97339E-5F48-4FCC-887B-03C9AFFFD7FC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EB4E03A2-CDD3-46E4-AE70-45AB37D6B676}" type="parTrans" cxnId="{A405B464-CAE0-4B98-9D20-1DA8050DA833}">
      <dgm:prSet/>
      <dgm:spPr/>
      <dgm:t>
        <a:bodyPr/>
        <a:lstStyle/>
        <a:p>
          <a:endParaRPr lang="en-US"/>
        </a:p>
      </dgm:t>
    </dgm:pt>
    <dgm:pt modelId="{A8FEA4EF-FD54-44EC-8042-DB9C70AE0900}" type="sibTrans" cxnId="{A405B464-CAE0-4B98-9D20-1DA8050DA833}">
      <dgm:prSet/>
      <dgm:spPr/>
      <dgm:t>
        <a:bodyPr/>
        <a:lstStyle/>
        <a:p>
          <a:endParaRPr lang="en-US"/>
        </a:p>
      </dgm:t>
    </dgm:pt>
    <dgm:pt modelId="{84761B4D-1E04-435D-A3B2-DBF9EDBFAED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9497075-4B06-47FC-9C7B-9858FCFC0113}" type="parTrans" cxnId="{F2737119-CA08-4903-86B9-A1F4EF1FA0F5}">
      <dgm:prSet/>
      <dgm:spPr/>
      <dgm:t>
        <a:bodyPr/>
        <a:lstStyle/>
        <a:p>
          <a:endParaRPr lang="en-US"/>
        </a:p>
      </dgm:t>
    </dgm:pt>
    <dgm:pt modelId="{1ABA5794-16AB-42C2-95D8-0464CFEF1CE8}" type="sibTrans" cxnId="{F2737119-CA08-4903-86B9-A1F4EF1FA0F5}">
      <dgm:prSet/>
      <dgm:spPr/>
      <dgm:t>
        <a:bodyPr/>
        <a:lstStyle/>
        <a:p>
          <a:endParaRPr lang="en-US"/>
        </a:p>
      </dgm:t>
    </dgm:pt>
    <dgm:pt modelId="{E7BD5D82-9BE7-4B27-AB65-CCB51286F6FC}">
      <dgm:prSet phldrT="[Text]"/>
      <dgm:spPr/>
      <dgm:t>
        <a:bodyPr/>
        <a:lstStyle/>
        <a:p>
          <a:r>
            <a:rPr lang="en-US" dirty="0"/>
            <a:t>words</a:t>
          </a:r>
        </a:p>
      </dgm:t>
    </dgm:pt>
    <dgm:pt modelId="{6AF9897E-AA68-4D1D-ACD4-E687D4522424}" type="parTrans" cxnId="{BA3D966E-5238-40BB-87E3-459CDA17E2B2}">
      <dgm:prSet/>
      <dgm:spPr/>
      <dgm:t>
        <a:bodyPr/>
        <a:lstStyle/>
        <a:p>
          <a:endParaRPr lang="en-US"/>
        </a:p>
      </dgm:t>
    </dgm:pt>
    <dgm:pt modelId="{FC9732BC-A5CD-40C6-971F-A853E3806537}" type="sibTrans" cxnId="{BA3D966E-5238-40BB-87E3-459CDA17E2B2}">
      <dgm:prSet/>
      <dgm:spPr/>
      <dgm:t>
        <a:bodyPr/>
        <a:lstStyle/>
        <a:p>
          <a:endParaRPr lang="en-US"/>
        </a:p>
      </dgm:t>
    </dgm:pt>
    <dgm:pt modelId="{676546D3-E1BB-43A1-BF09-D042FFD8592B}">
      <dgm:prSet phldrT="[Text]"/>
      <dgm:spPr/>
      <dgm:t>
        <a:bodyPr/>
        <a:lstStyle/>
        <a:p>
          <a:r>
            <a:rPr lang="en-US" dirty="0"/>
            <a:t>Java Rest API</a:t>
          </a:r>
        </a:p>
      </dgm:t>
    </dgm:pt>
    <dgm:pt modelId="{F0D7B1C0-F0A4-4AB1-B1E7-1C270E464798}" type="parTrans" cxnId="{54637829-E778-458D-961B-1AE5F7A57D23}">
      <dgm:prSet/>
      <dgm:spPr/>
      <dgm:t>
        <a:bodyPr/>
        <a:lstStyle/>
        <a:p>
          <a:endParaRPr lang="en-US"/>
        </a:p>
      </dgm:t>
    </dgm:pt>
    <dgm:pt modelId="{F2DF5250-FDEC-4ECD-BE2C-E1619C49456A}" type="sibTrans" cxnId="{54637829-E778-458D-961B-1AE5F7A57D23}">
      <dgm:prSet/>
      <dgm:spPr/>
      <dgm:t>
        <a:bodyPr/>
        <a:lstStyle/>
        <a:p>
          <a:endParaRPr lang="en-US"/>
        </a:p>
      </dgm:t>
    </dgm:pt>
    <dgm:pt modelId="{0977608B-7B4D-4BA3-A6CA-D066FC0D7EB1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B0A1D545-1047-42E9-AC68-3EFD3B52BCAA}" type="parTrans" cxnId="{02C8986A-A887-4535-8FC7-7CF537CB0902}">
      <dgm:prSet/>
      <dgm:spPr/>
      <dgm:t>
        <a:bodyPr/>
        <a:lstStyle/>
        <a:p>
          <a:endParaRPr lang="en-US"/>
        </a:p>
      </dgm:t>
    </dgm:pt>
    <dgm:pt modelId="{6A983CF8-B6F4-45A6-B218-588D742ED611}" type="sibTrans" cxnId="{02C8986A-A887-4535-8FC7-7CF537CB0902}">
      <dgm:prSet/>
      <dgm:spPr/>
      <dgm:t>
        <a:bodyPr/>
        <a:lstStyle/>
        <a:p>
          <a:endParaRPr lang="en-US"/>
        </a:p>
      </dgm:t>
    </dgm:pt>
    <dgm:pt modelId="{FCFF90C6-B97C-4E13-B23A-E388FA11C650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0F9106A-B475-45F7-8BF2-3D5FE5BDC357}" type="parTrans" cxnId="{888FAA16-E2EE-4EF8-A7A0-645D180DD2FD}">
      <dgm:prSet/>
      <dgm:spPr/>
      <dgm:t>
        <a:bodyPr/>
        <a:lstStyle/>
        <a:p>
          <a:endParaRPr lang="en-US"/>
        </a:p>
      </dgm:t>
    </dgm:pt>
    <dgm:pt modelId="{87B5AF2E-43D5-457B-B1E5-A72769F46E23}" type="sibTrans" cxnId="{888FAA16-E2EE-4EF8-A7A0-645D180DD2FD}">
      <dgm:prSet/>
      <dgm:spPr/>
      <dgm:t>
        <a:bodyPr/>
        <a:lstStyle/>
        <a:p>
          <a:endParaRPr lang="en-US"/>
        </a:p>
      </dgm:t>
    </dgm:pt>
    <dgm:pt modelId="{C3C96A4B-FB08-4B09-AB55-14CE590F16EB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61E57675-5DE7-4CAD-AE5F-3F907E6BD167}" type="parTrans" cxnId="{175F040B-59DE-4C88-A418-E17993D6EF3E}">
      <dgm:prSet/>
      <dgm:spPr/>
      <dgm:t>
        <a:bodyPr/>
        <a:lstStyle/>
        <a:p>
          <a:endParaRPr lang="en-US"/>
        </a:p>
      </dgm:t>
    </dgm:pt>
    <dgm:pt modelId="{9B16FEA1-1056-4D35-8025-683DD5D302E7}" type="sibTrans" cxnId="{175F040B-59DE-4C88-A418-E17993D6EF3E}">
      <dgm:prSet/>
      <dgm:spPr/>
      <dgm:t>
        <a:bodyPr/>
        <a:lstStyle/>
        <a:p>
          <a:endParaRPr lang="en-US"/>
        </a:p>
      </dgm:t>
    </dgm:pt>
    <dgm:pt modelId="{7489D4E1-AB3F-4EAC-B588-EF5FD082A03D}" type="pres">
      <dgm:prSet presAssocID="{E4FCF7C2-00D3-4D99-BE1B-ABD4492C0644}" presName="Name0" presStyleCnt="0">
        <dgm:presLayoutVars>
          <dgm:dir/>
          <dgm:animLvl val="lvl"/>
          <dgm:resizeHandles val="exact"/>
        </dgm:presLayoutVars>
      </dgm:prSet>
      <dgm:spPr/>
    </dgm:pt>
    <dgm:pt modelId="{99C2EF0C-4F71-4B87-B3F3-C195AA99206A}" type="pres">
      <dgm:prSet presAssocID="{E4FCF7C2-00D3-4D99-BE1B-ABD4492C0644}" presName="tSp" presStyleCnt="0"/>
      <dgm:spPr/>
    </dgm:pt>
    <dgm:pt modelId="{2AEA19C2-C143-4AB8-89B5-754E34929ADC}" type="pres">
      <dgm:prSet presAssocID="{E4FCF7C2-00D3-4D99-BE1B-ABD4492C0644}" presName="bSp" presStyleCnt="0"/>
      <dgm:spPr/>
    </dgm:pt>
    <dgm:pt modelId="{D2BEF3E5-A767-469A-8A34-B2F63B7183D2}" type="pres">
      <dgm:prSet presAssocID="{E4FCF7C2-00D3-4D99-BE1B-ABD4492C0644}" presName="process" presStyleCnt="0"/>
      <dgm:spPr/>
    </dgm:pt>
    <dgm:pt modelId="{C87906FC-91FF-4282-B9B7-C5ED1226AB7D}" type="pres">
      <dgm:prSet presAssocID="{01F53C6F-E473-4BCC-B8E8-2807919875BB}" presName="composite1" presStyleCnt="0"/>
      <dgm:spPr/>
    </dgm:pt>
    <dgm:pt modelId="{AFC7B842-83C7-4ACF-B33B-F15BEBF0A55B}" type="pres">
      <dgm:prSet presAssocID="{01F53C6F-E473-4BCC-B8E8-2807919875BB}" presName="dummyNode1" presStyleLbl="node1" presStyleIdx="0" presStyleCnt="3"/>
      <dgm:spPr/>
    </dgm:pt>
    <dgm:pt modelId="{06E5BF68-22C2-4C14-95EA-4EAC35509FB7}" type="pres">
      <dgm:prSet presAssocID="{01F53C6F-E473-4BCC-B8E8-2807919875BB}" presName="childNode1" presStyleLbl="bgAcc1" presStyleIdx="0" presStyleCnt="3">
        <dgm:presLayoutVars>
          <dgm:bulletEnabled val="1"/>
        </dgm:presLayoutVars>
      </dgm:prSet>
      <dgm:spPr/>
    </dgm:pt>
    <dgm:pt modelId="{DA875A8C-6F53-4A68-8743-E96EE2FA6E40}" type="pres">
      <dgm:prSet presAssocID="{01F53C6F-E473-4BCC-B8E8-2807919875BB}" presName="childNode1tx" presStyleLbl="bgAcc1" presStyleIdx="0" presStyleCnt="3">
        <dgm:presLayoutVars>
          <dgm:bulletEnabled val="1"/>
        </dgm:presLayoutVars>
      </dgm:prSet>
      <dgm:spPr/>
    </dgm:pt>
    <dgm:pt modelId="{74E8E917-1098-401B-8356-75A1D1B78568}" type="pres">
      <dgm:prSet presAssocID="{01F53C6F-E473-4BCC-B8E8-2807919875B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8DC6884-15A2-460B-9D1A-8B6F2CE1EF61}" type="pres">
      <dgm:prSet presAssocID="{01F53C6F-E473-4BCC-B8E8-2807919875BB}" presName="connSite1" presStyleCnt="0"/>
      <dgm:spPr/>
    </dgm:pt>
    <dgm:pt modelId="{CD598493-8219-430F-83EF-CBE0205E4505}" type="pres">
      <dgm:prSet presAssocID="{60BB5827-1803-44B8-BD22-BEFDDDB247CB}" presName="Name9" presStyleLbl="sibTrans2D1" presStyleIdx="0" presStyleCnt="2"/>
      <dgm:spPr/>
    </dgm:pt>
    <dgm:pt modelId="{12B54BD2-CB82-4D83-A3D5-0366265FBAD6}" type="pres">
      <dgm:prSet presAssocID="{E7BD5D82-9BE7-4B27-AB65-CCB51286F6FC}" presName="composite2" presStyleCnt="0"/>
      <dgm:spPr/>
    </dgm:pt>
    <dgm:pt modelId="{9848AD22-D16B-452B-8924-06FD628C2B9E}" type="pres">
      <dgm:prSet presAssocID="{E7BD5D82-9BE7-4B27-AB65-CCB51286F6FC}" presName="dummyNode2" presStyleLbl="node1" presStyleIdx="0" presStyleCnt="3"/>
      <dgm:spPr/>
    </dgm:pt>
    <dgm:pt modelId="{DAAB27FC-5450-4A3D-BACA-1A8744B3B0D4}" type="pres">
      <dgm:prSet presAssocID="{E7BD5D82-9BE7-4B27-AB65-CCB51286F6FC}" presName="childNode2" presStyleLbl="bgAcc1" presStyleIdx="1" presStyleCnt="3">
        <dgm:presLayoutVars>
          <dgm:bulletEnabled val="1"/>
        </dgm:presLayoutVars>
      </dgm:prSet>
      <dgm:spPr/>
    </dgm:pt>
    <dgm:pt modelId="{3C717E23-929B-4E6A-BA15-A26F4316AA1C}" type="pres">
      <dgm:prSet presAssocID="{E7BD5D82-9BE7-4B27-AB65-CCB51286F6FC}" presName="childNode2tx" presStyleLbl="bgAcc1" presStyleIdx="1" presStyleCnt="3">
        <dgm:presLayoutVars>
          <dgm:bulletEnabled val="1"/>
        </dgm:presLayoutVars>
      </dgm:prSet>
      <dgm:spPr/>
    </dgm:pt>
    <dgm:pt modelId="{CF7AD18A-D46E-448D-A2D7-BC03A7791D7F}" type="pres">
      <dgm:prSet presAssocID="{E7BD5D82-9BE7-4B27-AB65-CCB51286F6F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733B82B-2C0C-4460-A260-9171B50182CD}" type="pres">
      <dgm:prSet presAssocID="{E7BD5D82-9BE7-4B27-AB65-CCB51286F6FC}" presName="connSite2" presStyleCnt="0"/>
      <dgm:spPr/>
    </dgm:pt>
    <dgm:pt modelId="{D7E43D1A-B5E8-4C08-9F0D-AB3D5FC1883A}" type="pres">
      <dgm:prSet presAssocID="{FC9732BC-A5CD-40C6-971F-A853E3806537}" presName="Name18" presStyleLbl="sibTrans2D1" presStyleIdx="1" presStyleCnt="2"/>
      <dgm:spPr/>
    </dgm:pt>
    <dgm:pt modelId="{D674486C-816D-43A9-BEF8-050CB8E1710C}" type="pres">
      <dgm:prSet presAssocID="{C3C96A4B-FB08-4B09-AB55-14CE590F16EB}" presName="composite1" presStyleCnt="0"/>
      <dgm:spPr/>
    </dgm:pt>
    <dgm:pt modelId="{ADF795A5-03F9-4084-B252-E667D6A94EA0}" type="pres">
      <dgm:prSet presAssocID="{C3C96A4B-FB08-4B09-AB55-14CE590F16EB}" presName="dummyNode1" presStyleLbl="node1" presStyleIdx="1" presStyleCnt="3"/>
      <dgm:spPr/>
    </dgm:pt>
    <dgm:pt modelId="{44B55533-584E-4CD7-B4AF-8AAC3D0E4E2C}" type="pres">
      <dgm:prSet presAssocID="{C3C96A4B-FB08-4B09-AB55-14CE590F16EB}" presName="childNode1" presStyleLbl="bgAcc1" presStyleIdx="2" presStyleCnt="3">
        <dgm:presLayoutVars>
          <dgm:bulletEnabled val="1"/>
        </dgm:presLayoutVars>
      </dgm:prSet>
      <dgm:spPr/>
    </dgm:pt>
    <dgm:pt modelId="{5E466CA5-87AC-4D69-B461-E52A031A2A0A}" type="pres">
      <dgm:prSet presAssocID="{C3C96A4B-FB08-4B09-AB55-14CE590F16EB}" presName="childNode1tx" presStyleLbl="bgAcc1" presStyleIdx="2" presStyleCnt="3">
        <dgm:presLayoutVars>
          <dgm:bulletEnabled val="1"/>
        </dgm:presLayoutVars>
      </dgm:prSet>
      <dgm:spPr/>
    </dgm:pt>
    <dgm:pt modelId="{375CCBCB-D70A-4E72-BEC6-E55DD7E1171B}" type="pres">
      <dgm:prSet presAssocID="{C3C96A4B-FB08-4B09-AB55-14CE590F16E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CE4FB96-5580-490A-B518-400530D6C4CB}" type="pres">
      <dgm:prSet presAssocID="{C3C96A4B-FB08-4B09-AB55-14CE590F16EB}" presName="connSite1" presStyleCnt="0"/>
      <dgm:spPr/>
    </dgm:pt>
  </dgm:ptLst>
  <dgm:cxnLst>
    <dgm:cxn modelId="{8F736500-4F18-4F0F-9076-4C7C07EF5D6D}" type="presOf" srcId="{E5EBEB2A-3F48-4F04-8A6B-2D1925B024D2}" destId="{44B55533-584E-4CD7-B4AF-8AAC3D0E4E2C}" srcOrd="0" destOrd="2" presId="urn:microsoft.com/office/officeart/2005/8/layout/hProcess4"/>
    <dgm:cxn modelId="{E880460A-310D-45DB-BE0A-079DD18F9708}" type="presOf" srcId="{AC97339E-5F48-4FCC-887B-03C9AFFFD7FC}" destId="{06E5BF68-22C2-4C14-95EA-4EAC35509FB7}" srcOrd="0" destOrd="1" presId="urn:microsoft.com/office/officeart/2005/8/layout/hProcess4"/>
    <dgm:cxn modelId="{DAFFE20A-469F-4F95-871F-17A62D35F3E6}" type="presOf" srcId="{E7BD5D82-9BE7-4B27-AB65-CCB51286F6FC}" destId="{CF7AD18A-D46E-448D-A2D7-BC03A7791D7F}" srcOrd="0" destOrd="0" presId="urn:microsoft.com/office/officeart/2005/8/layout/hProcess4"/>
    <dgm:cxn modelId="{175F040B-59DE-4C88-A418-E17993D6EF3E}" srcId="{E4FCF7C2-00D3-4D99-BE1B-ABD4492C0644}" destId="{C3C96A4B-FB08-4B09-AB55-14CE590F16EB}" srcOrd="2" destOrd="0" parTransId="{61E57675-5DE7-4CAD-AE5F-3F907E6BD167}" sibTransId="{9B16FEA1-1056-4D35-8025-683DD5D302E7}"/>
    <dgm:cxn modelId="{888FAA16-E2EE-4EF8-A7A0-645D180DD2FD}" srcId="{676546D3-E1BB-43A1-BF09-D042FFD8592B}" destId="{FCFF90C6-B97C-4E13-B23A-E388FA11C650}" srcOrd="1" destOrd="0" parTransId="{C0F9106A-B475-45F7-8BF2-3D5FE5BDC357}" sibTransId="{87B5AF2E-43D5-457B-B1E5-A72769F46E23}"/>
    <dgm:cxn modelId="{5071DC18-5821-4B4E-9669-A7CB8CFBF7F4}" type="presOf" srcId="{E5EBEB2A-3F48-4F04-8A6B-2D1925B024D2}" destId="{5E466CA5-87AC-4D69-B461-E52A031A2A0A}" srcOrd="1" destOrd="2" presId="urn:microsoft.com/office/officeart/2005/8/layout/hProcess4"/>
    <dgm:cxn modelId="{F2737119-CA08-4903-86B9-A1F4EF1FA0F5}" srcId="{7397442E-8C3B-48EE-AA5E-839374243CB7}" destId="{84761B4D-1E04-435D-A3B2-DBF9EDBFAED6}" srcOrd="1" destOrd="0" parTransId="{D9497075-4B06-47FC-9C7B-9858FCFC0113}" sibTransId="{1ABA5794-16AB-42C2-95D8-0464CFEF1CE8}"/>
    <dgm:cxn modelId="{F8D9F928-EF64-4DEC-ACCD-183BDB4249C7}" srcId="{3320F0B0-A828-4FA4-A6E3-C28EB6E5B767}" destId="{E5EBEB2A-3F48-4F04-8A6B-2D1925B024D2}" srcOrd="1" destOrd="0" parTransId="{29D9C250-AD77-4D7F-97E6-701A0C852BBF}" sibTransId="{0BF9CC5F-F4B2-45C9-830E-789AD1B4113D}"/>
    <dgm:cxn modelId="{54637829-E778-458D-961B-1AE5F7A57D23}" srcId="{E7BD5D82-9BE7-4B27-AB65-CCB51286F6FC}" destId="{676546D3-E1BB-43A1-BF09-D042FFD8592B}" srcOrd="0" destOrd="0" parTransId="{F0D7B1C0-F0A4-4AB1-B1E7-1C270E464798}" sibTransId="{F2DF5250-FDEC-4ECD-BE2C-E1619C49456A}"/>
    <dgm:cxn modelId="{F05D4F2B-7CC2-4E93-BB1A-B5CEFF246B5F}" type="presOf" srcId="{7397442E-8C3B-48EE-AA5E-839374243CB7}" destId="{06E5BF68-22C2-4C14-95EA-4EAC35509FB7}" srcOrd="0" destOrd="0" presId="urn:microsoft.com/office/officeart/2005/8/layout/hProcess4"/>
    <dgm:cxn modelId="{FFE47C33-BB7F-46E7-986C-EF79F58A829F}" type="presOf" srcId="{AC97339E-5F48-4FCC-887B-03C9AFFFD7FC}" destId="{DA875A8C-6F53-4A68-8743-E96EE2FA6E40}" srcOrd="1" destOrd="1" presId="urn:microsoft.com/office/officeart/2005/8/layout/hProcess4"/>
    <dgm:cxn modelId="{3955373C-B1CB-4D92-8DB6-855DF27FE0E0}" srcId="{C3C96A4B-FB08-4B09-AB55-14CE590F16EB}" destId="{3320F0B0-A828-4FA4-A6E3-C28EB6E5B767}" srcOrd="0" destOrd="0" parTransId="{933204E0-5846-4199-ACA2-D4A0EB9854F3}" sibTransId="{272F6E54-BC58-4259-A5AC-F9F367B62A9C}"/>
    <dgm:cxn modelId="{F21AD05E-1F73-47EE-9D62-9FC7F4CB6B91}" srcId="{3320F0B0-A828-4FA4-A6E3-C28EB6E5B767}" destId="{C3696C3A-3138-4AD7-BD07-8EF4C5297AF9}" srcOrd="0" destOrd="0" parTransId="{7875FF9B-0B20-40BE-892D-8E2081D4D5BB}" sibTransId="{8D93757F-D647-40D8-BF33-D0B2634B3DA4}"/>
    <dgm:cxn modelId="{A51E275F-17B0-48CF-9AAB-7FF278E5A9C1}" type="presOf" srcId="{7397442E-8C3B-48EE-AA5E-839374243CB7}" destId="{DA875A8C-6F53-4A68-8743-E96EE2FA6E40}" srcOrd="1" destOrd="0" presId="urn:microsoft.com/office/officeart/2005/8/layout/hProcess4"/>
    <dgm:cxn modelId="{A405B464-CAE0-4B98-9D20-1DA8050DA833}" srcId="{7397442E-8C3B-48EE-AA5E-839374243CB7}" destId="{AC97339E-5F48-4FCC-887B-03C9AFFFD7FC}" srcOrd="0" destOrd="0" parTransId="{EB4E03A2-CDD3-46E4-AE70-45AB37D6B676}" sibTransId="{A8FEA4EF-FD54-44EC-8042-DB9C70AE0900}"/>
    <dgm:cxn modelId="{F898AF48-B951-48E0-9981-00DF6A4225B4}" type="presOf" srcId="{FCFF90C6-B97C-4E13-B23A-E388FA11C650}" destId="{3C717E23-929B-4E6A-BA15-A26F4316AA1C}" srcOrd="1" destOrd="2" presId="urn:microsoft.com/office/officeart/2005/8/layout/hProcess4"/>
    <dgm:cxn modelId="{5F3F606A-BBBF-46B1-B11D-407D8DEAC3F4}" type="presOf" srcId="{FC9732BC-A5CD-40C6-971F-A853E3806537}" destId="{D7E43D1A-B5E8-4C08-9F0D-AB3D5FC1883A}" srcOrd="0" destOrd="0" presId="urn:microsoft.com/office/officeart/2005/8/layout/hProcess4"/>
    <dgm:cxn modelId="{02C8986A-A887-4535-8FC7-7CF537CB0902}" srcId="{676546D3-E1BB-43A1-BF09-D042FFD8592B}" destId="{0977608B-7B4D-4BA3-A6CA-D066FC0D7EB1}" srcOrd="0" destOrd="0" parTransId="{B0A1D545-1047-42E9-AC68-3EFD3B52BCAA}" sibTransId="{6A983CF8-B6F4-45A6-B218-588D742ED611}"/>
    <dgm:cxn modelId="{BA3D966E-5238-40BB-87E3-459CDA17E2B2}" srcId="{E4FCF7C2-00D3-4D99-BE1B-ABD4492C0644}" destId="{E7BD5D82-9BE7-4B27-AB65-CCB51286F6FC}" srcOrd="1" destOrd="0" parTransId="{6AF9897E-AA68-4D1D-ACD4-E687D4522424}" sibTransId="{FC9732BC-A5CD-40C6-971F-A853E3806537}"/>
    <dgm:cxn modelId="{6946A570-6B41-459F-AAB9-C641777CAE7F}" type="presOf" srcId="{C3696C3A-3138-4AD7-BD07-8EF4C5297AF9}" destId="{5E466CA5-87AC-4D69-B461-E52A031A2A0A}" srcOrd="1" destOrd="1" presId="urn:microsoft.com/office/officeart/2005/8/layout/hProcess4"/>
    <dgm:cxn modelId="{DE345858-BAA0-4D5C-931F-B5BA1D056A02}" type="presOf" srcId="{0977608B-7B4D-4BA3-A6CA-D066FC0D7EB1}" destId="{3C717E23-929B-4E6A-BA15-A26F4316AA1C}" srcOrd="1" destOrd="1" presId="urn:microsoft.com/office/officeart/2005/8/layout/hProcess4"/>
    <dgm:cxn modelId="{948CDF78-49A4-4766-A523-2278C75CC4C8}" type="presOf" srcId="{3320F0B0-A828-4FA4-A6E3-C28EB6E5B767}" destId="{5E466CA5-87AC-4D69-B461-E52A031A2A0A}" srcOrd="1" destOrd="0" presId="urn:microsoft.com/office/officeart/2005/8/layout/hProcess4"/>
    <dgm:cxn modelId="{29BF9B7A-E692-4B48-B4E6-49C431DBBE64}" type="presOf" srcId="{FCFF90C6-B97C-4E13-B23A-E388FA11C650}" destId="{DAAB27FC-5450-4A3D-BACA-1A8744B3B0D4}" srcOrd="0" destOrd="2" presId="urn:microsoft.com/office/officeart/2005/8/layout/hProcess4"/>
    <dgm:cxn modelId="{EE3F5C82-7A5F-49C3-9F76-BAEDBA71D81F}" type="presOf" srcId="{E4FCF7C2-00D3-4D99-BE1B-ABD4492C0644}" destId="{7489D4E1-AB3F-4EAC-B588-EF5FD082A03D}" srcOrd="0" destOrd="0" presId="urn:microsoft.com/office/officeart/2005/8/layout/hProcess4"/>
    <dgm:cxn modelId="{F8444A83-4050-4F03-9553-14BEFB9132A5}" srcId="{E4FCF7C2-00D3-4D99-BE1B-ABD4492C0644}" destId="{01F53C6F-E473-4BCC-B8E8-2807919875BB}" srcOrd="0" destOrd="0" parTransId="{515A6BB1-FC51-4B98-B842-3ACA76AEE5CF}" sibTransId="{60BB5827-1803-44B8-BD22-BEFDDDB247CB}"/>
    <dgm:cxn modelId="{DF59A893-1A9D-449C-A026-616C889393EC}" type="presOf" srcId="{84761B4D-1E04-435D-A3B2-DBF9EDBFAED6}" destId="{06E5BF68-22C2-4C14-95EA-4EAC35509FB7}" srcOrd="0" destOrd="2" presId="urn:microsoft.com/office/officeart/2005/8/layout/hProcess4"/>
    <dgm:cxn modelId="{9BC1E29D-982E-4907-8B59-0C1ECCAB9B98}" type="presOf" srcId="{60BB5827-1803-44B8-BD22-BEFDDDB247CB}" destId="{CD598493-8219-430F-83EF-CBE0205E4505}" srcOrd="0" destOrd="0" presId="urn:microsoft.com/office/officeart/2005/8/layout/hProcess4"/>
    <dgm:cxn modelId="{507229A7-2AB1-4E5D-8E74-940ADF0F96ED}" type="presOf" srcId="{676546D3-E1BB-43A1-BF09-D042FFD8592B}" destId="{3C717E23-929B-4E6A-BA15-A26F4316AA1C}" srcOrd="1" destOrd="0" presId="urn:microsoft.com/office/officeart/2005/8/layout/hProcess4"/>
    <dgm:cxn modelId="{62BA7AB1-7EE7-4D0B-A318-B1BE071CC926}" type="presOf" srcId="{C3696C3A-3138-4AD7-BD07-8EF4C5297AF9}" destId="{44B55533-584E-4CD7-B4AF-8AAC3D0E4E2C}" srcOrd="0" destOrd="1" presId="urn:microsoft.com/office/officeart/2005/8/layout/hProcess4"/>
    <dgm:cxn modelId="{2B0CA4BD-B5D6-42DA-9724-E122DF92F4C0}" type="presOf" srcId="{C3C96A4B-FB08-4B09-AB55-14CE590F16EB}" destId="{375CCBCB-D70A-4E72-BEC6-E55DD7E1171B}" srcOrd="0" destOrd="0" presId="urn:microsoft.com/office/officeart/2005/8/layout/hProcess4"/>
    <dgm:cxn modelId="{3AD408C1-A380-427C-9A25-7757E876CD75}" type="presOf" srcId="{01F53C6F-E473-4BCC-B8E8-2807919875BB}" destId="{74E8E917-1098-401B-8356-75A1D1B78568}" srcOrd="0" destOrd="0" presId="urn:microsoft.com/office/officeart/2005/8/layout/hProcess4"/>
    <dgm:cxn modelId="{163081C8-B0BC-4212-8F57-C5E7DC61E76C}" type="presOf" srcId="{3320F0B0-A828-4FA4-A6E3-C28EB6E5B767}" destId="{44B55533-584E-4CD7-B4AF-8AAC3D0E4E2C}" srcOrd="0" destOrd="0" presId="urn:microsoft.com/office/officeart/2005/8/layout/hProcess4"/>
    <dgm:cxn modelId="{26864ACF-6BF0-40A0-A432-607C7D993B2F}" type="presOf" srcId="{84761B4D-1E04-435D-A3B2-DBF9EDBFAED6}" destId="{DA875A8C-6F53-4A68-8743-E96EE2FA6E40}" srcOrd="1" destOrd="2" presId="urn:microsoft.com/office/officeart/2005/8/layout/hProcess4"/>
    <dgm:cxn modelId="{A95CA7D4-E647-467A-98F3-7BA655339A14}" type="presOf" srcId="{676546D3-E1BB-43A1-BF09-D042FFD8592B}" destId="{DAAB27FC-5450-4A3D-BACA-1A8744B3B0D4}" srcOrd="0" destOrd="0" presId="urn:microsoft.com/office/officeart/2005/8/layout/hProcess4"/>
    <dgm:cxn modelId="{3F229FDB-1A7D-4BC0-8705-E62C3A5892E1}" type="presOf" srcId="{0977608B-7B4D-4BA3-A6CA-D066FC0D7EB1}" destId="{DAAB27FC-5450-4A3D-BACA-1A8744B3B0D4}" srcOrd="0" destOrd="1" presId="urn:microsoft.com/office/officeart/2005/8/layout/hProcess4"/>
    <dgm:cxn modelId="{1B952DEE-2882-437C-AD37-735769B1FF3E}" srcId="{01F53C6F-E473-4BCC-B8E8-2807919875BB}" destId="{7397442E-8C3B-48EE-AA5E-839374243CB7}" srcOrd="0" destOrd="0" parTransId="{E152E11A-372F-4355-8D02-67AF2D0BCAC4}" sibTransId="{C96D5FCF-1531-4B45-A260-ED3ED6616C48}"/>
    <dgm:cxn modelId="{DFD9CA44-AEBF-4044-84B2-5B6114FA6CF7}" type="presParOf" srcId="{7489D4E1-AB3F-4EAC-B588-EF5FD082A03D}" destId="{99C2EF0C-4F71-4B87-B3F3-C195AA99206A}" srcOrd="0" destOrd="0" presId="urn:microsoft.com/office/officeart/2005/8/layout/hProcess4"/>
    <dgm:cxn modelId="{32BBB1C2-0DCB-476A-A3E9-8791DA778F1C}" type="presParOf" srcId="{7489D4E1-AB3F-4EAC-B588-EF5FD082A03D}" destId="{2AEA19C2-C143-4AB8-89B5-754E34929ADC}" srcOrd="1" destOrd="0" presId="urn:microsoft.com/office/officeart/2005/8/layout/hProcess4"/>
    <dgm:cxn modelId="{8DB8D60C-DD2E-4C4B-8DF0-ACF5F5DA7706}" type="presParOf" srcId="{7489D4E1-AB3F-4EAC-B588-EF5FD082A03D}" destId="{D2BEF3E5-A767-469A-8A34-B2F63B7183D2}" srcOrd="2" destOrd="0" presId="urn:microsoft.com/office/officeart/2005/8/layout/hProcess4"/>
    <dgm:cxn modelId="{CCE5103F-215A-4AAF-8E88-A771C959FC66}" type="presParOf" srcId="{D2BEF3E5-A767-469A-8A34-B2F63B7183D2}" destId="{C87906FC-91FF-4282-B9B7-C5ED1226AB7D}" srcOrd="0" destOrd="0" presId="urn:microsoft.com/office/officeart/2005/8/layout/hProcess4"/>
    <dgm:cxn modelId="{A015E338-6B52-40E3-A3D5-242B97BE3E79}" type="presParOf" srcId="{C87906FC-91FF-4282-B9B7-C5ED1226AB7D}" destId="{AFC7B842-83C7-4ACF-B33B-F15BEBF0A55B}" srcOrd="0" destOrd="0" presId="urn:microsoft.com/office/officeart/2005/8/layout/hProcess4"/>
    <dgm:cxn modelId="{5B5025DA-07D6-443F-8CDC-92BFD784235C}" type="presParOf" srcId="{C87906FC-91FF-4282-B9B7-C5ED1226AB7D}" destId="{06E5BF68-22C2-4C14-95EA-4EAC35509FB7}" srcOrd="1" destOrd="0" presId="urn:microsoft.com/office/officeart/2005/8/layout/hProcess4"/>
    <dgm:cxn modelId="{670B8D0B-D0CA-47DA-876A-7F83CC109C75}" type="presParOf" srcId="{C87906FC-91FF-4282-B9B7-C5ED1226AB7D}" destId="{DA875A8C-6F53-4A68-8743-E96EE2FA6E40}" srcOrd="2" destOrd="0" presId="urn:microsoft.com/office/officeart/2005/8/layout/hProcess4"/>
    <dgm:cxn modelId="{78FD393E-7ACF-4646-ACB2-EF7C760344A6}" type="presParOf" srcId="{C87906FC-91FF-4282-B9B7-C5ED1226AB7D}" destId="{74E8E917-1098-401B-8356-75A1D1B78568}" srcOrd="3" destOrd="0" presId="urn:microsoft.com/office/officeart/2005/8/layout/hProcess4"/>
    <dgm:cxn modelId="{B430260B-E09C-4690-9C1E-A09DC1431061}" type="presParOf" srcId="{C87906FC-91FF-4282-B9B7-C5ED1226AB7D}" destId="{C8DC6884-15A2-460B-9D1A-8B6F2CE1EF61}" srcOrd="4" destOrd="0" presId="urn:microsoft.com/office/officeart/2005/8/layout/hProcess4"/>
    <dgm:cxn modelId="{74EF06B4-C93D-425A-A3DF-EBE4200D3588}" type="presParOf" srcId="{D2BEF3E5-A767-469A-8A34-B2F63B7183D2}" destId="{CD598493-8219-430F-83EF-CBE0205E4505}" srcOrd="1" destOrd="0" presId="urn:microsoft.com/office/officeart/2005/8/layout/hProcess4"/>
    <dgm:cxn modelId="{7179000E-C45C-49BB-812E-A4D9C14E22E0}" type="presParOf" srcId="{D2BEF3E5-A767-469A-8A34-B2F63B7183D2}" destId="{12B54BD2-CB82-4D83-A3D5-0366265FBAD6}" srcOrd="2" destOrd="0" presId="urn:microsoft.com/office/officeart/2005/8/layout/hProcess4"/>
    <dgm:cxn modelId="{C8887FF1-8BFF-41E5-8377-A06DA62B046B}" type="presParOf" srcId="{12B54BD2-CB82-4D83-A3D5-0366265FBAD6}" destId="{9848AD22-D16B-452B-8924-06FD628C2B9E}" srcOrd="0" destOrd="0" presId="urn:microsoft.com/office/officeart/2005/8/layout/hProcess4"/>
    <dgm:cxn modelId="{DD2C4DBE-0124-43F2-89FB-4509CAD89677}" type="presParOf" srcId="{12B54BD2-CB82-4D83-A3D5-0366265FBAD6}" destId="{DAAB27FC-5450-4A3D-BACA-1A8744B3B0D4}" srcOrd="1" destOrd="0" presId="urn:microsoft.com/office/officeart/2005/8/layout/hProcess4"/>
    <dgm:cxn modelId="{E642DC84-7DC9-440C-823C-6F8DB3A0080A}" type="presParOf" srcId="{12B54BD2-CB82-4D83-A3D5-0366265FBAD6}" destId="{3C717E23-929B-4E6A-BA15-A26F4316AA1C}" srcOrd="2" destOrd="0" presId="urn:microsoft.com/office/officeart/2005/8/layout/hProcess4"/>
    <dgm:cxn modelId="{1015AD49-0A7C-4D19-8C23-E5E6F5151502}" type="presParOf" srcId="{12B54BD2-CB82-4D83-A3D5-0366265FBAD6}" destId="{CF7AD18A-D46E-448D-A2D7-BC03A7791D7F}" srcOrd="3" destOrd="0" presId="urn:microsoft.com/office/officeart/2005/8/layout/hProcess4"/>
    <dgm:cxn modelId="{46A26B9C-A6FB-479E-9E22-24B754F1FA15}" type="presParOf" srcId="{12B54BD2-CB82-4D83-A3D5-0366265FBAD6}" destId="{8733B82B-2C0C-4460-A260-9171B50182CD}" srcOrd="4" destOrd="0" presId="urn:microsoft.com/office/officeart/2005/8/layout/hProcess4"/>
    <dgm:cxn modelId="{3554558F-F5B8-4DC5-8EC1-A126CA5B71AC}" type="presParOf" srcId="{D2BEF3E5-A767-469A-8A34-B2F63B7183D2}" destId="{D7E43D1A-B5E8-4C08-9F0D-AB3D5FC1883A}" srcOrd="3" destOrd="0" presId="urn:microsoft.com/office/officeart/2005/8/layout/hProcess4"/>
    <dgm:cxn modelId="{A0409F17-FAD9-4B6C-AB39-1D7CCA3435A8}" type="presParOf" srcId="{D2BEF3E5-A767-469A-8A34-B2F63B7183D2}" destId="{D674486C-816D-43A9-BEF8-050CB8E1710C}" srcOrd="4" destOrd="0" presId="urn:microsoft.com/office/officeart/2005/8/layout/hProcess4"/>
    <dgm:cxn modelId="{0E4219CE-CE09-453E-B8D8-2E6B1F0A6CC8}" type="presParOf" srcId="{D674486C-816D-43A9-BEF8-050CB8E1710C}" destId="{ADF795A5-03F9-4084-B252-E667D6A94EA0}" srcOrd="0" destOrd="0" presId="urn:microsoft.com/office/officeart/2005/8/layout/hProcess4"/>
    <dgm:cxn modelId="{07350A55-AC72-46D2-8865-81DB665D612F}" type="presParOf" srcId="{D674486C-816D-43A9-BEF8-050CB8E1710C}" destId="{44B55533-584E-4CD7-B4AF-8AAC3D0E4E2C}" srcOrd="1" destOrd="0" presId="urn:microsoft.com/office/officeart/2005/8/layout/hProcess4"/>
    <dgm:cxn modelId="{3D2C0B62-6EF1-423D-BBD0-410CBED32BB1}" type="presParOf" srcId="{D674486C-816D-43A9-BEF8-050CB8E1710C}" destId="{5E466CA5-87AC-4D69-B461-E52A031A2A0A}" srcOrd="2" destOrd="0" presId="urn:microsoft.com/office/officeart/2005/8/layout/hProcess4"/>
    <dgm:cxn modelId="{DC418205-4229-41B0-9C75-2DC3062FBF32}" type="presParOf" srcId="{D674486C-816D-43A9-BEF8-050CB8E1710C}" destId="{375CCBCB-D70A-4E72-BEC6-E55DD7E1171B}" srcOrd="3" destOrd="0" presId="urn:microsoft.com/office/officeart/2005/8/layout/hProcess4"/>
    <dgm:cxn modelId="{3A12E8E5-51EA-4CFD-892B-9798D0D7A34F}" type="presParOf" srcId="{D674486C-816D-43A9-BEF8-050CB8E1710C}" destId="{8CE4FB96-5580-490A-B518-400530D6C4C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BF68-22C2-4C14-95EA-4EAC35509FB7}">
      <dsp:nvSpPr>
        <dsp:cNvPr id="0" name=""/>
        <dsp:cNvSpPr/>
      </dsp:nvSpPr>
      <dsp:spPr>
        <a:xfrm>
          <a:off x="4377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Postgres </a:t>
          </a:r>
          <a:r>
            <a:rPr lang="en-US" sz="2700" kern="1200" dirty="0" err="1"/>
            <a:t>db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486809" y="1158658"/>
        <a:ext cx="2486952" cy="1577131"/>
      </dsp:txXfrm>
    </dsp:sp>
    <dsp:sp modelId="{CD598493-8219-430F-83EF-CBE0205E4505}">
      <dsp:nvSpPr>
        <dsp:cNvPr id="0" name=""/>
        <dsp:cNvSpPr/>
      </dsp:nvSpPr>
      <dsp:spPr>
        <a:xfrm>
          <a:off x="1860505" y="1509699"/>
          <a:ext cx="3009982" cy="3009982"/>
        </a:xfrm>
        <a:prstGeom prst="leftCircularArrow">
          <a:avLst>
            <a:gd name="adj1" fmla="val 3679"/>
            <a:gd name="adj2" fmla="val 458473"/>
            <a:gd name="adj3" fmla="val 2233984"/>
            <a:gd name="adj4" fmla="val 9024489"/>
            <a:gd name="adj5" fmla="val 429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8E917-1098-401B-8356-75A1D1B78568}">
      <dsp:nvSpPr>
        <dsp:cNvPr id="0" name=""/>
        <dsp:cNvSpPr/>
      </dsp:nvSpPr>
      <dsp:spPr>
        <a:xfrm>
          <a:off x="10122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db</a:t>
          </a:r>
          <a:endParaRPr lang="en-US" sz="5400" kern="1200" dirty="0"/>
        </a:p>
      </dsp:txBody>
      <dsp:txXfrm>
        <a:off x="1038970" y="2811620"/>
        <a:ext cx="2244326" cy="860252"/>
      </dsp:txXfrm>
    </dsp:sp>
    <dsp:sp modelId="{DAAB27FC-5450-4A3D-BACA-1A8744B3B0D4}">
      <dsp:nvSpPr>
        <dsp:cNvPr id="0" name=""/>
        <dsp:cNvSpPr/>
      </dsp:nvSpPr>
      <dsp:spPr>
        <a:xfrm>
          <a:off x="3837418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Java Rest API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3886485" y="1615548"/>
        <a:ext cx="2486952" cy="1577131"/>
      </dsp:txXfrm>
    </dsp:sp>
    <dsp:sp modelId="{D7E43D1A-B5E8-4C08-9F0D-AB3D5FC1883A}">
      <dsp:nvSpPr>
        <dsp:cNvPr id="0" name=""/>
        <dsp:cNvSpPr/>
      </dsp:nvSpPr>
      <dsp:spPr>
        <a:xfrm>
          <a:off x="5238639" y="-251944"/>
          <a:ext cx="3340299" cy="3340299"/>
        </a:xfrm>
        <a:prstGeom prst="circularArrow">
          <a:avLst>
            <a:gd name="adj1" fmla="val 3315"/>
            <a:gd name="adj2" fmla="val 409565"/>
            <a:gd name="adj3" fmla="val 19414924"/>
            <a:gd name="adj4" fmla="val 12575511"/>
            <a:gd name="adj5" fmla="val 3868"/>
          </a:avLst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7AD18A-D46E-448D-A2D7-BC03A7791D7F}">
      <dsp:nvSpPr>
        <dsp:cNvPr id="0" name=""/>
        <dsp:cNvSpPr/>
      </dsp:nvSpPr>
      <dsp:spPr>
        <a:xfrm>
          <a:off x="4411882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words</a:t>
          </a:r>
        </a:p>
      </dsp:txBody>
      <dsp:txXfrm>
        <a:off x="4438646" y="679464"/>
        <a:ext cx="2244326" cy="860252"/>
      </dsp:txXfrm>
    </dsp:sp>
    <dsp:sp modelId="{44B55533-584E-4CD7-B4AF-8AAC3D0E4E2C}">
      <dsp:nvSpPr>
        <dsp:cNvPr id="0" name=""/>
        <dsp:cNvSpPr/>
      </dsp:nvSpPr>
      <dsp:spPr>
        <a:xfrm>
          <a:off x="7237094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Go Web app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Deployment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Service</a:t>
          </a:r>
        </a:p>
      </dsp:txBody>
      <dsp:txXfrm>
        <a:off x="7286161" y="1158658"/>
        <a:ext cx="2486952" cy="1577131"/>
      </dsp:txXfrm>
    </dsp:sp>
    <dsp:sp modelId="{375CCBCB-D70A-4E72-BEC6-E55DD7E1171B}">
      <dsp:nvSpPr>
        <dsp:cNvPr id="0" name=""/>
        <dsp:cNvSpPr/>
      </dsp:nvSpPr>
      <dsp:spPr>
        <a:xfrm>
          <a:off x="7811558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web</a:t>
          </a:r>
        </a:p>
      </dsp:txBody>
      <dsp:txXfrm>
        <a:off x="7838322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59265-EFAA-4AC2-A180-CBDDA3DEFE0A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D124-A0D7-4638-812D-BD687182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ubernetes.io/docs/reference/generated/kubelet" TargetMode="External"/><Relationship Id="rId4" Type="http://schemas.openxmlformats.org/officeDocument/2006/relationships/hyperlink" Target="https://kubernetes.io/docs/concepts/architecture/nodes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3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4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51d99fa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51d99fa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83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scheduling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refers to making sure that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are matched to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4"/>
              </a:rPr>
              <a:t>Nodes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so that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5"/>
              </a:rPr>
              <a:t>Kubelet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can run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filtering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step finds the set of Nodes where it's feasible to schedule the Pod | 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scoring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step, the scheduler ranks the remaining nodes to choose the most suitable Pod placement.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https://k21academy.com/docker-kubernetes/scheduling-in-kubernetes/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Some Pod Schedule Methods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Node Selector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Node Affinity/Anti-Affinity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Taints and Tolerations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94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74B51"/>
                </a:solidFill>
                <a:effectLst/>
                <a:latin typeface="Tahoma" panose="020B0604030504040204" pitchFamily="34" charset="0"/>
              </a:rPr>
              <a:t>A multi-tier application is an application distributed among more than one layer. It logically separates the operational layers. The number of layers varies with business and application requirements. In thi</a:t>
            </a:r>
            <a:r>
              <a:rPr lang="en-US" dirty="0">
                <a:solidFill>
                  <a:srgbClr val="474B51"/>
                </a:solidFill>
                <a:latin typeface="Tahoma" panose="020B0604030504040204" pitchFamily="34" charset="0"/>
              </a:rPr>
              <a:t>s,</a:t>
            </a:r>
            <a:r>
              <a:rPr lang="en-US" b="0" i="0" dirty="0">
                <a:solidFill>
                  <a:srgbClr val="474B51"/>
                </a:solidFill>
                <a:effectLst/>
                <a:latin typeface="Tahoma" panose="020B0604030504040204" pitchFamily="34" charset="0"/>
              </a:rPr>
              <a:t> application divided into 2 layers, backend and frontend layer. We will use MongoDB as a backend to store data and Python Flask as a frontend Webserver. We will deploy these two applications using deployments in Kubernetes and have services to forward requests to them.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41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43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7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pingpong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--image alpine ping 1.1.1.1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588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myweb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devopsdockerhub123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/bootcamp: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myweb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NodePort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33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E1493A-51D7-4EC8-8433-C5DC63FD59EC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69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0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3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3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2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93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1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kube-apiserver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Exposes the Kubernetes API – the front-end for the Kubernetes control plane. ● Designed to scale horizontally.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etcd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Is the backing store of Kubernetes. ● Distributed key-value store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-controller-manager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background threads that handle routine tasks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Node Controller, – Replication Controller, – Endpoints Controller – Service Account &amp; Token Controllers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-scheduler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Assigns nodes to the newly created pods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primary node agent. It watches for pods that have been assigned to its node and: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Mounts the pod’s required volumes. ● Downloads the pod’s secrets. ● Runs the pod’s containers. ● Periodically executes any requested container liveness probes.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Reports the status of the pod. ● Reports the status of the node.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-proxy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enables the Kubernetes service abstraction by maintaining network rules on the host and performing connection forwarding 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Container engine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Used to run the containers ● Docker by default,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rkt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optionally. ● Container Runtime Interface – paves the way to alternative runtimes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workload is an application running on Kubernetes</a:t>
            </a:r>
          </a:p>
          <a:p>
            <a:endParaRPr lang="en-US" dirty="0"/>
          </a:p>
          <a:p>
            <a:r>
              <a:rPr lang="en-US" dirty="0"/>
              <a:t>Whether your workload is a single component or several that work together, on Kubernetes you run it inside a set of pods In Kubernetes, a Pod represents a set of running containers on your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Kubernetes pods have a defined lifecycle For example, once a pod is running in your cluster then a critical</a:t>
            </a:r>
          </a:p>
          <a:p>
            <a:r>
              <a:rPr lang="en-US" dirty="0"/>
              <a:t>fault on the node where that pod is running means that all the pods on that node fail Kubernetes treats</a:t>
            </a:r>
          </a:p>
          <a:p>
            <a:r>
              <a:rPr lang="en-US" dirty="0"/>
              <a:t>that level of failure as final you would need to create a new Pod to recover, even if the node later becomes</a:t>
            </a:r>
          </a:p>
          <a:p>
            <a:r>
              <a:rPr lang="en-US" dirty="0"/>
              <a:t>Healthy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to make life considerably easier, you don't need to manage each Pod directly Instead, you can</a:t>
            </a:r>
          </a:p>
          <a:p>
            <a:r>
              <a:rPr lang="en-US" dirty="0"/>
              <a:t>use workload resources that manage a set of pods on your behalf These resources configure controllers</a:t>
            </a:r>
          </a:p>
          <a:p>
            <a:r>
              <a:rPr lang="en-US" dirty="0"/>
              <a:t>that make sure the right number of the right kind of pod are running, to match the state you specified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D124-A0D7-4638-812D-BD68718204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Pods are the smallest deployable units of computing that you can create and manage in Kubernetes. The whole point of Kubernetes is to orchestrate the lifecycle of a container.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Share context: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Linux Namespaces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Cgroups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2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Deployment to rollout a </a:t>
            </a:r>
            <a:r>
              <a:rPr lang="en-US" dirty="0" err="1"/>
              <a:t>ReplicaSet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Declare the new state of the Pods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Rollback to an earlier Deployment revision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Scale up the Deployment to facilitate more load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Pause the Deployment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1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backoffLimit</a:t>
            </a:r>
            <a:r>
              <a:rPr lang="en-US" dirty="0"/>
              <a:t> specify the number of retries before considering a Job as failed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6 is default retries set back-off limit by </a:t>
            </a:r>
            <a:r>
              <a:rPr lang="en-US" dirty="0" err="1"/>
              <a:t>kubernetes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Failed Pods associated with the Job are recreated by the Job controller with 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exponential back-off delay (10s, 20s, 40s …) capped at six minutes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○ The back-off count is reset if no new failed Pods appear before the Job’s next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status check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● </a:t>
            </a:r>
            <a:r>
              <a:rPr lang="en-US" dirty="0" err="1"/>
              <a:t>activeDeadlineSeconds</a:t>
            </a:r>
            <a:r>
              <a:rPr lang="en-US" dirty="0"/>
              <a:t> applies to the duration of the job, once a Job reaches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activeDeadlineSeconds</a:t>
            </a:r>
            <a:r>
              <a:rPr lang="en-US" dirty="0"/>
              <a:t>, all of its Pods are terminated and the Job status will become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type: Failed with reason: </a:t>
            </a:r>
            <a:r>
              <a:rPr lang="en-US" dirty="0" err="1"/>
              <a:t>DeadlineExceeded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C96-8AE2-428B-B8CF-A6A22AAA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8B72-E9D8-41FC-B7AF-00070277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1958-7B8A-4552-90FB-B64BDEE3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91A4-6C1B-4DC5-8DCC-3D86D667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A73D-9AB8-4661-8181-8EBFBFF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0FAB-A795-4216-BF74-729C451C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43672-7F3C-4F63-9ADA-5F88F72F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4F1B-1262-44E4-BEA7-10416A6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1E1B-020D-472E-A911-DD1F9744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3E0F-AB11-4F4D-916F-A8A7958C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6061-B9A3-4A2C-9E42-729FA703B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BB186-4D34-4906-9ADD-F41ED292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ED1E-1A76-4587-AB96-BB01178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34C-5FEB-4310-98AF-D83F224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97DF-48E9-47F4-A121-2B39DA4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74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80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079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5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58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>
                <a:latin typeface="Book Antiqua" panose="02040602050305030304" pitchFamily="18" charset="0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571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242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93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080F-7AC0-4161-BB9D-6874F821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988A-0519-4EF6-8255-9A95ED64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0492-038A-41ED-B064-458861E9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79A3-5F3A-428C-8B74-B04AAF2F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E67A-B7E5-4818-A15E-D848DD3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8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2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084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270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Book Antiqua" panose="02040602050305030304" pitchFamily="18" charset="0"/>
              </a:defRPr>
            </a:lvl1pPr>
            <a:lvl2pPr>
              <a:defRPr sz="2400">
                <a:latin typeface="Book Antiqua" panose="02040602050305030304" pitchFamily="18" charset="0"/>
              </a:defRPr>
            </a:lvl2pPr>
            <a:lvl3pPr>
              <a:defRPr sz="2400">
                <a:latin typeface="Book Antiqua" panose="02040602050305030304" pitchFamily="18" charset="0"/>
              </a:defRPr>
            </a:lvl3pPr>
            <a:lvl4pPr>
              <a:defRPr sz="1867">
                <a:latin typeface="Book Antiqua" panose="02040602050305030304" pitchFamily="18" charset="0"/>
              </a:defRPr>
            </a:lvl4pPr>
            <a:lvl5pPr>
              <a:defRPr sz="1867"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83D29BC-F6BC-45B8-9B90-E736342FF1E6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7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83D29BC-F6BC-45B8-9B90-E736342FF1E6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F238-E97D-457B-8773-23010B07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F33E-3076-4F3E-AE9E-375ECB75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F14E-0924-4D74-910E-8FB3E0CD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1EAD-AB16-4AD4-92B8-2EE6FB25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8D0F-7DDA-455C-B7F0-79A824A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0D96-0474-4A1E-88CC-3D90B795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9122-BD7D-466E-9F9E-CE364DF91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A4BC2-2092-4F9E-93F4-30F2521C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9C89-3CF8-4041-BC98-5E01F887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B5BED-6994-43D5-8095-1CD467D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8292-BAC0-4712-9D41-6DF8DDBA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4E08-CAE8-4241-8F2E-F6E73D65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3F07-26C9-4BA6-B6CE-9F9CAEFA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BF6DE-988D-409E-B43D-E041E7C3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A99B9-B44E-46FA-B9C3-BFCF1223D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2FACE-BA20-4A49-B9CE-9BDFDFD3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3D830-8009-468A-8DF4-7601320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73F59-EAAD-4C97-9DD3-E55892D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DC09-93FD-40A9-AFC7-7BA1AF35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252F-DD0F-408B-A9CF-04BEC124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F840F-13F5-4337-BC89-7A51ED16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66B7-884E-4BFF-B3FC-50B121A1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D73B-B209-4219-9ED3-76225222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F0E1C-199A-4B3E-B113-C319FF88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C5FB4-75AC-4510-8080-FB1FBE6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7386-E7D1-46DB-9D33-6918BCE0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89E-1A14-476F-9E1E-6C1F9EC7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4C2B-FBB5-43FC-AFE8-E735EEC6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1AD4-968E-4E50-8420-9E2A027F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12713-2F2A-4EF4-B2CB-C8751ED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7495-D1AD-490F-A65A-2E78FE3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09AF-E564-446E-BF44-0AB2F5D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1DED-7265-43F7-A769-274BE0C0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4573B-FE5A-4881-A0C3-DB257BB7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1701-54D1-4445-B43B-C8FE3EC2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EF48-2BEE-4BC0-BDD2-38859EC2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E74F-45CE-4BC0-B88C-DF5990F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BF58-1B70-4E97-83E9-DF984BE3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7B824-9F8E-4662-AC8E-55EAFEC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FF3-E263-4F16-ADF2-34BF0530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F3DA-6758-441D-A556-BE40910A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FC92-7C2F-4067-B2BC-22D73F0BD4A4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5C8F-C392-495A-88A3-CFD70399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CBA-752C-459A-9D84-199BD8D9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DF07-BA0D-4E94-8F48-7A0C4963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61943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Book Antiqua" panose="02040602050305030304" pitchFamily="18" charset="0"/>
          <a:ea typeface="Book Antiqua" panose="0204060205030503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408727" y="2187717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8800" dirty="0"/>
              <a:t>Kubernetes </a:t>
            </a:r>
            <a:r>
              <a:rPr lang="en-US" sz="7200" b="0" dirty="0"/>
              <a:t>Workloads &amp; Scheduling</a:t>
            </a:r>
            <a:endParaRPr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30934" y="4989902"/>
            <a:ext cx="10212540" cy="1707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9E045E-BE7A-4C98-86ED-93179B6A0B59}"/>
              </a:ext>
            </a:extLst>
          </p:cNvPr>
          <p:cNvSpPr txBox="1">
            <a:spLocks/>
          </p:cNvSpPr>
          <p:nvPr/>
        </p:nvSpPr>
        <p:spPr>
          <a:xfrm>
            <a:off x="3886605" y="5288940"/>
            <a:ext cx="9144000" cy="1655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/>
              <a:t>Cloud Native Bootcamp - Karachi</a:t>
            </a:r>
          </a:p>
        </p:txBody>
      </p:sp>
    </p:spTree>
    <p:extLst>
      <p:ext uri="{BB962C8B-B14F-4D97-AF65-F5344CB8AC3E}">
        <p14:creationId xmlns:p14="http://schemas.microsoft.com/office/powerpoint/2010/main" val="4111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0FC-14FA-43A0-9D44-5A749BC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its all done!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E5A0-00B0-4254-977A-F8C828E3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3200" dirty="0">
                <a:latin typeface="Book Antiqua" panose="02040602050305030304" pitchFamily="18" charset="0"/>
              </a:rPr>
              <a:t>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C8EF-AFA8-467E-9EDF-1FD23DED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2086" y="1592815"/>
            <a:ext cx="8975035" cy="47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5EF8BE-EEEA-4829-9364-02760D30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A5CD-5487-48F0-9FD0-9B479E8D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  <a:p>
            <a:r>
              <a:rPr lang="en-US" dirty="0"/>
              <a:t>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96E78-B88D-42FB-9E38-4CCF7BA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83" y="1698625"/>
            <a:ext cx="6677105" cy="47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92BC0-45AB-425B-BEAB-A693D0AB5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C7034-409A-45AE-ADB4-6EB851EC6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common workloads</a:t>
            </a:r>
          </a:p>
        </p:txBody>
      </p:sp>
    </p:spTree>
    <p:extLst>
      <p:ext uri="{BB962C8B-B14F-4D97-AF65-F5344CB8AC3E}">
        <p14:creationId xmlns:p14="http://schemas.microsoft.com/office/powerpoint/2010/main" val="34224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576596-00E6-483B-B098-2461470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of Workload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8EAAF-3CCE-4200-8193-0289ACB1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an application running on Kubernetes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Can be a single component or several that work together,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 lonely Pod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Grouped ones 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defined lifecycle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Ensure reliability </a:t>
            </a:r>
          </a:p>
          <a:p>
            <a:pPr marL="38100" indent="0">
              <a:buNone/>
            </a:pPr>
            <a:endParaRPr lang="en-US" sz="28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1348E4B-5D22-4B4F-8D06-1F53ECDC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 l="3000" t="2164" r="1076"/>
          <a:stretch/>
        </p:blipFill>
        <p:spPr>
          <a:xfrm>
            <a:off x="5367131" y="3240859"/>
            <a:ext cx="6581242" cy="3130124"/>
          </a:xfrm>
          <a:prstGeom prst="roundRect">
            <a:avLst>
              <a:gd name="adj" fmla="val 25387"/>
            </a:avLst>
          </a:prstGeom>
        </p:spPr>
      </p:pic>
    </p:spTree>
    <p:extLst>
      <p:ext uri="{BB962C8B-B14F-4D97-AF65-F5344CB8AC3E}">
        <p14:creationId xmlns:p14="http://schemas.microsoft.com/office/powerpoint/2010/main" val="53483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00CC83-66E6-493C-8948-E1F21226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933C-4D88-48CA-A11F-033ACC8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Pod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Deployment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Job/CJ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CM /Secrets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Book Antiqua" panose="02040602050305030304" pitchFamily="18" charset="0"/>
              </a:rPr>
              <a:t>Demonset</a:t>
            </a:r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Services /NS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ook Antiqua" panose="02040602050305030304" pitchFamily="18" charset="0"/>
              </a:rPr>
              <a:t>…Volumes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EC665-CF48-4B80-9B81-BD327050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4663" y="1316499"/>
            <a:ext cx="6088991" cy="50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Pod</a:t>
            </a:r>
            <a:endParaRPr b="1" dirty="0">
              <a:sym typeface="Open Sans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510607" y="968856"/>
            <a:ext cx="9838660" cy="108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Smallest deployable units 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Pods are usually not created directly. Instead, create them using workload resources such as Deployment or Job or </a:t>
            </a:r>
            <a:r>
              <a:rPr lang="en-US" sz="2133" dirty="0" err="1">
                <a:latin typeface="Book Antiqua" panose="02040602050305030304" pitchFamily="18" charset="0"/>
                <a:sym typeface="Helvetica Neue"/>
              </a:rPr>
              <a:t>StatefulSets</a:t>
            </a:r>
            <a:endParaRPr lang="en-US" sz="2133" dirty="0">
              <a:latin typeface="Book Antiqua" panose="02040602050305030304" pitchFamily="18" charset="0"/>
              <a:sym typeface="Helvetica Neue"/>
            </a:endParaRP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33" dirty="0">
              <a:latin typeface="Book Antiqua" panose="02040602050305030304" pitchFamily="18" charset="0"/>
              <a:sym typeface="Helvetica Neue"/>
            </a:endParaRPr>
          </a:p>
        </p:txBody>
      </p:sp>
      <p:pic>
        <p:nvPicPr>
          <p:cNvPr id="7" name="Google Shape;206;p35">
            <a:extLst>
              <a:ext uri="{FF2B5EF4-FFF2-40B4-BE49-F238E27FC236}">
                <a16:creationId xmlns:a16="http://schemas.microsoft.com/office/drawing/2014/main" id="{AED6FF8B-4ECD-4981-9993-4AE351D7B21A}"/>
              </a:ext>
            </a:extLst>
          </p:cNvPr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41667" y="2798528"/>
            <a:ext cx="6739357" cy="27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5;p38">
            <a:extLst>
              <a:ext uri="{FF2B5EF4-FFF2-40B4-BE49-F238E27FC236}">
                <a16:creationId xmlns:a16="http://schemas.microsoft.com/office/drawing/2014/main" id="{D06DC15F-8C9C-4AB3-97D7-7E4F7CA7198F}"/>
              </a:ext>
            </a:extLst>
          </p:cNvPr>
          <p:cNvSpPr txBox="1"/>
          <p:nvPr/>
        </p:nvSpPr>
        <p:spPr>
          <a:xfrm>
            <a:off x="7237143" y="2612909"/>
            <a:ext cx="4817326" cy="417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203195">
              <a:lnSpc>
                <a:spcPct val="145000"/>
              </a:lnSpc>
            </a:pPr>
            <a:r>
              <a:rPr lang="en-GB" sz="2000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00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run nginx </a:t>
            </a:r>
            <a:r>
              <a:rPr lang="en-GB" sz="200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--image nginx</a:t>
            </a:r>
            <a:r>
              <a:rPr lang="en-GB" sz="2000" dirty="0">
                <a:solidFill>
                  <a:srgbClr val="0000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rgbClr val="0000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R="203195">
              <a:spcBef>
                <a:spcPts val="1600"/>
              </a:spcBef>
            </a:pPr>
            <a:r>
              <a:rPr lang="en-GB" sz="1733" dirty="0" err="1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733" dirty="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733" dirty="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simple-webapp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labels: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app: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App1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containers: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- name: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image: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733" dirty="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ports:</a:t>
            </a:r>
            <a:endParaRPr sz="1733" dirty="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- </a:t>
            </a:r>
            <a:r>
              <a:rPr lang="en-GB" sz="1733" dirty="0" err="1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containerPort</a:t>
            </a:r>
            <a:r>
              <a:rPr lang="en-GB" sz="1733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733" dirty="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endParaRPr sz="2400" dirty="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383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Deployment</a:t>
            </a:r>
            <a:endParaRPr b="1" dirty="0">
              <a:sym typeface="Open Sans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41668" y="919030"/>
            <a:ext cx="4212738" cy="363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Provides declarative updates for Pods &amp; RS 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Describe the desired state and the deployment Controller will match the actual state to the desired state</a:t>
            </a:r>
          </a:p>
        </p:txBody>
      </p:sp>
      <p:pic>
        <p:nvPicPr>
          <p:cNvPr id="6" name="Google Shape;376;p62">
            <a:extLst>
              <a:ext uri="{FF2B5EF4-FFF2-40B4-BE49-F238E27FC236}">
                <a16:creationId xmlns:a16="http://schemas.microsoft.com/office/drawing/2014/main" id="{41A5A367-E6EE-4034-89D8-02A8CC3684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79" y="1054410"/>
            <a:ext cx="3630204" cy="29285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8;p64">
            <a:extLst>
              <a:ext uri="{FF2B5EF4-FFF2-40B4-BE49-F238E27FC236}">
                <a16:creationId xmlns:a16="http://schemas.microsoft.com/office/drawing/2014/main" id="{F99DFCFF-14B6-48EA-BB5F-C4A4A4B0259B}"/>
              </a:ext>
            </a:extLst>
          </p:cNvPr>
          <p:cNvSpPr txBox="1"/>
          <p:nvPr/>
        </p:nvSpPr>
        <p:spPr>
          <a:xfrm>
            <a:off x="7637595" y="1071967"/>
            <a:ext cx="4491516" cy="5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apps/v1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Deployment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nginx-deployment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replicas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nginx: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1.14.2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1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ports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GB" sz="1600" b="1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containerPort</a:t>
            </a:r>
            <a:r>
              <a:rPr lang="en-GB" sz="160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60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dirty="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600" dirty="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389;p64">
            <a:extLst>
              <a:ext uri="{FF2B5EF4-FFF2-40B4-BE49-F238E27FC236}">
                <a16:creationId xmlns:a16="http://schemas.microsoft.com/office/drawing/2014/main" id="{A3792843-DC07-4783-80D3-E8C0481BD708}"/>
              </a:ext>
            </a:extLst>
          </p:cNvPr>
          <p:cNvSpPr/>
          <p:nvPr/>
        </p:nvSpPr>
        <p:spPr>
          <a:xfrm>
            <a:off x="7637595" y="1425311"/>
            <a:ext cx="2342987" cy="28425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390;p64">
            <a:extLst>
              <a:ext uri="{FF2B5EF4-FFF2-40B4-BE49-F238E27FC236}">
                <a16:creationId xmlns:a16="http://schemas.microsoft.com/office/drawing/2014/main" id="{3D974D88-A0BC-4F37-B033-A880E233ABFE}"/>
              </a:ext>
            </a:extLst>
          </p:cNvPr>
          <p:cNvSpPr/>
          <p:nvPr/>
        </p:nvSpPr>
        <p:spPr>
          <a:xfrm>
            <a:off x="7637596" y="2661567"/>
            <a:ext cx="2991816" cy="115555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391;p64">
            <a:extLst>
              <a:ext uri="{FF2B5EF4-FFF2-40B4-BE49-F238E27FC236}">
                <a16:creationId xmlns:a16="http://schemas.microsoft.com/office/drawing/2014/main" id="{EE213D9F-5636-4DBB-80EB-B6E5D28ED4F2}"/>
              </a:ext>
            </a:extLst>
          </p:cNvPr>
          <p:cNvSpPr/>
          <p:nvPr/>
        </p:nvSpPr>
        <p:spPr>
          <a:xfrm>
            <a:off x="7637594" y="3823824"/>
            <a:ext cx="3317975" cy="2537056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7C71F-4F64-473E-A067-1FF1D2FDDEBA}"/>
              </a:ext>
            </a:extLst>
          </p:cNvPr>
          <p:cNvSpPr txBox="1"/>
          <p:nvPr/>
        </p:nvSpPr>
        <p:spPr>
          <a:xfrm>
            <a:off x="1236431" y="4740975"/>
            <a:ext cx="6199323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Imperative</a:t>
            </a:r>
          </a:p>
          <a:p>
            <a:endParaRPr lang="en-GB" sz="1467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4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create deployment</a:t>
            </a:r>
            <a:r>
              <a:rPr lang="en-GB" sz="14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nginx-deploy ---image=nginx</a:t>
            </a:r>
          </a:p>
          <a:p>
            <a:endParaRPr lang="en-GB" sz="1467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Declarative </a:t>
            </a:r>
          </a:p>
          <a:p>
            <a:endParaRPr lang="en-GB" sz="1600" b="1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4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14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apply </a:t>
            </a:r>
            <a:r>
              <a:rPr lang="en-GB" sz="14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-f deployment-</a:t>
            </a:r>
            <a:r>
              <a:rPr lang="en-GB" sz="1467" dirty="0" err="1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def.yaml</a:t>
            </a:r>
            <a:endParaRPr lang="en-GB" sz="1467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34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341667" y="313500"/>
            <a:ext cx="10007600" cy="127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Pod / </a:t>
            </a:r>
            <a:r>
              <a:rPr lang="en-US" b="1" dirty="0" err="1">
                <a:sym typeface="Open Sans"/>
              </a:rPr>
              <a:t>Replicatset</a:t>
            </a:r>
            <a:r>
              <a:rPr lang="en-US" b="1" dirty="0">
                <a:sym typeface="Open Sans"/>
              </a:rPr>
              <a:t> / Deployment Structure</a:t>
            </a:r>
            <a:br>
              <a:rPr lang="en-US" b="1" dirty="0">
                <a:sym typeface="Open Sans"/>
              </a:rPr>
            </a:br>
            <a:endParaRPr b="1" dirty="0">
              <a:sym typeface="Open Sans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1238399" y="1609177"/>
            <a:ext cx="3785137" cy="1272143"/>
          </a:xfrm>
          <a:prstGeom prst="rect">
            <a:avLst/>
          </a:prstGeom>
          <a:solidFill>
            <a:srgbClr val="CFD7FD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v1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Pod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/>
          </a:p>
        </p:txBody>
      </p:sp>
      <p:sp>
        <p:nvSpPr>
          <p:cNvPr id="412" name="Google Shape;412;p34"/>
          <p:cNvSpPr/>
          <p:nvPr/>
        </p:nvSpPr>
        <p:spPr>
          <a:xfrm>
            <a:off x="2235489" y="2899494"/>
            <a:ext cx="3785137" cy="2708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apps/v1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ReplicaSet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template: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67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pod-structure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replicas: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selector:</a:t>
            </a:r>
            <a:endParaRPr sz="2400"/>
          </a:p>
          <a:p>
            <a:r>
              <a:rPr lang="en-US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matchLabels:</a:t>
            </a:r>
            <a:endParaRPr sz="2400"/>
          </a:p>
        </p:txBody>
      </p:sp>
      <p:sp>
        <p:nvSpPr>
          <p:cNvPr id="413" name="Google Shape;413;p34"/>
          <p:cNvSpPr/>
          <p:nvPr/>
        </p:nvSpPr>
        <p:spPr>
          <a:xfrm>
            <a:off x="6564130" y="2025275"/>
            <a:ext cx="3785137" cy="3282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apiVersion: apps/v1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kind: Deployment 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template: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67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pod-structure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replicas: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selector: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67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matchLabels</a:t>
            </a:r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400" dirty="0"/>
          </a:p>
          <a:p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5949739" y="1585788"/>
            <a:ext cx="557681" cy="419011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78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Job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31" y="1347627"/>
            <a:ext cx="7728052" cy="4764800"/>
          </a:xfrm>
        </p:spPr>
        <p:txBody>
          <a:bodyPr/>
          <a:lstStyle/>
          <a:p>
            <a:pPr marL="194728" indent="0">
              <a:buNone/>
            </a:pPr>
            <a:r>
              <a:rPr lang="en-US" sz="2400" dirty="0"/>
              <a:t>Job controller ensures one or more pods are executed</a:t>
            </a:r>
          </a:p>
          <a:p>
            <a:pPr marL="194728" indent="0">
              <a:buNone/>
            </a:pPr>
            <a:r>
              <a:rPr lang="en-US" sz="2400" dirty="0"/>
              <a:t>and successfully terminate.</a:t>
            </a:r>
          </a:p>
          <a:p>
            <a:pPr marL="537628" indent="-342900"/>
            <a:r>
              <a:rPr lang="en-US" sz="2400" dirty="0"/>
              <a:t>Will continue to try and execute the job until it satisfies the completion</a:t>
            </a:r>
          </a:p>
          <a:p>
            <a:pPr marL="537628" indent="-342900"/>
            <a:r>
              <a:rPr lang="en-US" sz="2400" dirty="0"/>
              <a:t>Pods are NOT cleaned up until the job itself is deleted.*</a:t>
            </a:r>
            <a:endParaRPr lang="en-US" sz="2400" u="sng" dirty="0"/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24603-E77F-4990-89D3-74C8A088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76" y="4594205"/>
            <a:ext cx="5336245" cy="1123730"/>
          </a:xfrm>
          <a:prstGeom prst="rect">
            <a:avLst/>
          </a:prstGeom>
        </p:spPr>
      </p:pic>
      <p:sp>
        <p:nvSpPr>
          <p:cNvPr id="7" name="Google Shape;158;p27">
            <a:extLst>
              <a:ext uri="{FF2B5EF4-FFF2-40B4-BE49-F238E27FC236}">
                <a16:creationId xmlns:a16="http://schemas.microsoft.com/office/drawing/2014/main" id="{5509F7B5-A533-4858-85B4-F9E29CF74165}"/>
              </a:ext>
            </a:extLst>
          </p:cNvPr>
          <p:cNvSpPr txBox="1"/>
          <p:nvPr/>
        </p:nvSpPr>
        <p:spPr>
          <a:xfrm>
            <a:off x="7742583" y="2818243"/>
            <a:ext cx="4191001" cy="3978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apiVersion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batch/v1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Job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metadata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template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spec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containers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- 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  image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docker/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whalesay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   command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[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41515"/>
                </a:solidFill>
                <a:latin typeface="Courier New" panose="02070309020205020404" pitchFamily="49" charset="0"/>
              </a:rPr>
              <a:t>cowsay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A41515"/>
                </a:solidFill>
                <a:latin typeface="Courier New" panose="02070309020205020404" pitchFamily="49" charset="0"/>
              </a:rPr>
              <a:t>“k8S!"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restartPolicy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Never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backoffLimit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9895A"/>
                </a:solidFill>
                <a:latin typeface="Courier New" panose="02070309020205020404" pitchFamily="49" charset="0"/>
              </a:rPr>
              <a:t>4</a:t>
            </a:r>
          </a:p>
          <a:p>
            <a:pPr algn="l"/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10000"/>
                </a:solidFill>
                <a:latin typeface="Courier New" panose="02070309020205020404" pitchFamily="49" charset="0"/>
              </a:rPr>
              <a:t>activeDeadlineSeconds</a:t>
            </a:r>
            <a:r>
              <a:rPr lang="en-US" sz="1600" dirty="0">
                <a:solidFill>
                  <a:srgbClr val="81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9895A"/>
                </a:solidFill>
                <a:latin typeface="Courier New" panose="02070309020205020404" pitchFamily="49" charset="0"/>
              </a:rPr>
              <a:t>60</a:t>
            </a:r>
            <a:endParaRPr sz="1100" b="1" dirty="0">
              <a:solidFill>
                <a:srgbClr val="BB44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290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err="1">
                <a:sym typeface="Open Sans"/>
              </a:rPr>
              <a:t>CronJobs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94" y="1347627"/>
            <a:ext cx="10095600" cy="4764800"/>
          </a:xfrm>
        </p:spPr>
        <p:txBody>
          <a:bodyPr/>
          <a:lstStyle/>
          <a:p>
            <a:pPr marL="537628" indent="-342900"/>
            <a:r>
              <a:rPr lang="en-US" sz="2400" dirty="0"/>
              <a:t>similar to Kubernetes Job resource</a:t>
            </a:r>
          </a:p>
          <a:p>
            <a:pPr marL="537628" indent="-342900"/>
            <a:r>
              <a:rPr lang="en-US" sz="2400" dirty="0"/>
              <a:t>Only difference is Job resource create Pod to perform instantly and do not reinitiates the job once completed successfully</a:t>
            </a:r>
          </a:p>
          <a:p>
            <a:pPr marL="537628" indent="-342900"/>
            <a:r>
              <a:rPr lang="en-US" sz="2400" dirty="0" err="1"/>
              <a:t>CronJob</a:t>
            </a:r>
            <a:r>
              <a:rPr lang="en-US" sz="2400" dirty="0"/>
              <a:t> resource is used to schedule Job at later time and can be set to initiate the Job again on provided time gap</a:t>
            </a:r>
          </a:p>
          <a:p>
            <a:pPr marL="537628" indent="-342900"/>
            <a:r>
              <a:rPr lang="en-US" sz="2400" dirty="0" err="1"/>
              <a:t>CronJob</a:t>
            </a:r>
            <a:r>
              <a:rPr lang="en-US" sz="2400" dirty="0"/>
              <a:t> always creates only a single Job resource for each execution</a:t>
            </a:r>
          </a:p>
          <a:p>
            <a:pPr marL="537628" indent="-342900"/>
            <a:r>
              <a:rPr lang="en-US" sz="2400" dirty="0"/>
              <a:t>configured in the schedule</a:t>
            </a:r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CBE57-3959-45F5-81CA-38AF24860123}"/>
              </a:ext>
            </a:extLst>
          </p:cNvPr>
          <p:cNvSpPr txBox="1"/>
          <p:nvPr/>
        </p:nvSpPr>
        <p:spPr>
          <a:xfrm>
            <a:off x="6447248" y="4605499"/>
            <a:ext cx="57447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minute [0,59]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hour [0,23]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day of the month [1,31]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month of the year [1,12]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day of the week ([0,6] with 0=Sunday)</a:t>
            </a:r>
          </a:p>
        </p:txBody>
      </p:sp>
    </p:spTree>
    <p:extLst>
      <p:ext uri="{BB962C8B-B14F-4D97-AF65-F5344CB8AC3E}">
        <p14:creationId xmlns:p14="http://schemas.microsoft.com/office/powerpoint/2010/main" val="15436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06ADA1-B3FD-4B7E-9D5D-603DBFA2AEE8}"/>
              </a:ext>
            </a:extLst>
          </p:cNvPr>
          <p:cNvSpPr/>
          <p:nvPr/>
        </p:nvSpPr>
        <p:spPr>
          <a:xfrm>
            <a:off x="1402191" y="2059809"/>
            <a:ext cx="9182984" cy="1598655"/>
          </a:xfrm>
          <a:prstGeom prst="roundRect">
            <a:avLst/>
          </a:prstGeom>
          <a:solidFill>
            <a:srgbClr val="44546A">
              <a:lumMod val="10000"/>
              <a:lumOff val="9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0D2B1-57BC-49A8-AC0C-46E445EAEE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72188"/>
            <a:ext cx="10515600" cy="1325563"/>
          </a:xfrm>
        </p:spPr>
        <p:txBody>
          <a:bodyPr/>
          <a:lstStyle/>
          <a:p>
            <a:endParaRPr lang="en-US" sz="3200" dirty="0"/>
          </a:p>
        </p:txBody>
      </p:sp>
      <p:pic>
        <p:nvPicPr>
          <p:cNvPr id="8" name="Picture Placeholder 33">
            <a:extLst>
              <a:ext uri="{FF2B5EF4-FFF2-40B4-BE49-F238E27FC236}">
                <a16:creationId xmlns:a16="http://schemas.microsoft.com/office/drawing/2014/main" id="{C67770FC-C63D-4C5F-9707-CBED6B4F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78" r="6178"/>
          <a:stretch/>
        </p:blipFill>
        <p:spPr>
          <a:xfrm>
            <a:off x="262250" y="799494"/>
            <a:ext cx="3015558" cy="3440670"/>
          </a:xfrm>
          <a:prstGeom prst="rect">
            <a:avLst/>
          </a:prstGeom>
        </p:spPr>
      </p:pic>
      <p:pic>
        <p:nvPicPr>
          <p:cNvPr id="9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7C6A0C7-9487-4B58-A57F-5BFDB058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8" r="6178"/>
          <a:stretch/>
        </p:blipFill>
        <p:spPr>
          <a:xfrm>
            <a:off x="5898863" y="2958282"/>
            <a:ext cx="394273" cy="406765"/>
          </a:xfrm>
          <a:prstGeom prst="rect">
            <a:avLst/>
          </a:prstGeom>
        </p:spPr>
      </p:pic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607B1B18-2EF1-4F5A-A7CA-FA5CDBA54CB0}"/>
              </a:ext>
            </a:extLst>
          </p:cNvPr>
          <p:cNvSpPr txBox="1">
            <a:spLocks/>
          </p:cNvSpPr>
          <p:nvPr/>
        </p:nvSpPr>
        <p:spPr>
          <a:xfrm>
            <a:off x="669386" y="5473627"/>
            <a:ext cx="4092585" cy="387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3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1F576152-68AF-4546-8970-D29B0D3AED52}"/>
              </a:ext>
            </a:extLst>
          </p:cNvPr>
          <p:cNvSpPr txBox="1">
            <a:spLocks/>
          </p:cNvSpPr>
          <p:nvPr/>
        </p:nvSpPr>
        <p:spPr>
          <a:xfrm>
            <a:off x="6227436" y="2924817"/>
            <a:ext cx="4559834" cy="362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\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bashirahmedzeeshan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Google Shape;86;p14">
            <a:extLst>
              <a:ext uri="{FF2B5EF4-FFF2-40B4-BE49-F238E27FC236}">
                <a16:creationId xmlns:a16="http://schemas.microsoft.com/office/drawing/2014/main" id="{98D10C99-2AD7-4BEC-9CE3-00CC7811376E}"/>
              </a:ext>
            </a:extLst>
          </p:cNvPr>
          <p:cNvSpPr txBox="1">
            <a:spLocks/>
          </p:cNvSpPr>
          <p:nvPr/>
        </p:nvSpPr>
        <p:spPr>
          <a:xfrm>
            <a:off x="3213651" y="1996629"/>
            <a:ext cx="7017026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de-DE" sz="4800" b="1" dirty="0"/>
              <a:t>Bashir Ahmed Zeeshan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5966C-6755-44D9-8DB1-5775209A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72" y="3846614"/>
            <a:ext cx="2873606" cy="2873606"/>
          </a:xfrm>
          <a:prstGeom prst="rect">
            <a:avLst/>
          </a:prstGeom>
        </p:spPr>
      </p:pic>
      <p:sp>
        <p:nvSpPr>
          <p:cNvPr id="13" name="Google Shape;399;p67">
            <a:extLst>
              <a:ext uri="{FF2B5EF4-FFF2-40B4-BE49-F238E27FC236}">
                <a16:creationId xmlns:a16="http://schemas.microsoft.com/office/drawing/2014/main" id="{407B15C6-C6BB-4A24-9F49-73DB1292068C}"/>
              </a:ext>
            </a:extLst>
          </p:cNvPr>
          <p:cNvSpPr txBox="1"/>
          <p:nvPr/>
        </p:nvSpPr>
        <p:spPr>
          <a:xfrm>
            <a:off x="1499069" y="4360088"/>
            <a:ext cx="744420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11" indent="-228611">
              <a:lnSpc>
                <a:spcPct val="150000"/>
              </a:lnSpc>
              <a:buSzPts val="1400"/>
              <a:buFont typeface="Courier New"/>
              <a:buChar char="o"/>
            </a:pPr>
            <a:r>
              <a:rPr lang="en-US" sz="1600" dirty="0"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Post Graduated in Telecommunication</a:t>
            </a:r>
          </a:p>
          <a:p>
            <a:pPr marL="228611" indent="-228611">
              <a:lnSpc>
                <a:spcPct val="150000"/>
              </a:lnSpc>
              <a:buSzPts val="1400"/>
              <a:buFont typeface="Courier New"/>
              <a:buChar char="o"/>
            </a:pPr>
            <a:r>
              <a:rPr lang="en-US" sz="1600" dirty="0"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Enthusiast of academic &amp; industry liaison</a:t>
            </a:r>
          </a:p>
          <a:p>
            <a:pPr marL="228611" indent="-228611">
              <a:lnSpc>
                <a:spcPct val="150000"/>
              </a:lnSpc>
              <a:buSzPts val="1400"/>
              <a:buFont typeface="Courier New"/>
              <a:buChar char="o"/>
            </a:pPr>
            <a:r>
              <a:rPr lang="en-US" sz="1600" dirty="0"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Lead 55+ training session for Zong CMPak, Huawei, &amp; QUBEE</a:t>
            </a:r>
            <a:endParaRPr lang="en-US" sz="1400" dirty="0">
              <a:latin typeface="Source Sans Pro" panose="020B0604020202020204" charset="0"/>
            </a:endParaRPr>
          </a:p>
          <a:p>
            <a:pPr marL="228611" marR="0" lvl="0" indent="-2286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Supervised 30+ Final Year Projects at Open House FAST - NUCES ,SMIU &amp; PAK-KIET</a:t>
            </a:r>
            <a:endParaRPr sz="1600" dirty="0">
              <a:latin typeface="Source Sans Pro" panose="020B0604020202020204" charset="0"/>
            </a:endParaRPr>
          </a:p>
          <a:p>
            <a:pPr marL="228611" marR="0" lvl="0" indent="-2286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Mentoring session by IEEE NUST PNEC</a:t>
            </a:r>
            <a:r>
              <a:rPr lang="en-US" sz="1600" dirty="0">
                <a:latin typeface="Source Sans Pro" panose="020B0604020202020204" charset="0"/>
                <a:ea typeface="Book Antiqua"/>
              </a:rPr>
              <a:t>,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Source Sans Pro" panose="020B0604020202020204" charset="0"/>
                <a:ea typeface="Book Antiqua"/>
                <a:cs typeface="Book Antiqua"/>
                <a:sym typeface="Book Antiqua"/>
              </a:rPr>
              <a:t>NED, FAST, UIT</a:t>
            </a:r>
            <a:endParaRPr sz="16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9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251188" y="238255"/>
            <a:ext cx="10007600" cy="7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Cron Jobs</a:t>
            </a:r>
            <a:br>
              <a:rPr lang="en-US" b="1" dirty="0">
                <a:sym typeface="Open Sans"/>
              </a:rPr>
            </a:br>
            <a:endParaRPr lang="en-US" b="1" dirty="0">
              <a:sym typeface="Open Sans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DA3-9C7C-4C19-99C5-6DBD5D11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1" t="1001" r="4414" b="-1"/>
          <a:stretch/>
        </p:blipFill>
        <p:spPr>
          <a:xfrm>
            <a:off x="728682" y="1450539"/>
            <a:ext cx="10204076" cy="4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ConfigMaps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>
          <a:xfrm>
            <a:off x="602151" y="1481545"/>
            <a:ext cx="7002981" cy="47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400" dirty="0"/>
              <a:t>an API object used to store non-confidential data in key-value pairs. </a:t>
            </a:r>
            <a:endParaRPr sz="2400" dirty="0"/>
          </a:p>
          <a:p>
            <a:pPr marL="342900" indent="-342900">
              <a:spcBef>
                <a:spcPts val="2133"/>
              </a:spcBef>
            </a:pPr>
            <a:r>
              <a:rPr lang="en" sz="2400" dirty="0"/>
              <a:t>Pods can consume ConfigMaps as environment variables, command-line arguments, or as configuration files in a volume.</a:t>
            </a:r>
            <a:endParaRPr sz="2400" dirty="0"/>
          </a:p>
          <a:p>
            <a:pPr marL="342900" indent="-342900">
              <a:spcBef>
                <a:spcPts val="2133"/>
              </a:spcBef>
              <a:spcAft>
                <a:spcPts val="2133"/>
              </a:spcAft>
            </a:pPr>
            <a:r>
              <a:rPr lang="en" sz="2400" dirty="0"/>
              <a:t>Has a data field rather than spec in the definition</a:t>
            </a:r>
            <a:endParaRPr sz="2400" dirty="0"/>
          </a:p>
        </p:txBody>
      </p:sp>
      <p:sp>
        <p:nvSpPr>
          <p:cNvPr id="4" name="Google Shape;180;p30">
            <a:extLst>
              <a:ext uri="{FF2B5EF4-FFF2-40B4-BE49-F238E27FC236}">
                <a16:creationId xmlns:a16="http://schemas.microsoft.com/office/drawing/2014/main" id="{682BAFD7-87D2-4EDD-A39C-B3319D8F3F5C}"/>
              </a:ext>
            </a:extLst>
          </p:cNvPr>
          <p:cNvSpPr txBox="1"/>
          <p:nvPr/>
        </p:nvSpPr>
        <p:spPr>
          <a:xfrm>
            <a:off x="7605133" y="2399248"/>
            <a:ext cx="4482790" cy="376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b="1" kern="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Declarative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endParaRPr sz="14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00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cm-definition.yaml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ConfigMap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game-config-env-file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allowed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BB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'"true"'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enemies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aliens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lives</a:t>
            </a:r>
            <a:r>
              <a:rPr lang="en" sz="1600" kern="0" dirty="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BB44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 sz="1600" kern="0" dirty="0">
              <a:solidFill>
                <a:srgbClr val="BB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endParaRPr sz="1600" kern="0" dirty="0">
              <a:solidFill>
                <a:srgbClr val="BB444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kubectl apply </a:t>
            </a:r>
            <a:r>
              <a:rPr lang="en" sz="1600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-f cm-definition.yaml</a:t>
            </a:r>
            <a:endParaRPr sz="1600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Secret: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347627"/>
            <a:ext cx="10095600" cy="4764800"/>
          </a:xfrm>
        </p:spPr>
        <p:txBody>
          <a:bodyPr/>
          <a:lstStyle/>
          <a:p>
            <a:r>
              <a:rPr lang="en-US" sz="2400" dirty="0"/>
              <a:t>Secrets provides a way to distribute credentials, keys, passwords or “secret” data to the pods</a:t>
            </a:r>
          </a:p>
          <a:p>
            <a:r>
              <a:rPr lang="en-US" sz="2400" dirty="0"/>
              <a:t>Kubernetes itself uses this Secrets mechanism to provide the credentials to access the internal API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2400" dirty="0"/>
              <a:t>Kubernetes Secrets let you store and manage sensitive information, such as passwords, OAuth tokens, and </a:t>
            </a:r>
            <a:r>
              <a:rPr lang="en-US" sz="2400" dirty="0" err="1"/>
              <a:t>ssh</a:t>
            </a:r>
            <a:r>
              <a:rPr lang="en-US" sz="2400" dirty="0"/>
              <a:t> keys.</a:t>
            </a:r>
          </a:p>
          <a:p>
            <a:endParaRPr lang="en-US" sz="2400" dirty="0"/>
          </a:p>
          <a:p>
            <a:pPr marL="194728" indent="0">
              <a:buNone/>
            </a:pPr>
            <a:endParaRPr lang="en-US" sz="2400" u="sng" dirty="0"/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5" name="Google Shape;253;p40">
            <a:extLst>
              <a:ext uri="{FF2B5EF4-FFF2-40B4-BE49-F238E27FC236}">
                <a16:creationId xmlns:a16="http://schemas.microsoft.com/office/drawing/2014/main" id="{9B57DE36-9B1A-46DB-9EB6-524E47021F40}"/>
              </a:ext>
            </a:extLst>
          </p:cNvPr>
          <p:cNvSpPr txBox="1"/>
          <p:nvPr/>
        </p:nvSpPr>
        <p:spPr>
          <a:xfrm>
            <a:off x="8329141" y="2866184"/>
            <a:ext cx="4082167" cy="392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00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pod-secret.yaml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env-single-secret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containers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envars-test-container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nginx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SECRET_USERNAME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valueFrom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secretKeyRef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backend-user</a:t>
            </a:r>
            <a:endParaRPr sz="1600" kern="0" dirty="0">
              <a:solidFill>
                <a:srgbClr val="BBBBBB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kern="0" dirty="0">
                <a:solidFill>
                  <a:srgbClr val="BBBBBB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kern="0" dirty="0">
                <a:solidFill>
                  <a:srgbClr val="00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backend-username</a:t>
            </a:r>
            <a:endParaRPr sz="1600" kern="0" dirty="0">
              <a:solidFill>
                <a:srgbClr val="0000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252;p40">
            <a:extLst>
              <a:ext uri="{FF2B5EF4-FFF2-40B4-BE49-F238E27FC236}">
                <a16:creationId xmlns:a16="http://schemas.microsoft.com/office/drawing/2014/main" id="{0CD3F67D-4EF0-4AB1-B266-2028D61EB0E0}"/>
              </a:ext>
            </a:extLst>
          </p:cNvPr>
          <p:cNvSpPr txBox="1"/>
          <p:nvPr/>
        </p:nvSpPr>
        <p:spPr>
          <a:xfrm>
            <a:off x="631429" y="4843333"/>
            <a:ext cx="7508961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1733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733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kubectl create secret generic </a:t>
            </a:r>
            <a:r>
              <a:rPr lang="en" sz="1733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backend-user --from-literal=backend-username='backend-admin'</a:t>
            </a:r>
            <a:endParaRPr sz="1733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827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err="1">
                <a:sym typeface="Open Sans"/>
              </a:rPr>
              <a:t>DaemonSet</a:t>
            </a:r>
            <a:r>
              <a:rPr lang="en-US" b="1" dirty="0">
                <a:sym typeface="Open Sans"/>
              </a:rPr>
              <a:t>:</a:t>
            </a:r>
            <a:endParaRPr b="1" dirty="0"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CEA3-BB24-4AC3-90BE-20DA7BBC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347627"/>
            <a:ext cx="10095600" cy="4764800"/>
          </a:xfrm>
        </p:spPr>
        <p:txBody>
          <a:bodyPr/>
          <a:lstStyle/>
          <a:p>
            <a:pPr marL="537628" indent="-342900"/>
            <a:r>
              <a:rPr lang="en-US" sz="2000" dirty="0"/>
              <a:t> ensures that all (or some) nodes run a copy of a Pod. </a:t>
            </a:r>
          </a:p>
          <a:p>
            <a:pPr marL="537628" indent="-342900"/>
            <a:r>
              <a:rPr lang="en-US" sz="2000" dirty="0"/>
              <a:t>As nodes are added to the cluster, Pods are added.</a:t>
            </a:r>
          </a:p>
          <a:p>
            <a:pPr marL="537628" indent="-342900"/>
            <a:r>
              <a:rPr lang="en-US" sz="2000" dirty="0"/>
              <a:t>As nodes are removed from the cluster, those Pods are garbage collected. </a:t>
            </a:r>
          </a:p>
          <a:p>
            <a:pPr marL="537628" indent="-342900"/>
            <a:r>
              <a:rPr lang="en-US" sz="2000" dirty="0"/>
              <a:t>Deleting a </a:t>
            </a:r>
            <a:r>
              <a:rPr lang="en-US" sz="2000" dirty="0" err="1"/>
              <a:t>DaemonSet</a:t>
            </a:r>
            <a:r>
              <a:rPr lang="en-US" sz="2000" dirty="0"/>
              <a:t> will clean up the Pods it created.</a:t>
            </a:r>
          </a:p>
          <a:p>
            <a:pPr marL="194728" indent="0">
              <a:buNone/>
            </a:pPr>
            <a:endParaRPr lang="en-US" sz="2000" dirty="0"/>
          </a:p>
          <a:p>
            <a:pPr marL="194728" indent="0">
              <a:buNone/>
            </a:pPr>
            <a:r>
              <a:rPr lang="en-US" sz="2000" dirty="0"/>
              <a:t>Use Cases:</a:t>
            </a:r>
          </a:p>
          <a:p>
            <a:pPr marL="537628" indent="-342900"/>
            <a:r>
              <a:rPr lang="en-US" sz="1800" dirty="0"/>
              <a:t>Node monitoring daemon: </a:t>
            </a:r>
            <a:r>
              <a:rPr lang="en-US" sz="1800" dirty="0" err="1"/>
              <a:t>collectd</a:t>
            </a:r>
            <a:r>
              <a:rPr lang="en-US" sz="1800" dirty="0"/>
              <a:t> </a:t>
            </a:r>
          </a:p>
          <a:p>
            <a:pPr marL="537628" indent="-342900"/>
            <a:r>
              <a:rPr lang="en-US" sz="1800" dirty="0"/>
              <a:t>Log collection daemon: </a:t>
            </a:r>
            <a:r>
              <a:rPr lang="en-US" sz="1800" dirty="0" err="1"/>
              <a:t>fluentd</a:t>
            </a:r>
            <a:r>
              <a:rPr lang="en-US" sz="1800" dirty="0"/>
              <a:t>, </a:t>
            </a:r>
            <a:r>
              <a:rPr lang="en-US" sz="1800" dirty="0" err="1"/>
              <a:t>filebeat</a:t>
            </a:r>
            <a:endParaRPr lang="en-US" sz="1800" dirty="0"/>
          </a:p>
          <a:p>
            <a:pPr marL="537628" indent="-342900"/>
            <a:r>
              <a:rPr lang="en-US" sz="1800" dirty="0" err="1"/>
              <a:t>kube</a:t>
            </a:r>
            <a:r>
              <a:rPr lang="en-US" sz="1800" dirty="0"/>
              <a:t>-proxy</a:t>
            </a:r>
          </a:p>
          <a:p>
            <a:pPr marL="537628" indent="-342900"/>
            <a:r>
              <a:rPr lang="en-US" sz="1800" dirty="0"/>
              <a:t>Networking: Weave-net</a:t>
            </a:r>
          </a:p>
          <a:p>
            <a:pPr marL="194728" indent="0">
              <a:buNone/>
            </a:pPr>
            <a:r>
              <a:rPr lang="en-US" sz="2000" dirty="0"/>
              <a:t> </a:t>
            </a:r>
          </a:p>
          <a:p>
            <a:pPr marL="194728" indent="0">
              <a:buNone/>
            </a:pPr>
            <a:r>
              <a:rPr lang="en-US" sz="2000" dirty="0" err="1"/>
              <a:t>DaemonSet</a:t>
            </a:r>
            <a:r>
              <a:rPr lang="en-US" sz="2000" dirty="0"/>
              <a:t> Structure:</a:t>
            </a:r>
          </a:p>
          <a:p>
            <a:pPr marL="194728" indent="0">
              <a:buNone/>
            </a:pPr>
            <a:r>
              <a:rPr lang="en-US" sz="2000" dirty="0"/>
              <a:t>It is as same as </a:t>
            </a:r>
            <a:r>
              <a:rPr lang="en-US" sz="2000" dirty="0" err="1"/>
              <a:t>ReplicaSet</a:t>
            </a:r>
            <a:r>
              <a:rPr lang="en-US" sz="2000" dirty="0"/>
              <a:t>.</a:t>
            </a:r>
          </a:p>
          <a:p>
            <a:pPr marL="194728" indent="0">
              <a:buNone/>
            </a:pPr>
            <a:endParaRPr lang="en-US" sz="2000" dirty="0"/>
          </a:p>
        </p:txBody>
      </p:sp>
      <p:sp>
        <p:nvSpPr>
          <p:cNvPr id="125" name="Google Shape;125;p14"/>
          <p:cNvSpPr/>
          <p:nvPr/>
        </p:nvSpPr>
        <p:spPr>
          <a:xfrm>
            <a:off x="631429" y="2230113"/>
            <a:ext cx="10204076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dirty="0"/>
          </a:p>
        </p:txBody>
      </p:sp>
      <p:sp>
        <p:nvSpPr>
          <p:cNvPr id="5" name="Google Shape;253;p40">
            <a:extLst>
              <a:ext uri="{FF2B5EF4-FFF2-40B4-BE49-F238E27FC236}">
                <a16:creationId xmlns:a16="http://schemas.microsoft.com/office/drawing/2014/main" id="{9B57DE36-9B1A-46DB-9EB6-524E47021F40}"/>
              </a:ext>
            </a:extLst>
          </p:cNvPr>
          <p:cNvSpPr txBox="1"/>
          <p:nvPr/>
        </p:nvSpPr>
        <p:spPr>
          <a:xfrm>
            <a:off x="8872695" y="2602524"/>
            <a:ext cx="3066341" cy="414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1600" b="1" kern="0" dirty="0">
                <a:solidFill>
                  <a:srgbClr val="00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pod-ds.yaml</a:t>
            </a:r>
            <a:endParaRPr sz="1600" b="1" kern="0" dirty="0">
              <a:solidFill>
                <a:srgbClr val="00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apiVersion: </a:t>
            </a: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apps/v1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kind: </a:t>
            </a:r>
            <a:r>
              <a:rPr lang="en-US" sz="1400" kern="0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DaemonSet</a:t>
            </a:r>
            <a:endParaRPr lang="en-US" sz="1400" kern="0" dirty="0">
              <a:solidFill>
                <a:srgbClr val="AA22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metadata: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name: nginx-ds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spec: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template: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metadata: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name: nginx-ds-app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labels: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app: nginx-agent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spec: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containers: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- name: nginx-ds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image: nginx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selector: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kern="0" dirty="0" err="1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defTabSz="1219170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app: nginx-agent</a:t>
            </a:r>
            <a:endParaRPr lang="en-US" sz="1400" kern="0" dirty="0">
              <a:solidFill>
                <a:srgbClr val="0000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04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ym typeface="Open Sans"/>
              </a:rPr>
              <a:t>Scheduling</a:t>
            </a:r>
            <a:endParaRPr b="1" dirty="0">
              <a:sym typeface="Open Sans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537903" y="1173572"/>
            <a:ext cx="9838660" cy="108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refers to making sure that Pods are matched to Nodes so that </a:t>
            </a:r>
            <a:r>
              <a:rPr lang="en-US" sz="2133" dirty="0" err="1">
                <a:latin typeface="Book Antiqua" panose="02040602050305030304" pitchFamily="18" charset="0"/>
                <a:sym typeface="Helvetica Neue"/>
              </a:rPr>
              <a:t>Kubelet</a:t>
            </a:r>
            <a:r>
              <a:rPr lang="en-US" sz="2133" dirty="0">
                <a:latin typeface="Book Antiqua" panose="02040602050305030304" pitchFamily="18" charset="0"/>
                <a:sym typeface="Helvetica Neue"/>
              </a:rPr>
              <a:t> can run them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 err="1">
                <a:latin typeface="Book Antiqua" panose="02040602050305030304" pitchFamily="18" charset="0"/>
                <a:sym typeface="Helvetica Neue"/>
              </a:rPr>
              <a:t>kube</a:t>
            </a:r>
            <a:r>
              <a:rPr lang="en-US" sz="2133" dirty="0">
                <a:latin typeface="Book Antiqua" panose="02040602050305030304" pitchFamily="18" charset="0"/>
                <a:sym typeface="Helvetica Neue"/>
              </a:rPr>
              <a:t>-scheduler is the default scheduler  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Node selection in </a:t>
            </a:r>
            <a:r>
              <a:rPr lang="en-US" sz="2133" dirty="0" err="1">
                <a:latin typeface="Book Antiqua" panose="02040602050305030304" pitchFamily="18" charset="0"/>
                <a:sym typeface="Helvetica Neue"/>
              </a:rPr>
              <a:t>kube</a:t>
            </a:r>
            <a:r>
              <a:rPr lang="en-US" sz="2133" dirty="0">
                <a:latin typeface="Book Antiqua" panose="02040602050305030304" pitchFamily="18" charset="0"/>
                <a:sym typeface="Helvetica Neue"/>
              </a:rPr>
              <a:t>-scheduler 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Filtering 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Scoring</a:t>
            </a:r>
          </a:p>
          <a:p>
            <a:pPr marL="380990" lvl="1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Manual Scheduling</a:t>
            </a:r>
          </a:p>
          <a:p>
            <a:pPr marL="838190" lvl="2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Book Antiqua" panose="02040602050305030304" pitchFamily="18" charset="0"/>
                <a:sym typeface="Helvetica Neue"/>
              </a:rPr>
              <a:t>Static Pod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7D412-6C63-443E-A059-C99067DB2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3903"/>
          <a:stretch/>
        </p:blipFill>
        <p:spPr>
          <a:xfrm>
            <a:off x="6096000" y="2719523"/>
            <a:ext cx="6778388" cy="41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6A19-C0E4-4D8D-83B4-BAD9824E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2941-F240-469A-8BC9-C1B021C6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Static Pods are managed directly by the </a:t>
            </a:r>
            <a:r>
              <a:rPr lang="en-US" sz="2000" dirty="0" err="1"/>
              <a:t>kubelet</a:t>
            </a:r>
            <a:r>
              <a:rPr lang="en-US" sz="2000" dirty="0"/>
              <a:t> daemon on a specific node, without the API Server observing them. Static Pods are always bound to one  </a:t>
            </a:r>
            <a:r>
              <a:rPr lang="en-US" sz="2000" dirty="0" err="1"/>
              <a:t>kubelet</a:t>
            </a:r>
            <a:r>
              <a:rPr lang="en-US" sz="2000" dirty="0"/>
              <a:t>  on a specific node.</a:t>
            </a:r>
          </a:p>
          <a:p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Static pods are usually used by software bootstrapping </a:t>
            </a:r>
            <a:r>
              <a:rPr lang="en-US" sz="2000" dirty="0" err="1"/>
              <a:t>kubernetes</a:t>
            </a:r>
            <a:r>
              <a:rPr lang="en-US" sz="2000" dirty="0"/>
              <a:t> itself. </a:t>
            </a:r>
            <a:br>
              <a:rPr lang="en-US" sz="2000" dirty="0"/>
            </a:br>
            <a:r>
              <a:rPr lang="en-US" sz="2000" dirty="0"/>
              <a:t> </a:t>
            </a:r>
          </a:p>
          <a:p>
            <a:r>
              <a:rPr lang="en-US" sz="2000" dirty="0"/>
              <a:t>Creation Process:</a:t>
            </a:r>
          </a:p>
          <a:p>
            <a:r>
              <a:rPr lang="en-US" sz="2000" dirty="0" err="1"/>
              <a:t>systemctl</a:t>
            </a:r>
            <a:r>
              <a:rPr lang="en-US" sz="2000" dirty="0"/>
              <a:t> status </a:t>
            </a:r>
            <a:r>
              <a:rPr lang="en-US" sz="2000" dirty="0" err="1"/>
              <a:t>kubelet</a:t>
            </a:r>
            <a:r>
              <a:rPr lang="en-US" sz="2000" dirty="0"/>
              <a:t> ( see filename under --config parameter )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ls -</a:t>
            </a:r>
            <a:r>
              <a:rPr lang="en-US" sz="2000" dirty="0" err="1"/>
              <a:t>altr</a:t>
            </a:r>
            <a:r>
              <a:rPr lang="en-US" sz="2000" dirty="0"/>
              <a:t> /var/lib/</a:t>
            </a:r>
            <a:r>
              <a:rPr lang="en-US" sz="2000" dirty="0" err="1"/>
              <a:t>kubelet</a:t>
            </a:r>
            <a:r>
              <a:rPr lang="en-US" sz="2000" dirty="0"/>
              <a:t>/</a:t>
            </a:r>
            <a:r>
              <a:rPr lang="en-US" sz="2000" dirty="0" err="1"/>
              <a:t>config.yaml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cat /var/lib/</a:t>
            </a:r>
            <a:r>
              <a:rPr lang="en-US" sz="2000" dirty="0" err="1"/>
              <a:t>kubelet</a:t>
            </a:r>
            <a:r>
              <a:rPr lang="en-US" sz="2000" dirty="0"/>
              <a:t>/</a:t>
            </a:r>
            <a:r>
              <a:rPr lang="en-US" sz="2000" dirty="0" err="1"/>
              <a:t>config.yaml</a:t>
            </a:r>
            <a:r>
              <a:rPr lang="en-US" sz="2000" dirty="0"/>
              <a:t> | grep stat</a:t>
            </a:r>
          </a:p>
          <a:p>
            <a:endParaRPr lang="en-US" sz="2000" dirty="0"/>
          </a:p>
          <a:p>
            <a:r>
              <a:rPr lang="en-US" sz="2000" dirty="0"/>
              <a:t>Create Pod definition file under directory shown in by above command.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903F-12CA-4455-893B-8A87B1A4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550A888-6D6B-4779-8235-7AE9DE52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Tier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B351-0195-4D99-B688-43665606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It is an application distributed among more than one layer.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logically separates the operational layers. In this, application divided into 3 layers  backend, middle and frontend layer.</a:t>
            </a:r>
          </a:p>
          <a:p>
            <a:pPr lvl="1"/>
            <a:r>
              <a:rPr lang="en-US" dirty="0"/>
              <a:t>Database 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Web</a:t>
            </a:r>
          </a:p>
          <a:p>
            <a:endParaRPr lang="en-US" dirty="0"/>
          </a:p>
        </p:txBody>
      </p:sp>
      <p:sp>
        <p:nvSpPr>
          <p:cNvPr id="18" name="Google Shape;168;p23">
            <a:extLst>
              <a:ext uri="{FF2B5EF4-FFF2-40B4-BE49-F238E27FC236}">
                <a16:creationId xmlns:a16="http://schemas.microsoft.com/office/drawing/2014/main" id="{00DB7393-59D7-4639-84DC-0DE33B3C72BD}"/>
              </a:ext>
            </a:extLst>
          </p:cNvPr>
          <p:cNvSpPr/>
          <p:nvPr/>
        </p:nvSpPr>
        <p:spPr>
          <a:xfrm>
            <a:off x="7925332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middle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69;p23">
            <a:extLst>
              <a:ext uri="{FF2B5EF4-FFF2-40B4-BE49-F238E27FC236}">
                <a16:creationId xmlns:a16="http://schemas.microsoft.com/office/drawing/2014/main" id="{65109B90-CEA9-48DC-8935-D500E27BBDAD}"/>
              </a:ext>
            </a:extLst>
          </p:cNvPr>
          <p:cNvSpPr/>
          <p:nvPr/>
        </p:nvSpPr>
        <p:spPr>
          <a:xfrm>
            <a:off x="6203949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Frontend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170;p23">
            <a:extLst>
              <a:ext uri="{FF2B5EF4-FFF2-40B4-BE49-F238E27FC236}">
                <a16:creationId xmlns:a16="http://schemas.microsoft.com/office/drawing/2014/main" id="{4B8DB647-DE14-44E4-B7B9-60914FB537BD}"/>
              </a:ext>
            </a:extLst>
          </p:cNvPr>
          <p:cNvSpPr/>
          <p:nvPr/>
        </p:nvSpPr>
        <p:spPr>
          <a:xfrm>
            <a:off x="9617859" y="4427034"/>
            <a:ext cx="1990562" cy="214103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</a:t>
            </a:r>
            <a:endParaRPr sz="1867" b="1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3876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5D0B-9299-4228-83A6-6E650FF96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1163"/>
            <a:ext cx="10096500" cy="936625"/>
          </a:xfrm>
        </p:spPr>
        <p:txBody>
          <a:bodyPr/>
          <a:lstStyle/>
          <a:p>
            <a:r>
              <a:rPr lang="en-US"/>
              <a:t>Workloads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9FB29BC-E6DB-4B1A-9D82-A61FD964C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563418"/>
              </p:ext>
            </p:extLst>
          </p:nvPr>
        </p:nvGraphicFramePr>
        <p:xfrm>
          <a:off x="1082576" y="2193632"/>
          <a:ext cx="105471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7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AE100-2AFB-49A9-AECC-0B32DE62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Explained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63CC4-9217-4C17-A36A-8925F0D0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Wordsmith is the demo project shown at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DockerCon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EU 2017 and 2018.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demo app runs across three containers: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Postgres database which stores words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**words**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Java REST API which serves words read from the database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**web**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a Go web application which calls the API and builds words into sentences: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6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7ACC-4798-4504-BEC0-1AF156CB0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29</a:t>
            </a:fld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18E37D-A8D0-46EC-AD8B-9061BB82EC56}"/>
              </a:ext>
            </a:extLst>
          </p:cNvPr>
          <p:cNvSpPr txBox="1">
            <a:spLocks/>
          </p:cNvSpPr>
          <p:nvPr/>
        </p:nvSpPr>
        <p:spPr>
          <a:xfrm>
            <a:off x="254555" y="2597755"/>
            <a:ext cx="4629679" cy="385556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046841-05CA-43FA-AACA-9D122499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8965" y="957081"/>
            <a:ext cx="3006352" cy="2681933"/>
          </a:xfrm>
          <a:solidFill>
            <a:schemeClr val="accent5"/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5432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CFA7C0F-E681-409E-9972-BB551FDD4F89}"/>
              </a:ext>
            </a:extLst>
          </p:cNvPr>
          <p:cNvSpPr txBox="1">
            <a:spLocks/>
          </p:cNvSpPr>
          <p:nvPr/>
        </p:nvSpPr>
        <p:spPr>
          <a:xfrm>
            <a:off x="5363483" y="433773"/>
            <a:ext cx="3726695" cy="27274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6DB513-4237-43D2-BBC1-DC36F480EBF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02010" y="2505377"/>
            <a:ext cx="4728301" cy="4167802"/>
          </a:xfr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1A729-D804-44A5-A2D7-A876881F3115}"/>
              </a:ext>
            </a:extLst>
          </p:cNvPr>
          <p:cNvSpPr/>
          <p:nvPr/>
        </p:nvSpPr>
        <p:spPr>
          <a:xfrm>
            <a:off x="229275" y="187640"/>
            <a:ext cx="26949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95C07-6982-4894-B11E-B6FFA1856F21}"/>
              </a:ext>
            </a:extLst>
          </p:cNvPr>
          <p:cNvSpPr/>
          <p:nvPr/>
        </p:nvSpPr>
        <p:spPr>
          <a:xfrm>
            <a:off x="9146626" y="1443548"/>
            <a:ext cx="10390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API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66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Roadmap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0091EA"/>
              </a:solidFill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800" kern="0">
                  <a:solidFill>
                    <a:srgbClr val="607D8B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800" ker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</a:t>
            </a:r>
          </a:p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Kubernetes</a:t>
            </a:r>
          </a:p>
        </p:txBody>
      </p:sp>
      <p:sp>
        <p:nvSpPr>
          <p:cNvPr id="491" name="Google Shape;491;p40"/>
          <p:cNvSpPr txBox="1"/>
          <p:nvPr/>
        </p:nvSpPr>
        <p:spPr>
          <a:xfrm>
            <a:off x="7248013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Hands On</a:t>
            </a:r>
            <a:endParaRPr sz="12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we need it?</a:t>
            </a:r>
            <a:endParaRPr sz="12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</a:t>
            </a:r>
            <a:r>
              <a:rPr lang="en-US" sz="1200" kern="0" dirty="0" err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</a:t>
            </a: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K8s</a:t>
            </a:r>
            <a:endParaRPr sz="12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8632447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Recap &amp; </a:t>
            </a:r>
          </a:p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Q/A</a:t>
            </a:r>
            <a:endParaRPr sz="1200" kern="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490;p40"/>
          <p:cNvSpPr txBox="1"/>
          <p:nvPr/>
        </p:nvSpPr>
        <p:spPr>
          <a:xfrm>
            <a:off x="4543907" y="1514711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200" kern="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History &amp; Current status	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786785" y="448425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defTabSz="1219170">
              <a:buClr>
                <a:srgbClr val="0091EA"/>
              </a:buClr>
            </a:pPr>
            <a:r>
              <a:rPr lang="en-US" sz="2667" kern="0" dirty="0">
                <a:solidFill>
                  <a:srgbClr val="0091EA"/>
                </a:solidFill>
              </a:rPr>
              <a:t>Kubernetes </a:t>
            </a:r>
          </a:p>
        </p:txBody>
      </p:sp>
    </p:spTree>
    <p:extLst>
      <p:ext uri="{BB962C8B-B14F-4D97-AF65-F5344CB8AC3E}">
        <p14:creationId xmlns:p14="http://schemas.microsoft.com/office/powerpoint/2010/main" val="410319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D2EDB8-F2EB-4631-865E-6C9F86E6C7A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62003" y="799901"/>
            <a:ext cx="3566860" cy="2924606"/>
          </a:xfrm>
          <a:solidFill>
            <a:schemeClr val="tx1">
              <a:lumMod val="10000"/>
              <a:lumOff val="90000"/>
            </a:schemeClr>
          </a:solidFill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-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targetPort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LoadBalancer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7ACC-4798-4504-BEC0-1AF156CB0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30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E5B54F7-46DF-4331-AEDE-434D54067429}"/>
              </a:ext>
            </a:extLst>
          </p:cNvPr>
          <p:cNvSpPr txBox="1">
            <a:spLocks/>
          </p:cNvSpPr>
          <p:nvPr/>
        </p:nvSpPr>
        <p:spPr>
          <a:xfrm>
            <a:off x="3804062" y="2486721"/>
            <a:ext cx="4938493" cy="3992138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apps/v1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dockersamples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/k8s-wordsmith-web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containerPort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Font typeface="Source Sans Pro"/>
              <a:buNone/>
            </a:pP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kern="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kern="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kern="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words-web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DF4DB-A4EC-4527-84FE-A358829CC04E}"/>
              </a:ext>
            </a:extLst>
          </p:cNvPr>
          <p:cNvSpPr/>
          <p:nvPr/>
        </p:nvSpPr>
        <p:spPr>
          <a:xfrm>
            <a:off x="4879697" y="1358518"/>
            <a:ext cx="2787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 App </a:t>
            </a:r>
          </a:p>
        </p:txBody>
      </p:sp>
    </p:spTree>
    <p:extLst>
      <p:ext uri="{BB962C8B-B14F-4D97-AF65-F5344CB8AC3E}">
        <p14:creationId xmlns:p14="http://schemas.microsoft.com/office/powerpoint/2010/main" val="263993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4B1610-C507-41F8-9888-9F2B30B9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Steps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D84A-D47A-40FD-95B6-DB0135A35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790A1-4FBE-4851-BDE9-955E0AF694CB}"/>
              </a:ext>
            </a:extLst>
          </p:cNvPr>
          <p:cNvPicPr/>
          <p:nvPr/>
        </p:nvPicPr>
        <p:blipFill rotWithShape="1">
          <a:blip r:embed="rId2"/>
          <a:srcRect r="17044" b="78566"/>
          <a:stretch/>
        </p:blipFill>
        <p:spPr>
          <a:xfrm>
            <a:off x="423733" y="371574"/>
            <a:ext cx="4930587" cy="107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7A7376-EB49-4B66-9DD7-FBC0ACCC7E8C}"/>
              </a:ext>
            </a:extLst>
          </p:cNvPr>
          <p:cNvPicPr/>
          <p:nvPr/>
        </p:nvPicPr>
        <p:blipFill rotWithShape="1">
          <a:blip r:embed="rId2"/>
          <a:srcRect t="21433"/>
          <a:stretch/>
        </p:blipFill>
        <p:spPr>
          <a:xfrm>
            <a:off x="4590324" y="987876"/>
            <a:ext cx="6992076" cy="441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58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609600" y="4231525"/>
            <a:ext cx="10923200" cy="21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endParaRPr lang="e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r>
              <a:rPr lang="en-US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32</a:t>
            </a:fld>
            <a:endParaRPr kern="0">
              <a:solidFill>
                <a:srgbClr val="0091EA"/>
              </a:solidFill>
            </a:endParaRPr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987310" y="908688"/>
            <a:ext cx="6870368" cy="4187419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F26C65-501E-46F8-83B3-82837BF28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4317" y="1101647"/>
            <a:ext cx="5460770" cy="3522625"/>
          </a:xfrm>
          <a:prstGeom prst="rect">
            <a:avLst/>
          </a:prstGeom>
        </p:spPr>
      </p:pic>
      <p:grpSp>
        <p:nvGrpSpPr>
          <p:cNvPr id="10" name="Google Shape;807;p48">
            <a:extLst>
              <a:ext uri="{FF2B5EF4-FFF2-40B4-BE49-F238E27FC236}">
                <a16:creationId xmlns:a16="http://schemas.microsoft.com/office/drawing/2014/main" id="{D768253D-221F-4AAF-9BFC-F751BD22F5F5}"/>
              </a:ext>
            </a:extLst>
          </p:cNvPr>
          <p:cNvGrpSpPr/>
          <p:nvPr/>
        </p:nvGrpSpPr>
        <p:grpSpPr>
          <a:xfrm>
            <a:off x="601997" y="1017786"/>
            <a:ext cx="1416160" cy="1402027"/>
            <a:chOff x="5961125" y="1623900"/>
            <a:chExt cx="427450" cy="44817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11" name="Google Shape;808;p48">
              <a:extLst>
                <a:ext uri="{FF2B5EF4-FFF2-40B4-BE49-F238E27FC236}">
                  <a16:creationId xmlns:a16="http://schemas.microsoft.com/office/drawing/2014/main" id="{0180908A-B0C7-40DF-92E0-C70DA2BEA829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809;p48">
              <a:extLst>
                <a:ext uri="{FF2B5EF4-FFF2-40B4-BE49-F238E27FC236}">
                  <a16:creationId xmlns:a16="http://schemas.microsoft.com/office/drawing/2014/main" id="{FEC5F9E7-D400-41E1-BFEB-6CDED9BE601F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810;p48">
              <a:extLst>
                <a:ext uri="{FF2B5EF4-FFF2-40B4-BE49-F238E27FC236}">
                  <a16:creationId xmlns:a16="http://schemas.microsoft.com/office/drawing/2014/main" id="{7F82640D-B655-4061-90A0-422ED57ADB6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811;p48">
              <a:extLst>
                <a:ext uri="{FF2B5EF4-FFF2-40B4-BE49-F238E27FC236}">
                  <a16:creationId xmlns:a16="http://schemas.microsoft.com/office/drawing/2014/main" id="{E1257440-9586-4C58-9BFA-4A1412F6221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812;p48">
              <a:extLst>
                <a:ext uri="{FF2B5EF4-FFF2-40B4-BE49-F238E27FC236}">
                  <a16:creationId xmlns:a16="http://schemas.microsoft.com/office/drawing/2014/main" id="{72AB7381-D435-4D23-8D22-45949AB35A5E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813;p48">
              <a:extLst>
                <a:ext uri="{FF2B5EF4-FFF2-40B4-BE49-F238E27FC236}">
                  <a16:creationId xmlns:a16="http://schemas.microsoft.com/office/drawing/2014/main" id="{CF5C9A3F-EF8D-4BE9-8780-55DC784CCF8D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814;p48">
              <a:extLst>
                <a:ext uri="{FF2B5EF4-FFF2-40B4-BE49-F238E27FC236}">
                  <a16:creationId xmlns:a16="http://schemas.microsoft.com/office/drawing/2014/main" id="{C4976478-36F3-4020-BD2F-CAEA10848C9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Hands On 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A6154AA-1286-4B14-9240-EE61FE3E8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oogle Shape;869;p48">
            <a:extLst>
              <a:ext uri="{FF2B5EF4-FFF2-40B4-BE49-F238E27FC236}">
                <a16:creationId xmlns:a16="http://schemas.microsoft.com/office/drawing/2014/main" id="{5413C285-FCE2-4FA9-9910-E189609E32E7}"/>
              </a:ext>
            </a:extLst>
          </p:cNvPr>
          <p:cNvGrpSpPr/>
          <p:nvPr/>
        </p:nvGrpSpPr>
        <p:grpSpPr>
          <a:xfrm>
            <a:off x="8743516" y="1849768"/>
            <a:ext cx="1225673" cy="1183363"/>
            <a:chOff x="2583100" y="2973775"/>
            <a:chExt cx="461550" cy="437200"/>
          </a:xfrm>
        </p:grpSpPr>
        <p:sp>
          <p:nvSpPr>
            <p:cNvPr id="6" name="Google Shape;870;p48">
              <a:extLst>
                <a:ext uri="{FF2B5EF4-FFF2-40B4-BE49-F238E27FC236}">
                  <a16:creationId xmlns:a16="http://schemas.microsoft.com/office/drawing/2014/main" id="{F0454A97-A653-49A0-A536-444C562DEDA8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871;p48">
              <a:extLst>
                <a:ext uri="{FF2B5EF4-FFF2-40B4-BE49-F238E27FC236}">
                  <a16:creationId xmlns:a16="http://schemas.microsoft.com/office/drawing/2014/main" id="{ADE7A362-3C28-497D-8423-3EA3F2D4A01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01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Running our first containers on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simple pod with </a:t>
            </a:r>
            <a:r>
              <a:rPr lang="en-US" dirty="0" err="1"/>
              <a:t>kubectl</a:t>
            </a:r>
            <a:r>
              <a:rPr lang="en-US" dirty="0"/>
              <a:t> run</a:t>
            </a:r>
          </a:p>
          <a:p>
            <a:pPr marL="381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1" y="3920103"/>
            <a:ext cx="11068051" cy="1847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A1D9-C316-4F60-8325-364187CE609E}"/>
              </a:ext>
            </a:extLst>
          </p:cNvPr>
          <p:cNvSpPr txBox="1"/>
          <p:nvPr/>
        </p:nvSpPr>
        <p:spPr>
          <a:xfrm>
            <a:off x="1463597" y="2871659"/>
            <a:ext cx="1016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US" sz="1800" kern="0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run webpage01 </a:t>
            </a:r>
            <a:r>
              <a:rPr lang="en-US" sz="1800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–-image devopsdockerhub123/</a:t>
            </a:r>
            <a:r>
              <a:rPr lang="en-US" kern="0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bootcamp:2022</a:t>
            </a:r>
            <a:endParaRPr lang="en-US" sz="1800" kern="0" dirty="0">
              <a:solidFill>
                <a:srgbClr val="FF99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1542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AF5-48B3-4D94-AD6F-44D7BAA61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007600" cy="1272117"/>
          </a:xfrm>
        </p:spPr>
        <p:txBody>
          <a:bodyPr/>
          <a:lstStyle/>
          <a:p>
            <a:r>
              <a:rPr lang="en-US" b="1" dirty="0"/>
              <a:t>Hands On</a:t>
            </a:r>
          </a:p>
        </p:txBody>
      </p:sp>
      <p:sp>
        <p:nvSpPr>
          <p:cNvPr id="8" name="Google Shape;164;p28">
            <a:extLst>
              <a:ext uri="{FF2B5EF4-FFF2-40B4-BE49-F238E27FC236}">
                <a16:creationId xmlns:a16="http://schemas.microsoft.com/office/drawing/2014/main" id="{29A64A38-B692-4E92-867D-305156746D1F}"/>
              </a:ext>
            </a:extLst>
          </p:cNvPr>
          <p:cNvSpPr txBox="1">
            <a:spLocks/>
          </p:cNvSpPr>
          <p:nvPr/>
        </p:nvSpPr>
        <p:spPr>
          <a:xfrm>
            <a:off x="510029" y="1292537"/>
            <a:ext cx="6927833" cy="47392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Pod 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Deployments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Scaling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--recursive</a:t>
            </a:r>
          </a:p>
          <a:p>
            <a:pPr marL="457200" indent="-4572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&lt;command&gt;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76974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0AF5-48B3-4D94-AD6F-44D7BAA61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007600" cy="1272117"/>
          </a:xfrm>
        </p:spPr>
        <p:txBody>
          <a:bodyPr/>
          <a:lstStyle/>
          <a:p>
            <a:r>
              <a:rPr lang="en-US" b="1" dirty="0"/>
              <a:t>Must Know!</a:t>
            </a:r>
          </a:p>
        </p:txBody>
      </p:sp>
      <p:sp>
        <p:nvSpPr>
          <p:cNvPr id="8" name="Google Shape;164;p28">
            <a:extLst>
              <a:ext uri="{FF2B5EF4-FFF2-40B4-BE49-F238E27FC236}">
                <a16:creationId xmlns:a16="http://schemas.microsoft.com/office/drawing/2014/main" id="{29A64A38-B692-4E92-867D-305156746D1F}"/>
              </a:ext>
            </a:extLst>
          </p:cNvPr>
          <p:cNvSpPr txBox="1">
            <a:spLocks/>
          </p:cNvSpPr>
          <p:nvPr/>
        </p:nvSpPr>
        <p:spPr>
          <a:xfrm>
            <a:off x="510029" y="1292537"/>
            <a:ext cx="10866115" cy="47392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-resources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-versions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explain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--recursive</a:t>
            </a:r>
          </a:p>
          <a:p>
            <a:pPr algn="ctr">
              <a:spcBef>
                <a:spcPts val="2133"/>
              </a:spcBef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cluster-info</a:t>
            </a:r>
          </a:p>
          <a:p>
            <a:pPr algn="ctr">
              <a:spcBef>
                <a:spcPts val="2133"/>
              </a:spcBef>
              <a:spcAft>
                <a:spcPts val="2133"/>
              </a:spcAft>
            </a:pPr>
            <a:r>
              <a:rPr lang="en-GB" sz="2667" dirty="0">
                <a:solidFill>
                  <a:srgbClr val="00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667" dirty="0" err="1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kubectl</a:t>
            </a:r>
            <a:r>
              <a:rPr lang="en-GB" sz="2667" dirty="0">
                <a:solidFill>
                  <a:srgbClr val="F3F3F3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&lt;command&gt; </a:t>
            </a:r>
            <a:r>
              <a:rPr lang="en-GB" sz="2667" dirty="0">
                <a:solidFill>
                  <a:srgbClr val="FF99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2385339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/>
          <a:lstStyle/>
          <a:p>
            <a:pPr marL="50799" indent="0">
              <a:buNone/>
            </a:pPr>
            <a:r>
              <a:rPr lang="en-US" sz="3200" dirty="0"/>
              <a:t>Give us more info about the nodes:</a:t>
            </a:r>
          </a:p>
          <a:p>
            <a:endParaRPr lang="en-US" sz="3200" dirty="0"/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nodes -o wide</a:t>
            </a:r>
          </a:p>
          <a:p>
            <a:r>
              <a:rPr lang="en-US" sz="3200" dirty="0"/>
              <a:t>Let's have some YAML:</a:t>
            </a:r>
          </a:p>
          <a:p>
            <a:endParaRPr lang="en-US" sz="3200" dirty="0"/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3200" dirty="0"/>
              <a:t>See that kind: List at the end? It's the type of our result!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 dirty="0">
                <a:solidFill>
                  <a:schemeClr val="accent1"/>
                </a:solidFill>
              </a:rPr>
              <a:t>Lab – Kubernetes Control</a:t>
            </a:r>
          </a:p>
        </p:txBody>
      </p:sp>
    </p:spTree>
    <p:extLst>
      <p:ext uri="{BB962C8B-B14F-4D97-AF65-F5344CB8AC3E}">
        <p14:creationId xmlns:p14="http://schemas.microsoft.com/office/powerpoint/2010/main" val="166931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>
            <a:normAutofit lnSpcReduction="10000"/>
          </a:bodyPr>
          <a:lstStyle/>
          <a:p>
            <a:pPr marL="50799" indent="0">
              <a:buNone/>
            </a:pPr>
            <a:r>
              <a:rPr lang="en-US" sz="3200" dirty="0"/>
              <a:t>We can list all available resource types by running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-resources</a:t>
            </a:r>
          </a:p>
          <a:p>
            <a:pPr marL="50799" indent="0">
              <a:buNone/>
            </a:pPr>
            <a:r>
              <a:rPr lang="en-US" sz="3200" dirty="0"/>
              <a:t>We can view the definition for a resource type with: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&lt;type&gt;</a:t>
            </a:r>
          </a:p>
          <a:p>
            <a:pPr marL="50799" indent="0">
              <a:buNone/>
            </a:pPr>
            <a:r>
              <a:rPr lang="en-US" sz="3200" dirty="0"/>
              <a:t>We can view the definition of a field in a resource, for instance: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node.spec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0799" indent="0">
              <a:buNone/>
            </a:pPr>
            <a:r>
              <a:rPr lang="en-US" sz="3200" dirty="0"/>
              <a:t>Or get the full definition of all fields and sub-fields:</a:t>
            </a:r>
          </a:p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explain node --recursive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>
                <a:solidFill>
                  <a:schemeClr val="accent1"/>
                </a:solidFill>
              </a:rPr>
              <a:t>Exploring </a:t>
            </a:r>
            <a:r>
              <a:rPr lang="en-US" sz="3733" b="1" dirty="0">
                <a:solidFill>
                  <a:schemeClr val="accent1"/>
                </a:solidFill>
              </a:rPr>
              <a:t>types and definitions</a:t>
            </a:r>
          </a:p>
          <a:p>
            <a:endParaRPr lang="en-US" sz="3733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4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86429-85CC-4A79-8F6E-D12147362BC5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78" y="1063319"/>
            <a:ext cx="10096500" cy="4764616"/>
          </a:xfrm>
        </p:spPr>
        <p:txBody>
          <a:bodyPr/>
          <a:lstStyle/>
          <a:p>
            <a:r>
              <a:rPr lang="en-US" sz="3200" dirty="0"/>
              <a:t>We can use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/>
              <a:t>to see all available details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For instance,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get node node1 -o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yaml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dirty="0"/>
              <a:t>has too much information</a:t>
            </a:r>
          </a:p>
          <a:p>
            <a:endParaRPr lang="en-US" sz="3200" dirty="0"/>
          </a:p>
          <a:p>
            <a:r>
              <a:rPr lang="en-US" sz="3200" dirty="0"/>
              <a:t>For a comprehensive overview, we can use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describe </a:t>
            </a:r>
            <a:r>
              <a:rPr lang="en-US" sz="3200" dirty="0"/>
              <a:t>instead</a:t>
            </a:r>
          </a:p>
          <a:p>
            <a:pPr marL="50799" indent="0">
              <a:buNone/>
            </a:pPr>
            <a:endParaRPr lang="en-US" sz="3200" dirty="0"/>
          </a:p>
          <a:p>
            <a:pPr marL="50799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095600" cy="93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>
                <a:solidFill>
                  <a:srgbClr val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>
                <a:solidFill>
                  <a:schemeClr val="accent1"/>
                </a:solidFill>
              </a:rPr>
              <a:t>Exploring </a:t>
            </a:r>
            <a:r>
              <a:rPr lang="en-US" sz="3733" b="1" dirty="0">
                <a:solidFill>
                  <a:schemeClr val="accent1"/>
                </a:solidFill>
              </a:rPr>
              <a:t>types and definitions</a:t>
            </a:r>
          </a:p>
          <a:p>
            <a:endParaRPr lang="en-US" sz="3733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2B9-65E6-4D98-A566-0C9CBBFD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31D7-1041-48CA-BE25-4DAF4411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Kubernetes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Workloads &amp; Scheduling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&amp;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Q/A and Discussion</a:t>
            </a:r>
          </a:p>
        </p:txBody>
      </p:sp>
      <p:grpSp>
        <p:nvGrpSpPr>
          <p:cNvPr id="17" name="Google Shape;1505;p49">
            <a:extLst>
              <a:ext uri="{FF2B5EF4-FFF2-40B4-BE49-F238E27FC236}">
                <a16:creationId xmlns:a16="http://schemas.microsoft.com/office/drawing/2014/main" id="{6591A1F2-BE50-4BF9-A6B5-EB15635822A0}"/>
              </a:ext>
            </a:extLst>
          </p:cNvPr>
          <p:cNvGrpSpPr/>
          <p:nvPr/>
        </p:nvGrpSpPr>
        <p:grpSpPr>
          <a:xfrm rot="18348746">
            <a:off x="8497229" y="2398678"/>
            <a:ext cx="2084389" cy="2060642"/>
            <a:chOff x="10914672" y="5489861"/>
            <a:chExt cx="719842" cy="720102"/>
          </a:xfrm>
        </p:grpSpPr>
        <p:sp>
          <p:nvSpPr>
            <p:cNvPr id="18" name="Google Shape;1506;p49">
              <a:extLst>
                <a:ext uri="{FF2B5EF4-FFF2-40B4-BE49-F238E27FC236}">
                  <a16:creationId xmlns:a16="http://schemas.microsoft.com/office/drawing/2014/main" id="{E4BCC213-2503-42E9-ABE4-0B4CC8A0A904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rgbClr val="0053A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07;p49">
              <a:extLst>
                <a:ext uri="{FF2B5EF4-FFF2-40B4-BE49-F238E27FC236}">
                  <a16:creationId xmlns:a16="http://schemas.microsoft.com/office/drawing/2014/main" id="{61E6B57A-8ADD-4F39-99E1-FCBAAE5818AD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rgbClr val="607D8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08;p49">
              <a:extLst>
                <a:ext uri="{FF2B5EF4-FFF2-40B4-BE49-F238E27FC236}">
                  <a16:creationId xmlns:a16="http://schemas.microsoft.com/office/drawing/2014/main" id="{414A1626-0FB4-4AEB-918A-CC40C57C29CC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09;p49">
              <a:extLst>
                <a:ext uri="{FF2B5EF4-FFF2-40B4-BE49-F238E27FC236}">
                  <a16:creationId xmlns:a16="http://schemas.microsoft.com/office/drawing/2014/main" id="{39124097-ED88-4649-95C2-632AEA405BC0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rgbClr val="CFD8D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10;p49">
              <a:extLst>
                <a:ext uri="{FF2B5EF4-FFF2-40B4-BE49-F238E27FC236}">
                  <a16:creationId xmlns:a16="http://schemas.microsoft.com/office/drawing/2014/main" id="{FA5C73D9-2425-4A54-8084-EDACE41396D6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11;p49">
              <a:extLst>
                <a:ext uri="{FF2B5EF4-FFF2-40B4-BE49-F238E27FC236}">
                  <a16:creationId xmlns:a16="http://schemas.microsoft.com/office/drawing/2014/main" id="{97AADC2D-1444-4B93-8B1A-9FE6EABFA258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512;p49">
              <a:extLst>
                <a:ext uri="{FF2B5EF4-FFF2-40B4-BE49-F238E27FC236}">
                  <a16:creationId xmlns:a16="http://schemas.microsoft.com/office/drawing/2014/main" id="{A303D4D2-AE67-4FB4-B333-4C1B8B77377D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513;p49">
              <a:extLst>
                <a:ext uri="{FF2B5EF4-FFF2-40B4-BE49-F238E27FC236}">
                  <a16:creationId xmlns:a16="http://schemas.microsoft.com/office/drawing/2014/main" id="{3F55CEB9-602F-40DC-AFCA-C34E29DDC85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14;p49">
              <a:extLst>
                <a:ext uri="{FF2B5EF4-FFF2-40B4-BE49-F238E27FC236}">
                  <a16:creationId xmlns:a16="http://schemas.microsoft.com/office/drawing/2014/main" id="{90B8580D-0144-44A3-A9A0-12AC5F9D426D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515;p49">
              <a:extLst>
                <a:ext uri="{FF2B5EF4-FFF2-40B4-BE49-F238E27FC236}">
                  <a16:creationId xmlns:a16="http://schemas.microsoft.com/office/drawing/2014/main" id="{3CF9A325-1BB1-454D-B77D-CDDA17CA65B8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516;p49">
              <a:extLst>
                <a:ext uri="{FF2B5EF4-FFF2-40B4-BE49-F238E27FC236}">
                  <a16:creationId xmlns:a16="http://schemas.microsoft.com/office/drawing/2014/main" id="{03AD10BB-9814-423E-BF30-1F833622033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517;p49">
              <a:extLst>
                <a:ext uri="{FF2B5EF4-FFF2-40B4-BE49-F238E27FC236}">
                  <a16:creationId xmlns:a16="http://schemas.microsoft.com/office/drawing/2014/main" id="{95E05C42-C0EB-4F86-B854-535B9EAD6F11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16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0954-DBDB-4FCC-AAE7-15048E23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497" y="2335800"/>
            <a:ext cx="10159005" cy="1093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We have created a multi-tier deployment using Postgres as backend database, Java Rest API and the frontend with GO-based Web application. Along with these service to access via frontend</a:t>
            </a:r>
          </a:p>
        </p:txBody>
      </p:sp>
      <p:grpSp>
        <p:nvGrpSpPr>
          <p:cNvPr id="4" name="Google Shape;855;p48">
            <a:extLst>
              <a:ext uri="{FF2B5EF4-FFF2-40B4-BE49-F238E27FC236}">
                <a16:creationId xmlns:a16="http://schemas.microsoft.com/office/drawing/2014/main" id="{24124DD3-8228-4E9E-B952-C357FC4AE7F2}"/>
              </a:ext>
            </a:extLst>
          </p:cNvPr>
          <p:cNvGrpSpPr/>
          <p:nvPr/>
        </p:nvGrpSpPr>
        <p:grpSpPr>
          <a:xfrm rot="20488832">
            <a:off x="5487706" y="4929262"/>
            <a:ext cx="1216585" cy="1449236"/>
            <a:chOff x="5972700" y="2330200"/>
            <a:chExt cx="411625" cy="387275"/>
          </a:xfrm>
          <a:solidFill>
            <a:schemeClr val="accent5">
              <a:lumMod val="10000"/>
            </a:schemeClr>
          </a:solidFill>
        </p:grpSpPr>
        <p:sp>
          <p:nvSpPr>
            <p:cNvPr id="5" name="Google Shape;856;p48">
              <a:extLst>
                <a:ext uri="{FF2B5EF4-FFF2-40B4-BE49-F238E27FC236}">
                  <a16:creationId xmlns:a16="http://schemas.microsoft.com/office/drawing/2014/main" id="{CF77B6AF-C01A-4C93-837A-1DCB0CCD738B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857;p48">
              <a:extLst>
                <a:ext uri="{FF2B5EF4-FFF2-40B4-BE49-F238E27FC236}">
                  <a16:creationId xmlns:a16="http://schemas.microsoft.com/office/drawing/2014/main" id="{9CD3744C-3CC6-422C-9246-2841B91C2049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807;p48">
            <a:extLst>
              <a:ext uri="{FF2B5EF4-FFF2-40B4-BE49-F238E27FC236}">
                <a16:creationId xmlns:a16="http://schemas.microsoft.com/office/drawing/2014/main" id="{8D32A1B4-133A-4945-A472-56DA43F8A376}"/>
              </a:ext>
            </a:extLst>
          </p:cNvPr>
          <p:cNvGrpSpPr/>
          <p:nvPr/>
        </p:nvGrpSpPr>
        <p:grpSpPr>
          <a:xfrm>
            <a:off x="660705" y="1589714"/>
            <a:ext cx="711584" cy="746086"/>
            <a:chOff x="5961125" y="1623900"/>
            <a:chExt cx="427450" cy="448175"/>
          </a:xfrm>
        </p:grpSpPr>
        <p:sp>
          <p:nvSpPr>
            <p:cNvPr id="8" name="Google Shape;808;p48">
              <a:extLst>
                <a:ext uri="{FF2B5EF4-FFF2-40B4-BE49-F238E27FC236}">
                  <a16:creationId xmlns:a16="http://schemas.microsoft.com/office/drawing/2014/main" id="{D6789B8F-A0DD-47A6-9A7B-227C109D5F22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809;p48">
              <a:extLst>
                <a:ext uri="{FF2B5EF4-FFF2-40B4-BE49-F238E27FC236}">
                  <a16:creationId xmlns:a16="http://schemas.microsoft.com/office/drawing/2014/main" id="{555F8268-8BC4-4B58-BA45-1C66F62D6A6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810;p48">
              <a:extLst>
                <a:ext uri="{FF2B5EF4-FFF2-40B4-BE49-F238E27FC236}">
                  <a16:creationId xmlns:a16="http://schemas.microsoft.com/office/drawing/2014/main" id="{6FF5E849-8C5E-4DA9-8548-FBAB738ABE0C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811;p48">
              <a:extLst>
                <a:ext uri="{FF2B5EF4-FFF2-40B4-BE49-F238E27FC236}">
                  <a16:creationId xmlns:a16="http://schemas.microsoft.com/office/drawing/2014/main" id="{95DE3122-E9BF-48F8-9F98-9BFFAD32CD88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812;p48">
              <a:extLst>
                <a:ext uri="{FF2B5EF4-FFF2-40B4-BE49-F238E27FC236}">
                  <a16:creationId xmlns:a16="http://schemas.microsoft.com/office/drawing/2014/main" id="{52E19BB9-4443-43B2-A693-F95E4DB1764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813;p48">
              <a:extLst>
                <a:ext uri="{FF2B5EF4-FFF2-40B4-BE49-F238E27FC236}">
                  <a16:creationId xmlns:a16="http://schemas.microsoft.com/office/drawing/2014/main" id="{D339D071-06FB-416F-959F-630D4A4CCFC4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814;p48">
              <a:extLst>
                <a:ext uri="{FF2B5EF4-FFF2-40B4-BE49-F238E27FC236}">
                  <a16:creationId xmlns:a16="http://schemas.microsoft.com/office/drawing/2014/main" id="{5856B5E0-34A6-4730-949D-D8F89C640603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35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2BC8BB-C5EB-4DA6-8BDC-2DB07EEE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998" y="4705417"/>
            <a:ext cx="10972800" cy="847619"/>
          </a:xfrm>
        </p:spPr>
        <p:txBody>
          <a:bodyPr/>
          <a:lstStyle/>
          <a:p>
            <a:r>
              <a:rPr lang="en-US" sz="3600" i="1" dirty="0"/>
              <a:t>Thank you for giving me the opportunity to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C0E8-920A-4BC3-A6E7-1816CC9CA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9506" r="13829" b="4625"/>
          <a:stretch/>
        </p:blipFill>
        <p:spPr>
          <a:xfrm>
            <a:off x="4334606" y="847604"/>
            <a:ext cx="4267645" cy="3708785"/>
          </a:xfrm>
          <a:prstGeom prst="rect">
            <a:avLst/>
          </a:prstGeom>
        </p:spPr>
      </p:pic>
      <p:grpSp>
        <p:nvGrpSpPr>
          <p:cNvPr id="7" name="Google Shape;795;p48">
            <a:extLst>
              <a:ext uri="{FF2B5EF4-FFF2-40B4-BE49-F238E27FC236}">
                <a16:creationId xmlns:a16="http://schemas.microsoft.com/office/drawing/2014/main" id="{7A0A927E-E6B6-43BC-9E57-71315F4DDAE1}"/>
              </a:ext>
            </a:extLst>
          </p:cNvPr>
          <p:cNvGrpSpPr/>
          <p:nvPr/>
        </p:nvGrpSpPr>
        <p:grpSpPr>
          <a:xfrm rot="20998190">
            <a:off x="713678" y="959276"/>
            <a:ext cx="1408573" cy="1438305"/>
            <a:chOff x="3979850" y="1598950"/>
            <a:chExt cx="356825" cy="505375"/>
          </a:xfrm>
        </p:grpSpPr>
        <p:sp>
          <p:nvSpPr>
            <p:cNvPr id="8" name="Google Shape;796;p48">
              <a:extLst>
                <a:ext uri="{FF2B5EF4-FFF2-40B4-BE49-F238E27FC236}">
                  <a16:creationId xmlns:a16="http://schemas.microsoft.com/office/drawing/2014/main" id="{3EFA44B2-5129-41FE-9C34-DAA7877490A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797;p48">
              <a:extLst>
                <a:ext uri="{FF2B5EF4-FFF2-40B4-BE49-F238E27FC236}">
                  <a16:creationId xmlns:a16="http://schemas.microsoft.com/office/drawing/2014/main" id="{2D6407B2-7563-4F1C-8867-646D235A295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4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5FE43-0763-41CD-AF2C-B9B819F20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AECC34-BE3B-4D01-868E-DEE7D0FD14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56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43</a:t>
            </a:fld>
            <a:endParaRPr kern="0">
              <a:solidFill>
                <a:srgbClr val="0091EA"/>
              </a:solidFill>
            </a:endParaRPr>
          </a:p>
        </p:txBody>
      </p:sp>
      <p:sp>
        <p:nvSpPr>
          <p:cNvPr id="711" name="Google Shape;711;p48"/>
          <p:cNvSpPr txBox="1"/>
          <p:nvPr/>
        </p:nvSpPr>
        <p:spPr>
          <a:xfrm>
            <a:off x="8433033" y="511800"/>
            <a:ext cx="3456000" cy="2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1200" b="1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380990" defTabSz="121917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380990" defTabSz="121917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r>
              <a:rPr lang="en" sz="1200" ker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1219170">
              <a:buClr>
                <a:srgbClr val="000000"/>
              </a:buClr>
            </a:pPr>
            <a:endParaRPr sz="1200" ker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566597" y="539726"/>
            <a:ext cx="457204" cy="596391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03519" y="627755"/>
            <a:ext cx="496792" cy="413525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2067757" y="625709"/>
            <a:ext cx="474939" cy="417616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864161" y="610705"/>
            <a:ext cx="388956" cy="44765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644118" y="612078"/>
            <a:ext cx="335724" cy="444905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5093950" y="578614"/>
            <a:ext cx="449023" cy="511780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5814735" y="610033"/>
            <a:ext cx="514527" cy="44899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573432" y="1307355"/>
            <a:ext cx="457176" cy="557504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2072520" y="1388575"/>
            <a:ext cx="465413" cy="398509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824599" y="1355165"/>
            <a:ext cx="468103" cy="465385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3578612" y="1378363"/>
            <a:ext cx="466757" cy="4189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4338762" y="1381782"/>
            <a:ext cx="453113" cy="41215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5107119" y="1385873"/>
            <a:ext cx="423080" cy="403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5838380" y="1358542"/>
            <a:ext cx="466757" cy="467431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6535743" y="1306010"/>
            <a:ext cx="578656" cy="56363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537935" y="2171894"/>
            <a:ext cx="521335" cy="352113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291247" y="2085910"/>
            <a:ext cx="521335" cy="510436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2060920" y="2096837"/>
            <a:ext cx="488611" cy="488583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812189" y="2094792"/>
            <a:ext cx="492673" cy="492673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3587466" y="2116687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4365209" y="2057950"/>
            <a:ext cx="399881" cy="566357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5055062" y="2179402"/>
            <a:ext cx="526797" cy="323452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5833617" y="2100255"/>
            <a:ext cx="476312" cy="481747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585556" y="2085910"/>
            <a:ext cx="479029" cy="50225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7322479" y="2098882"/>
            <a:ext cx="511780" cy="484492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595930" y="2876765"/>
            <a:ext cx="405345" cy="435351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38343" y="2880855"/>
            <a:ext cx="427171" cy="42717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2091627" y="2880855"/>
            <a:ext cx="427199" cy="42717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844939" y="2880855"/>
            <a:ext cx="427171" cy="42717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697879" y="2807171"/>
            <a:ext cx="227916" cy="569103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5224955" y="2879482"/>
            <a:ext cx="186983" cy="424452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4468254" y="2809889"/>
            <a:ext cx="193791" cy="56363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5858415" y="2869355"/>
            <a:ext cx="427171" cy="450368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6598529" y="2877437"/>
            <a:ext cx="461295" cy="434007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725591" y="3581609"/>
            <a:ext cx="146051" cy="532260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2081484" y="3560580"/>
            <a:ext cx="447651" cy="574565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386140" y="3560580"/>
            <a:ext cx="331661" cy="57456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799917" y="3598670"/>
            <a:ext cx="517244" cy="489956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5081175" y="3610396"/>
            <a:ext cx="474939" cy="474939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5785848" y="3636213"/>
            <a:ext cx="580029" cy="43126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333829" y="3611642"/>
            <a:ext cx="457176" cy="466757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542725" y="4397706"/>
            <a:ext cx="529515" cy="406689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6645182" y="3588569"/>
            <a:ext cx="360295" cy="518616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00128" y="4431830"/>
            <a:ext cx="503600" cy="338469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2060249" y="4405886"/>
            <a:ext cx="489956" cy="382820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818324" y="4399751"/>
            <a:ext cx="480401" cy="394419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3594834" y="4372462"/>
            <a:ext cx="444933" cy="43876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4311976" y="4429085"/>
            <a:ext cx="492701" cy="357577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5065289" y="4429085"/>
            <a:ext cx="492673" cy="357577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5836335" y="4392242"/>
            <a:ext cx="470848" cy="418317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6563031" y="4339011"/>
            <a:ext cx="524080" cy="52408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7349795" y="4372462"/>
            <a:ext cx="457176" cy="45720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550907" y="5106667"/>
            <a:ext cx="495419" cy="495391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283791" y="520306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4338088" y="5127305"/>
            <a:ext cx="454459" cy="45448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3584748" y="5155966"/>
            <a:ext cx="454459" cy="39716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5089384" y="5125260"/>
            <a:ext cx="458549" cy="458577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5809047" y="5131910"/>
            <a:ext cx="525424" cy="434007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6588976" y="5118266"/>
            <a:ext cx="472193" cy="47219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03519" y="5871578"/>
            <a:ext cx="496792" cy="4804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2101180" y="5847680"/>
            <a:ext cx="408091" cy="519989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824487" y="5867487"/>
            <a:ext cx="468103" cy="481075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532076" y="5871578"/>
            <a:ext cx="559549" cy="466057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4352237" y="5847681"/>
            <a:ext cx="425825" cy="507017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6559614" y="5960951"/>
            <a:ext cx="539097" cy="293447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7383891" y="5904330"/>
            <a:ext cx="386911" cy="444905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4306541" y="603857"/>
            <a:ext cx="517244" cy="461295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7356603" y="612737"/>
            <a:ext cx="443560" cy="44356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6599874" y="622965"/>
            <a:ext cx="450396" cy="426497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26744" y="1307355"/>
            <a:ext cx="457176" cy="557504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7308164" y="1328507"/>
            <a:ext cx="540441" cy="518616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7434405" y="2864466"/>
            <a:ext cx="287955" cy="456532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3569591" y="3700343"/>
            <a:ext cx="484492" cy="294820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7401626" y="3610268"/>
            <a:ext cx="353487" cy="496792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2133260" y="5069826"/>
            <a:ext cx="341888" cy="552713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858583" y="5108712"/>
            <a:ext cx="412853" cy="522707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7349795" y="5095741"/>
            <a:ext cx="457176" cy="511780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5770159" y="5818347"/>
            <a:ext cx="603227" cy="578656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5011385" y="5828573"/>
            <a:ext cx="614153" cy="558204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501094" y="5949352"/>
            <a:ext cx="593673" cy="328243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9760125" y="2500234"/>
            <a:ext cx="578656" cy="56363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8581486" y="3441437"/>
            <a:ext cx="1439308" cy="140195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8581676" y="2500234"/>
            <a:ext cx="578656" cy="56363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10016341" y="28154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7" name="Google Shape;1157;p48"/>
          <p:cNvSpPr/>
          <p:nvPr/>
        </p:nvSpPr>
        <p:spPr>
          <a:xfrm>
            <a:off x="8837891" y="2815405"/>
            <a:ext cx="536351" cy="30297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8" name="Google Shape;1158;p48"/>
          <p:cNvSpPr/>
          <p:nvPr/>
        </p:nvSpPr>
        <p:spPr>
          <a:xfrm>
            <a:off x="9218605" y="4225453"/>
            <a:ext cx="1334081" cy="75359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4078517" y="2066837"/>
            <a:ext cx="594291" cy="594337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2372525" y="2066877"/>
            <a:ext cx="591108" cy="593916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517395" y="2066896"/>
            <a:ext cx="594727" cy="593953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3224529" y="2067232"/>
            <a:ext cx="593160" cy="593715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5788761" y="2067112"/>
            <a:ext cx="594161" cy="59412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6643850" y="2067103"/>
            <a:ext cx="594169" cy="594139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7498946" y="2067142"/>
            <a:ext cx="594337" cy="594060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8354210" y="2066833"/>
            <a:ext cx="595057" cy="594675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4932873" y="2066743"/>
            <a:ext cx="593680" cy="59368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9210194" y="2067149"/>
            <a:ext cx="594404" cy="594047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10065524" y="2067038"/>
            <a:ext cx="594267" cy="594268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2363553" y="1124076"/>
            <a:ext cx="482028" cy="594421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3165398" y="1124104"/>
            <a:ext cx="505975" cy="594395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9229632" y="1063225"/>
            <a:ext cx="614273" cy="655273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3991190" y="1124326"/>
            <a:ext cx="493157" cy="594172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804163" y="1124043"/>
            <a:ext cx="494340" cy="594455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5618321" y="1124187"/>
            <a:ext cx="489223" cy="594311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558011" y="1124179"/>
            <a:ext cx="485725" cy="59432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10163722" y="1124148"/>
            <a:ext cx="397873" cy="594349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8295542" y="1063225"/>
            <a:ext cx="614273" cy="655273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6427361" y="1063225"/>
            <a:ext cx="614273" cy="655273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7361452" y="1063225"/>
            <a:ext cx="614273" cy="655273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4081598" y="3982631"/>
            <a:ext cx="594372" cy="534352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517444" y="3962731"/>
            <a:ext cx="594240" cy="574151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5791074" y="3952612"/>
            <a:ext cx="594444" cy="594389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2372088" y="3978684"/>
            <a:ext cx="594240" cy="542245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3226793" y="3977906"/>
            <a:ext cx="594240" cy="543804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4936489" y="3980517"/>
            <a:ext cx="594065" cy="538580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6646036" y="3967766"/>
            <a:ext cx="594424" cy="564084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7500981" y="3964828"/>
            <a:ext cx="594372" cy="569957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9210774" y="3983428"/>
            <a:ext cx="594172" cy="532753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10065463" y="3968495"/>
            <a:ext cx="594380" cy="562619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8355850" y="3979314"/>
            <a:ext cx="594407" cy="540980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4093009" y="3044063"/>
            <a:ext cx="594416" cy="526024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5014865" y="3067423"/>
            <a:ext cx="594356" cy="479304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858426" y="3010047"/>
            <a:ext cx="591839" cy="594055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5936660" y="3048667"/>
            <a:ext cx="594328" cy="516816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8699443" y="3009995"/>
            <a:ext cx="591044" cy="59416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7777702" y="3009931"/>
            <a:ext cx="594303" cy="594285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3360641" y="3009858"/>
            <a:ext cx="404931" cy="594433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9617925" y="3010012"/>
            <a:ext cx="253047" cy="594123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10197641" y="3009679"/>
            <a:ext cx="328265" cy="594021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2439004" y="3009946"/>
            <a:ext cx="594357" cy="594263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517459" y="3009895"/>
            <a:ext cx="594104" cy="594364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442637" y="4925008"/>
            <a:ext cx="594540" cy="534029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2505742" y="4916547"/>
            <a:ext cx="594535" cy="551043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819505" y="4895349"/>
            <a:ext cx="588443" cy="594295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6876561" y="4925308"/>
            <a:ext cx="594201" cy="534432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9002582" y="4925402"/>
            <a:ext cx="594241" cy="53420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10065568" y="4895318"/>
            <a:ext cx="594109" cy="594324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7939515" y="4909003"/>
            <a:ext cx="594428" cy="566995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3568391" y="4981790"/>
            <a:ext cx="1782432" cy="421380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505578" y="5839837"/>
            <a:ext cx="594317" cy="59060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9050711" y="5837945"/>
            <a:ext cx="497404" cy="594388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3827767" y="5837981"/>
            <a:ext cx="742883" cy="594312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263238"/>
                </a:buClr>
                <a:buSzPts val="1400"/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5298521" y="5838057"/>
            <a:ext cx="1439820" cy="59416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7466212" y="5837780"/>
            <a:ext cx="856627" cy="594715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263238"/>
                  </a:buClr>
                  <a:buSzPts val="1400"/>
                </a:pPr>
                <a:endParaRPr sz="1867" kern="0">
                  <a:solidFill>
                    <a:srgbClr val="2632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1140400" y="332100"/>
            <a:ext cx="9911200" cy="52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/>
              <a:t>Diagrams and infographics</a:t>
            </a:r>
            <a:endParaRPr sz="2667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44</a:t>
            </a:fld>
            <a:endParaRPr kern="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EA02B1-07EA-4D4D-AFAD-18C21BC5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39BC5-0A63-41EE-B83D-64406FED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733587" y="2026506"/>
            <a:ext cx="89512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Google is running 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Two Billion </a:t>
            </a:r>
            <a:r>
              <a:rPr lang="en" dirty="0"/>
              <a:t>(</a:t>
            </a:r>
            <a:r>
              <a:rPr lang="en-US" dirty="0"/>
              <a:t>2 000 000 000</a:t>
            </a:r>
            <a:r>
              <a:rPr lang="en" dirty="0"/>
              <a:t>) 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Containers </a:t>
            </a:r>
            <a:r>
              <a:rPr lang="en" dirty="0"/>
              <a:t>per week !!!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4" name="Google Shape;1433;p49"/>
          <p:cNvGrpSpPr/>
          <p:nvPr/>
        </p:nvGrpSpPr>
        <p:grpSpPr>
          <a:xfrm rot="497390">
            <a:off x="685536" y="1189888"/>
            <a:ext cx="934865" cy="2216625"/>
            <a:chOff x="4556125" y="630237"/>
            <a:chExt cx="3081338" cy="5568950"/>
          </a:xfrm>
        </p:grpSpPr>
        <p:sp>
          <p:nvSpPr>
            <p:cNvPr id="5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AB683DA-4A22-4226-9A5C-ABBB16FC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12" y="4428904"/>
            <a:ext cx="4308088" cy="2429095"/>
          </a:xfrm>
          <a:prstGeom prst="ellipse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E137E3-F6B1-4FCE-A033-6F388207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2ABA0-D323-4D12-9205-F4383B39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988220" cy="378183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ok Antiqua" panose="02040602050305030304" pitchFamily="18" charset="0"/>
              </a:rPr>
              <a:t>	K8s is an open-source container management system for automating deployment, operations, scaling of containerized applications and creating clusters of containers. 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8F797-DE82-4709-866E-7742BAF4FA8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8200" y="1802384"/>
            <a:ext cx="8274704" cy="823912"/>
          </a:xfrm>
        </p:spPr>
        <p:txBody>
          <a:bodyPr/>
          <a:lstStyle/>
          <a:p>
            <a:pPr algn="ctr"/>
            <a:r>
              <a:rPr lang="en-US" sz="2400" b="1" dirty="0">
                <a:latin typeface="Book Antiqua" panose="02040602050305030304" pitchFamily="18" charset="0"/>
              </a:rPr>
              <a:t>Production-Grade Container Orchestration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28800-701A-40FB-8782-CEAC04F2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02941" y="2265407"/>
            <a:ext cx="1939978" cy="19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BAC02-8F90-486C-9209-EDABC6610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6864" y="5168398"/>
            <a:ext cx="4852080" cy="12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papp">
            <a:extLst>
              <a:ext uri="{FF2B5EF4-FFF2-40B4-BE49-F238E27FC236}">
                <a16:creationId xmlns:a16="http://schemas.microsoft.com/office/drawing/2014/main" id="{055E348E-51A5-446E-A657-716421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369" y="0"/>
            <a:ext cx="123363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FFC8CC50-859F-4E1A-9973-9AFB73C1C382}"/>
              </a:ext>
            </a:extLst>
          </p:cNvPr>
          <p:cNvSpPr txBox="1">
            <a:spLocks/>
          </p:cNvSpPr>
          <p:nvPr/>
        </p:nvSpPr>
        <p:spPr>
          <a:xfrm>
            <a:off x="588715" y="1997764"/>
            <a:ext cx="3168316" cy="14312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800" b="1" i="0" u="none" strike="noStrike" cap="none">
                <a:solidFill>
                  <a:schemeClr val="accent1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733" dirty="0">
                <a:solidFill>
                  <a:schemeClr val="bg1"/>
                </a:solidFill>
              </a:rPr>
              <a:t>K8’s Big Picture</a:t>
            </a:r>
          </a:p>
        </p:txBody>
      </p:sp>
    </p:spTree>
    <p:extLst>
      <p:ext uri="{BB962C8B-B14F-4D97-AF65-F5344CB8AC3E}">
        <p14:creationId xmlns:p14="http://schemas.microsoft.com/office/powerpoint/2010/main" val="7911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E96B9-1F05-4376-A31E-6E3181A1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00" y="2039783"/>
            <a:ext cx="8951200" cy="109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really Kubernetes is?</a:t>
            </a:r>
          </a:p>
        </p:txBody>
      </p: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49C629B8-0233-4A98-A9F3-8769DE97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1" t="48036" r="45449" b="4020"/>
          <a:stretch/>
        </p:blipFill>
        <p:spPr>
          <a:xfrm>
            <a:off x="3392556" y="3132983"/>
            <a:ext cx="5406888" cy="357920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3007</Words>
  <Application>Microsoft Office PowerPoint</Application>
  <PresentationFormat>Widescreen</PresentationFormat>
  <Paragraphs>526</Paragraphs>
  <Slides>44</Slides>
  <Notes>27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Book Antiqua</vt:lpstr>
      <vt:lpstr>Calibri</vt:lpstr>
      <vt:lpstr>Calibri Light</vt:lpstr>
      <vt:lpstr>Consolas</vt:lpstr>
      <vt:lpstr>Courier New</vt:lpstr>
      <vt:lpstr>Open Sans</vt:lpstr>
      <vt:lpstr>Roboto</vt:lpstr>
      <vt:lpstr>Roboto Slab</vt:lpstr>
      <vt:lpstr>Source Sans Pro</vt:lpstr>
      <vt:lpstr>Tahoma</vt:lpstr>
      <vt:lpstr>Office Theme</vt:lpstr>
      <vt:lpstr>Cordelia template</vt:lpstr>
      <vt:lpstr>Kubernetes Workloads &amp; Scheduling</vt:lpstr>
      <vt:lpstr>PowerPoint Presentation</vt:lpstr>
      <vt:lpstr>Roadmap</vt:lpstr>
      <vt:lpstr>Road Map</vt:lpstr>
      <vt:lpstr>Kubernetes </vt:lpstr>
      <vt:lpstr>PowerPoint Presentation</vt:lpstr>
      <vt:lpstr>Kubernetes </vt:lpstr>
      <vt:lpstr>PowerPoint Presentation</vt:lpstr>
      <vt:lpstr>PowerPoint Presentation</vt:lpstr>
      <vt:lpstr>How its all done!</vt:lpstr>
      <vt:lpstr>PowerPoint Presentation</vt:lpstr>
      <vt:lpstr>Workloads</vt:lpstr>
      <vt:lpstr>Intro of Workload</vt:lpstr>
      <vt:lpstr>Resources</vt:lpstr>
      <vt:lpstr>Pod</vt:lpstr>
      <vt:lpstr>Deployment</vt:lpstr>
      <vt:lpstr>Pod / Replicatset / Deployment Structure </vt:lpstr>
      <vt:lpstr>Job</vt:lpstr>
      <vt:lpstr>CronJobs</vt:lpstr>
      <vt:lpstr>Cron Jobs </vt:lpstr>
      <vt:lpstr>ConfigMaps</vt:lpstr>
      <vt:lpstr>Secret:</vt:lpstr>
      <vt:lpstr>DaemonSet:</vt:lpstr>
      <vt:lpstr>Scheduling</vt:lpstr>
      <vt:lpstr>Static Pod</vt:lpstr>
      <vt:lpstr>Multi Tier Application</vt:lpstr>
      <vt:lpstr>Workloads</vt:lpstr>
      <vt:lpstr>Task Explained </vt:lpstr>
      <vt:lpstr>PowerPoint Presentation</vt:lpstr>
      <vt:lpstr>PowerPoint Presentation</vt:lpstr>
      <vt:lpstr>PowerPoint Presentation</vt:lpstr>
      <vt:lpstr>PowerPoint Presentation</vt:lpstr>
      <vt:lpstr>Let’s Hands On </vt:lpstr>
      <vt:lpstr>Running our first containers on Kubernetes</vt:lpstr>
      <vt:lpstr>Hands On</vt:lpstr>
      <vt:lpstr>Must Know!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Workloads &amp; Scheduling</dc:title>
  <dc:creator>Bashir Ahmed Zeeshan</dc:creator>
  <cp:lastModifiedBy>Bashir Ahmed Zeeshan</cp:lastModifiedBy>
  <cp:revision>85</cp:revision>
  <dcterms:created xsi:type="dcterms:W3CDTF">2023-01-02T17:57:31Z</dcterms:created>
  <dcterms:modified xsi:type="dcterms:W3CDTF">2023-01-03T22:03:35Z</dcterms:modified>
</cp:coreProperties>
</file>