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3" r:id="rId5"/>
    <p:sldId id="258"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21DB2D-1939-4A20-84E6-28C99E3FDF98}" type="datetimeFigureOut">
              <a:rPr lang="en-US" smtClean="0"/>
              <a:t>22-May-23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28180-CBD1-4C91-A963-13D26A85BAC6}" type="slidenum">
              <a:rPr lang="en-US" smtClean="0"/>
              <a:t>‹#›</a:t>
            </a:fld>
            <a:endParaRPr lang="en-US"/>
          </a:p>
        </p:txBody>
      </p:sp>
    </p:spTree>
    <p:extLst>
      <p:ext uri="{BB962C8B-B14F-4D97-AF65-F5344CB8AC3E}">
        <p14:creationId xmlns:p14="http://schemas.microsoft.com/office/powerpoint/2010/main" val="2363965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21DB2D-1939-4A20-84E6-28C99E3FDF98}" type="datetimeFigureOut">
              <a:rPr lang="en-US" smtClean="0"/>
              <a:t>22-May-23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28180-CBD1-4C91-A963-13D26A85BAC6}" type="slidenum">
              <a:rPr lang="en-US" smtClean="0"/>
              <a:t>‹#›</a:t>
            </a:fld>
            <a:endParaRPr lang="en-US"/>
          </a:p>
        </p:txBody>
      </p:sp>
    </p:spTree>
    <p:extLst>
      <p:ext uri="{BB962C8B-B14F-4D97-AF65-F5344CB8AC3E}">
        <p14:creationId xmlns:p14="http://schemas.microsoft.com/office/powerpoint/2010/main" val="2752511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21DB2D-1939-4A20-84E6-28C99E3FDF98}" type="datetimeFigureOut">
              <a:rPr lang="en-US" smtClean="0"/>
              <a:t>22-May-23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28180-CBD1-4C91-A963-13D26A85BAC6}" type="slidenum">
              <a:rPr lang="en-US" smtClean="0"/>
              <a:t>‹#›</a:t>
            </a:fld>
            <a:endParaRPr lang="en-US"/>
          </a:p>
        </p:txBody>
      </p:sp>
    </p:spTree>
    <p:extLst>
      <p:ext uri="{BB962C8B-B14F-4D97-AF65-F5344CB8AC3E}">
        <p14:creationId xmlns:p14="http://schemas.microsoft.com/office/powerpoint/2010/main" val="3205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21DB2D-1939-4A20-84E6-28C99E3FDF98}" type="datetimeFigureOut">
              <a:rPr lang="en-US" smtClean="0"/>
              <a:t>22-May-23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28180-CBD1-4C91-A963-13D26A85BAC6}" type="slidenum">
              <a:rPr lang="en-US" smtClean="0"/>
              <a:t>‹#›</a:t>
            </a:fld>
            <a:endParaRPr lang="en-US"/>
          </a:p>
        </p:txBody>
      </p:sp>
    </p:spTree>
    <p:extLst>
      <p:ext uri="{BB962C8B-B14F-4D97-AF65-F5344CB8AC3E}">
        <p14:creationId xmlns:p14="http://schemas.microsoft.com/office/powerpoint/2010/main" val="1658667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21DB2D-1939-4A20-84E6-28C99E3FDF98}" type="datetimeFigureOut">
              <a:rPr lang="en-US" smtClean="0"/>
              <a:t>22-May-23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28180-CBD1-4C91-A963-13D26A85BAC6}" type="slidenum">
              <a:rPr lang="en-US" smtClean="0"/>
              <a:t>‹#›</a:t>
            </a:fld>
            <a:endParaRPr lang="en-US"/>
          </a:p>
        </p:txBody>
      </p:sp>
    </p:spTree>
    <p:extLst>
      <p:ext uri="{BB962C8B-B14F-4D97-AF65-F5344CB8AC3E}">
        <p14:creationId xmlns:p14="http://schemas.microsoft.com/office/powerpoint/2010/main" val="1657903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21DB2D-1939-4A20-84E6-28C99E3FDF98}" type="datetimeFigureOut">
              <a:rPr lang="en-US" smtClean="0"/>
              <a:t>22-May-23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28180-CBD1-4C91-A963-13D26A85BAC6}" type="slidenum">
              <a:rPr lang="en-US" smtClean="0"/>
              <a:t>‹#›</a:t>
            </a:fld>
            <a:endParaRPr lang="en-US"/>
          </a:p>
        </p:txBody>
      </p:sp>
    </p:spTree>
    <p:extLst>
      <p:ext uri="{BB962C8B-B14F-4D97-AF65-F5344CB8AC3E}">
        <p14:creationId xmlns:p14="http://schemas.microsoft.com/office/powerpoint/2010/main" val="2254412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21DB2D-1939-4A20-84E6-28C99E3FDF98}" type="datetimeFigureOut">
              <a:rPr lang="en-US" smtClean="0"/>
              <a:t>22-May-23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B28180-CBD1-4C91-A963-13D26A85BAC6}" type="slidenum">
              <a:rPr lang="en-US" smtClean="0"/>
              <a:t>‹#›</a:t>
            </a:fld>
            <a:endParaRPr lang="en-US"/>
          </a:p>
        </p:txBody>
      </p:sp>
    </p:spTree>
    <p:extLst>
      <p:ext uri="{BB962C8B-B14F-4D97-AF65-F5344CB8AC3E}">
        <p14:creationId xmlns:p14="http://schemas.microsoft.com/office/powerpoint/2010/main" val="1801202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21DB2D-1939-4A20-84E6-28C99E3FDF98}" type="datetimeFigureOut">
              <a:rPr lang="en-US" smtClean="0"/>
              <a:t>22-May-23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B28180-CBD1-4C91-A963-13D26A85BAC6}" type="slidenum">
              <a:rPr lang="en-US" smtClean="0"/>
              <a:t>‹#›</a:t>
            </a:fld>
            <a:endParaRPr lang="en-US"/>
          </a:p>
        </p:txBody>
      </p:sp>
    </p:spTree>
    <p:extLst>
      <p:ext uri="{BB962C8B-B14F-4D97-AF65-F5344CB8AC3E}">
        <p14:creationId xmlns:p14="http://schemas.microsoft.com/office/powerpoint/2010/main" val="1871156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1DB2D-1939-4A20-84E6-28C99E3FDF98}" type="datetimeFigureOut">
              <a:rPr lang="en-US" smtClean="0"/>
              <a:t>22-May-23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B28180-CBD1-4C91-A963-13D26A85BAC6}" type="slidenum">
              <a:rPr lang="en-US" smtClean="0"/>
              <a:t>‹#›</a:t>
            </a:fld>
            <a:endParaRPr lang="en-US"/>
          </a:p>
        </p:txBody>
      </p:sp>
    </p:spTree>
    <p:extLst>
      <p:ext uri="{BB962C8B-B14F-4D97-AF65-F5344CB8AC3E}">
        <p14:creationId xmlns:p14="http://schemas.microsoft.com/office/powerpoint/2010/main" val="109584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21DB2D-1939-4A20-84E6-28C99E3FDF98}" type="datetimeFigureOut">
              <a:rPr lang="en-US" smtClean="0"/>
              <a:t>22-May-23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28180-CBD1-4C91-A963-13D26A85BAC6}" type="slidenum">
              <a:rPr lang="en-US" smtClean="0"/>
              <a:t>‹#›</a:t>
            </a:fld>
            <a:endParaRPr lang="en-US"/>
          </a:p>
        </p:txBody>
      </p:sp>
    </p:spTree>
    <p:extLst>
      <p:ext uri="{BB962C8B-B14F-4D97-AF65-F5344CB8AC3E}">
        <p14:creationId xmlns:p14="http://schemas.microsoft.com/office/powerpoint/2010/main" val="542897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21DB2D-1939-4A20-84E6-28C99E3FDF98}" type="datetimeFigureOut">
              <a:rPr lang="en-US" smtClean="0"/>
              <a:t>22-May-23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28180-CBD1-4C91-A963-13D26A85BAC6}" type="slidenum">
              <a:rPr lang="en-US" smtClean="0"/>
              <a:t>‹#›</a:t>
            </a:fld>
            <a:endParaRPr lang="en-US"/>
          </a:p>
        </p:txBody>
      </p:sp>
    </p:spTree>
    <p:extLst>
      <p:ext uri="{BB962C8B-B14F-4D97-AF65-F5344CB8AC3E}">
        <p14:creationId xmlns:p14="http://schemas.microsoft.com/office/powerpoint/2010/main" val="2679559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21DB2D-1939-4A20-84E6-28C99E3FDF98}" type="datetimeFigureOut">
              <a:rPr lang="en-US" smtClean="0"/>
              <a:t>22-May-23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B28180-CBD1-4C91-A963-13D26A85BAC6}" type="slidenum">
              <a:rPr lang="en-US" smtClean="0"/>
              <a:t>‹#›</a:t>
            </a:fld>
            <a:endParaRPr lang="en-US"/>
          </a:p>
        </p:txBody>
      </p:sp>
    </p:spTree>
    <p:extLst>
      <p:ext uri="{BB962C8B-B14F-4D97-AF65-F5344CB8AC3E}">
        <p14:creationId xmlns:p14="http://schemas.microsoft.com/office/powerpoint/2010/main" val="1191475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470263"/>
            <a:ext cx="9144000" cy="1250089"/>
          </a:xfrm>
        </p:spPr>
        <p:txBody>
          <a:bodyPr>
            <a:normAutofit fontScale="90000"/>
          </a:bodyPr>
          <a:lstStyle/>
          <a:p>
            <a:r>
              <a:rPr lang="en-US" b="1" dirty="0"/>
              <a:t>Kubernetes Persistent Volume</a:t>
            </a:r>
          </a:p>
        </p:txBody>
      </p:sp>
      <p:sp>
        <p:nvSpPr>
          <p:cNvPr id="5" name="Subtitle 2"/>
          <p:cNvSpPr txBox="1">
            <a:spLocks/>
          </p:cNvSpPr>
          <p:nvPr/>
        </p:nvSpPr>
        <p:spPr>
          <a:xfrm>
            <a:off x="1432560" y="2626269"/>
            <a:ext cx="9144000" cy="35394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t>Index:</a:t>
            </a:r>
          </a:p>
          <a:p>
            <a:pPr marL="342900" indent="-342900" algn="l">
              <a:buFont typeface="Arial" panose="020B0604020202020204" pitchFamily="34" charset="0"/>
              <a:buChar char="•"/>
            </a:pPr>
            <a:r>
              <a:rPr lang="en-US" dirty="0" smtClean="0"/>
              <a:t>Basic Introduction of Kubernetes</a:t>
            </a:r>
          </a:p>
          <a:p>
            <a:pPr marL="342900" indent="-342900" algn="l">
              <a:buFont typeface="Arial" panose="020B0604020202020204" pitchFamily="34" charset="0"/>
              <a:buChar char="•"/>
            </a:pPr>
            <a:r>
              <a:rPr lang="en-US" dirty="0"/>
              <a:t>What is Persistent volume (PV</a:t>
            </a:r>
            <a:r>
              <a:rPr lang="en-US" dirty="0" smtClean="0"/>
              <a:t>)</a:t>
            </a:r>
          </a:p>
          <a:p>
            <a:pPr marL="342900" indent="-342900" algn="l">
              <a:buFont typeface="Arial" panose="020B0604020202020204" pitchFamily="34" charset="0"/>
              <a:buChar char="•"/>
            </a:pPr>
            <a:r>
              <a:rPr lang="en-US" dirty="0"/>
              <a:t>Persistent volume/ Persistent volume claim</a:t>
            </a:r>
          </a:p>
          <a:p>
            <a:pPr marL="342900" indent="-342900" algn="l">
              <a:buFont typeface="Arial" panose="020B0604020202020204" pitchFamily="34" charset="0"/>
              <a:buChar char="•"/>
            </a:pPr>
            <a:r>
              <a:rPr lang="en-US" dirty="0"/>
              <a:t>When we use AWS EBS</a:t>
            </a:r>
          </a:p>
          <a:p>
            <a:pPr marL="342900" indent="-342900" algn="l">
              <a:buFont typeface="Arial" panose="020B0604020202020204" pitchFamily="34" charset="0"/>
              <a:buChar char="•"/>
            </a:pPr>
            <a:r>
              <a:rPr lang="en-US" dirty="0"/>
              <a:t>Start by defining a persistent volume configuration file</a:t>
            </a:r>
          </a:p>
          <a:p>
            <a:pPr marL="342900" indent="-342900" algn="l">
              <a:buFont typeface="Arial" panose="020B0604020202020204" pitchFamily="34" charset="0"/>
              <a:buChar char="•"/>
            </a:pPr>
            <a:r>
              <a:rPr lang="en-US" dirty="0"/>
              <a:t>Create the a persistent volume claim configuration file</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smtClean="0"/>
          </a:p>
        </p:txBody>
      </p:sp>
    </p:spTree>
    <p:extLst>
      <p:ext uri="{BB962C8B-B14F-4D97-AF65-F5344CB8AC3E}">
        <p14:creationId xmlns:p14="http://schemas.microsoft.com/office/powerpoint/2010/main" val="1728495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dirty="0"/>
              <a:t>Introduction</a:t>
            </a:r>
            <a:r>
              <a:rPr lang="en-US" b="1" dirty="0" smtClean="0"/>
              <a:t> </a:t>
            </a:r>
            <a:r>
              <a:rPr lang="en-US" sz="5400" b="1" dirty="0"/>
              <a:t>of Kubernetes</a:t>
            </a:r>
            <a:endParaRPr lang="en-US" sz="5400" b="1" dirty="0"/>
          </a:p>
        </p:txBody>
      </p:sp>
      <p:sp>
        <p:nvSpPr>
          <p:cNvPr id="3" name="Content Placeholder 2"/>
          <p:cNvSpPr>
            <a:spLocks noGrp="1"/>
          </p:cNvSpPr>
          <p:nvPr>
            <p:ph idx="1"/>
          </p:nvPr>
        </p:nvSpPr>
        <p:spPr>
          <a:xfrm>
            <a:off x="838200" y="1825625"/>
            <a:ext cx="10515600" cy="4026535"/>
          </a:xfrm>
        </p:spPr>
        <p:txBody>
          <a:bodyPr>
            <a:noAutofit/>
          </a:bodyPr>
          <a:lstStyle/>
          <a:p>
            <a:r>
              <a:rPr lang="en-US" sz="2000" dirty="0"/>
              <a:t>Kubernetes is a portable, extensible, open source platform for managing containerized workloads and services, that facilitates both declarative configuration and automation. It has a large, rapidly growing ecosystem. Kubernetes services, support, and tools are widely available</a:t>
            </a:r>
            <a:r>
              <a:rPr lang="en-US" sz="2000" dirty="0" smtClean="0"/>
              <a:t>.</a:t>
            </a:r>
          </a:p>
          <a:p>
            <a:r>
              <a:rPr lang="en-US" sz="2000" dirty="0" smtClean="0"/>
              <a:t>In </a:t>
            </a:r>
            <a:r>
              <a:rPr lang="en-US" sz="2000" dirty="0"/>
              <a:t>organizations, multiple numbers of containers run on multiple hosts at a time. So it becomes very hard to manage all the containers together, a simple solution to this would be Kubernetes. Kubernetes is an open-source platform for managing containerized workloads and services. Kubernetes take care of scaling and failover for our application running on the container</a:t>
            </a:r>
            <a:r>
              <a:rPr lang="en-US" sz="2000" dirty="0" smtClean="0"/>
              <a:t>.</a:t>
            </a:r>
          </a:p>
          <a:p>
            <a:r>
              <a:rPr lang="en-US" sz="2000" dirty="0" smtClean="0"/>
              <a:t>The </a:t>
            </a:r>
            <a:r>
              <a:rPr lang="en-US" sz="2000" dirty="0"/>
              <a:t>name Kubernetes originates from Greek, meaning helmsman or pilot. K8s as an abbreviation results from counting the eight letters between the "K" and the "s</a:t>
            </a:r>
            <a:r>
              <a:rPr lang="en-US" sz="2000" dirty="0" smtClean="0"/>
              <a:t>".</a:t>
            </a:r>
            <a:endParaRPr lang="en-US" sz="2000" dirty="0"/>
          </a:p>
        </p:txBody>
      </p:sp>
    </p:spTree>
    <p:extLst>
      <p:ext uri="{BB962C8B-B14F-4D97-AF65-F5344CB8AC3E}">
        <p14:creationId xmlns:p14="http://schemas.microsoft.com/office/powerpoint/2010/main" val="1493742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a:t>What is </a:t>
            </a:r>
            <a:r>
              <a:rPr lang="en-US" sz="5400" b="1" dirty="0"/>
              <a:t>Persistent</a:t>
            </a:r>
            <a:r>
              <a:rPr lang="en-US" sz="5400" b="1" dirty="0"/>
              <a:t> </a:t>
            </a:r>
            <a:r>
              <a:rPr lang="en-US" sz="5400" b="1" dirty="0"/>
              <a:t>Volume</a:t>
            </a:r>
          </a:p>
        </p:txBody>
      </p:sp>
      <p:sp>
        <p:nvSpPr>
          <p:cNvPr id="3" name="Content Placeholder 2"/>
          <p:cNvSpPr>
            <a:spLocks noGrp="1"/>
          </p:cNvSpPr>
          <p:nvPr>
            <p:ph idx="1"/>
          </p:nvPr>
        </p:nvSpPr>
        <p:spPr/>
        <p:txBody>
          <a:bodyPr/>
          <a:lstStyle/>
          <a:p>
            <a:r>
              <a:rPr lang="en-US" dirty="0"/>
              <a:t>Managing storage is a distinct problem from managing compute instances. The </a:t>
            </a:r>
            <a:r>
              <a:rPr lang="en-US" dirty="0" err="1"/>
              <a:t>PersistentVolume</a:t>
            </a:r>
            <a:r>
              <a:rPr lang="en-US" dirty="0"/>
              <a:t> subsystem provides an API for users and administrators that abstracts details of how storage is provided from how it is consumed. To do this, we introduce two new API resources: </a:t>
            </a:r>
            <a:r>
              <a:rPr lang="en-US" dirty="0" err="1"/>
              <a:t>PersistentVolume</a:t>
            </a:r>
            <a:r>
              <a:rPr lang="en-US" dirty="0"/>
              <a:t> and </a:t>
            </a:r>
            <a:r>
              <a:rPr lang="en-US" dirty="0" err="1"/>
              <a:t>PersistentVolumeClaim</a:t>
            </a:r>
            <a:r>
              <a:rPr lang="en-US" dirty="0"/>
              <a:t>.</a:t>
            </a:r>
            <a:endParaRPr lang="en-US" dirty="0"/>
          </a:p>
        </p:txBody>
      </p:sp>
    </p:spTree>
    <p:extLst>
      <p:ext uri="{BB962C8B-B14F-4D97-AF65-F5344CB8AC3E}">
        <p14:creationId xmlns:p14="http://schemas.microsoft.com/office/powerpoint/2010/main" val="2817840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5554" y="1056656"/>
            <a:ext cx="8121015" cy="4780263"/>
          </a:xfrm>
          <a:prstGeom prst="rect">
            <a:avLst/>
          </a:prstGeom>
        </p:spPr>
      </p:pic>
    </p:spTree>
    <p:extLst>
      <p:ext uri="{BB962C8B-B14F-4D97-AF65-F5344CB8AC3E}">
        <p14:creationId xmlns:p14="http://schemas.microsoft.com/office/powerpoint/2010/main" val="1762113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What is </a:t>
            </a:r>
            <a:r>
              <a:rPr lang="en-US" b="1" dirty="0"/>
              <a:t>Persistent volume </a:t>
            </a:r>
            <a:r>
              <a:rPr lang="en-US" b="1" dirty="0" smtClean="0"/>
              <a:t>(PV)</a:t>
            </a:r>
            <a:endParaRPr lang="en-US" b="1" dirty="0"/>
          </a:p>
        </p:txBody>
      </p:sp>
      <p:sp>
        <p:nvSpPr>
          <p:cNvPr id="3" name="Content Placeholder 2"/>
          <p:cNvSpPr>
            <a:spLocks noGrp="1"/>
          </p:cNvSpPr>
          <p:nvPr>
            <p:ph idx="1"/>
          </p:nvPr>
        </p:nvSpPr>
        <p:spPr/>
        <p:txBody>
          <a:bodyPr>
            <a:normAutofit fontScale="85000" lnSpcReduction="20000"/>
          </a:bodyPr>
          <a:lstStyle/>
          <a:p>
            <a:r>
              <a:rPr lang="en-US" dirty="0"/>
              <a:t>In a typical IT environment storage is managed by the storage/system administrator The end user will just get instruction to use the storage but does not have to worry about the underlying storage management</a:t>
            </a:r>
          </a:p>
          <a:p>
            <a:r>
              <a:rPr lang="en-US" dirty="0"/>
              <a:t>In the containerization world we would like to follow similar rule but it become challenging, give the many volume type we have seen earlier Kubernetes</a:t>
            </a:r>
            <a:r>
              <a:rPr lang="en-US" b="1" dirty="0"/>
              <a:t> </a:t>
            </a:r>
            <a:r>
              <a:rPr lang="en-US" dirty="0" smtClean="0"/>
              <a:t>resolve </a:t>
            </a:r>
            <a:r>
              <a:rPr lang="en-US" dirty="0"/>
              <a:t>this problem with the persistent volume subsystem</a:t>
            </a:r>
          </a:p>
          <a:p>
            <a:r>
              <a:rPr lang="en-US" dirty="0"/>
              <a:t>Persistent volume is a cluster wide resource that you can use to store data in a way that it present beyond the life time of a pod</a:t>
            </a:r>
          </a:p>
          <a:p>
            <a:r>
              <a:rPr lang="en-US" dirty="0"/>
              <a:t>The Persistent volume is not backed by locally attached storage on a world node but by a networked storage system such as an EBS or NFS or a Distributed filesystem like </a:t>
            </a:r>
            <a:r>
              <a:rPr lang="en-US" dirty="0" err="1"/>
              <a:t>Ceph</a:t>
            </a:r>
            <a:endParaRPr lang="en-US" dirty="0"/>
          </a:p>
          <a:p>
            <a:r>
              <a:rPr lang="en-US" dirty="0"/>
              <a:t>K8s provide APIs for users and administrator to manage and consume storage to manage that volume it user The Persistent volume API resource type and to consume it uses the persistent volume clam API resource type</a:t>
            </a:r>
          </a:p>
          <a:p>
            <a:endParaRPr lang="en-US" dirty="0"/>
          </a:p>
        </p:txBody>
      </p:sp>
    </p:spTree>
    <p:extLst>
      <p:ext uri="{BB962C8B-B14F-4D97-AF65-F5344CB8AC3E}">
        <p14:creationId xmlns:p14="http://schemas.microsoft.com/office/powerpoint/2010/main" val="3359166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Persistent </a:t>
            </a:r>
            <a:r>
              <a:rPr lang="en-US" b="1" dirty="0" smtClean="0"/>
              <a:t>volume/</a:t>
            </a:r>
            <a:r>
              <a:rPr lang="en-US" b="1" dirty="0"/>
              <a:t> Persistent volume </a:t>
            </a:r>
            <a:r>
              <a:rPr lang="en-US" b="1" dirty="0" smtClean="0"/>
              <a:t>claim</a:t>
            </a:r>
            <a:endParaRPr lang="en-US" dirty="0"/>
          </a:p>
        </p:txBody>
      </p:sp>
      <p:sp>
        <p:nvSpPr>
          <p:cNvPr id="3" name="Content Placeholder 2"/>
          <p:cNvSpPr>
            <a:spLocks noGrp="1"/>
          </p:cNvSpPr>
          <p:nvPr>
            <p:ph idx="1"/>
          </p:nvPr>
        </p:nvSpPr>
        <p:spPr/>
        <p:txBody>
          <a:bodyPr>
            <a:normAutofit fontScale="92500" lnSpcReduction="10000"/>
          </a:bodyPr>
          <a:lstStyle/>
          <a:p>
            <a:r>
              <a:rPr lang="en-US" b="1" dirty="0" err="1"/>
              <a:t>PersistentVolume</a:t>
            </a:r>
            <a:r>
              <a:rPr lang="en-US" b="1" dirty="0"/>
              <a:t>: </a:t>
            </a:r>
            <a:r>
              <a:rPr lang="en-US" dirty="0"/>
              <a:t>it models shared storage that has been provisioned by the cluster administrator. It is a resource in the cluster just like a node is a cluster resource. Persistent volumes are like standard volumes, but having a lifecycle independent of any individual pod. Also they hide to the users the details of the implementation of the storage, e.g. NFS, iSCSI, or other cloud storage systems.</a:t>
            </a:r>
          </a:p>
          <a:p>
            <a:pPr marL="0" indent="0">
              <a:buNone/>
            </a:pPr>
            <a:endParaRPr lang="en-US" dirty="0"/>
          </a:p>
          <a:p>
            <a:r>
              <a:rPr lang="en-US" b="1" dirty="0" err="1"/>
              <a:t>PersistentVolumeClaim</a:t>
            </a:r>
            <a:r>
              <a:rPr lang="en-US" b="1" dirty="0"/>
              <a:t>: </a:t>
            </a:r>
            <a:r>
              <a:rPr lang="en-US" dirty="0"/>
              <a:t>it is a request for storage by a user. It is similar to a pod. Pods consume node resources and persistent volume claims consume persistent volume objects. As pods can request specific levels of resources like </a:t>
            </a:r>
            <a:r>
              <a:rPr lang="en-US" dirty="0" err="1"/>
              <a:t>cpu</a:t>
            </a:r>
            <a:r>
              <a:rPr lang="en-US" dirty="0"/>
              <a:t> and memory, volume claims </a:t>
            </a:r>
            <a:r>
              <a:rPr lang="en-US" dirty="0" err="1"/>
              <a:t>claims</a:t>
            </a:r>
            <a:r>
              <a:rPr lang="en-US" dirty="0"/>
              <a:t> can request the access modes like read-write or read-only and storage capacity.</a:t>
            </a:r>
          </a:p>
          <a:p>
            <a:endParaRPr lang="en-US" dirty="0"/>
          </a:p>
        </p:txBody>
      </p:sp>
    </p:spTree>
    <p:extLst>
      <p:ext uri="{BB962C8B-B14F-4D97-AF65-F5344CB8AC3E}">
        <p14:creationId xmlns:p14="http://schemas.microsoft.com/office/powerpoint/2010/main" val="3714678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When we use AWS EBS</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AWS EBS</a:t>
            </a:r>
            <a:endParaRPr lang="en-US" dirty="0"/>
          </a:p>
          <a:p>
            <a:r>
              <a:rPr lang="en-US" dirty="0"/>
              <a:t>An AWS EBS volume mount as Aws EBS volume into your pod unlike </a:t>
            </a:r>
            <a:r>
              <a:rPr lang="en-US" dirty="0" err="1"/>
              <a:t>emptyDir</a:t>
            </a:r>
            <a:r>
              <a:rPr lang="en-US" dirty="0"/>
              <a:t> which is erased when a pod is removed the contents of an EBS volume are preserved and the volume is merely </a:t>
            </a:r>
            <a:r>
              <a:rPr lang="en-US" dirty="0" smtClean="0"/>
              <a:t>unmounted</a:t>
            </a:r>
          </a:p>
          <a:p>
            <a:endParaRPr lang="en-US" dirty="0" smtClean="0"/>
          </a:p>
          <a:p>
            <a:pPr marL="0" indent="0">
              <a:buNone/>
            </a:pPr>
            <a:r>
              <a:rPr lang="en-US" b="1" dirty="0"/>
              <a:t>There are some restriction </a:t>
            </a:r>
            <a:r>
              <a:rPr lang="en-US" b="1" dirty="0" smtClean="0"/>
              <a:t>when we use EBS</a:t>
            </a:r>
            <a:endParaRPr lang="en-US" dirty="0" smtClean="0"/>
          </a:p>
          <a:p>
            <a:r>
              <a:rPr lang="en-US" dirty="0" smtClean="0"/>
              <a:t>The </a:t>
            </a:r>
            <a:r>
              <a:rPr lang="en-US" dirty="0"/>
              <a:t>nodes on which pods are running must be </a:t>
            </a:r>
            <a:r>
              <a:rPr lang="en-US" dirty="0" err="1"/>
              <a:t>aws</a:t>
            </a:r>
            <a:r>
              <a:rPr lang="en-US" dirty="0"/>
              <a:t> EC2 instance</a:t>
            </a:r>
          </a:p>
          <a:p>
            <a:r>
              <a:rPr lang="en-US" dirty="0"/>
              <a:t>Those instance need to be in the same region and ability zone as the EBS volume </a:t>
            </a:r>
          </a:p>
          <a:p>
            <a:r>
              <a:rPr lang="en-US" dirty="0"/>
              <a:t>EBS only support a single EC2 instance mounting a volume </a:t>
            </a:r>
          </a:p>
        </p:txBody>
      </p:sp>
    </p:spTree>
    <p:extLst>
      <p:ext uri="{BB962C8B-B14F-4D97-AF65-F5344CB8AC3E}">
        <p14:creationId xmlns:p14="http://schemas.microsoft.com/office/powerpoint/2010/main" val="858439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681</TotalTime>
  <Words>641</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Kubernetes Persistent Volume</vt:lpstr>
      <vt:lpstr>Introduction of Kubernetes</vt:lpstr>
      <vt:lpstr>What is Persistent Volume</vt:lpstr>
      <vt:lpstr>PowerPoint Presentation</vt:lpstr>
      <vt:lpstr>What is Persistent volume (PV)</vt:lpstr>
      <vt:lpstr>Persistent volume/ Persistent volume claim</vt:lpstr>
      <vt:lpstr>When we use AWS EBS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 Basic</dc:title>
  <dc:creator>Shubham Chouhan</dc:creator>
  <cp:lastModifiedBy>Shubham Chouhan</cp:lastModifiedBy>
  <cp:revision>20</cp:revision>
  <dcterms:created xsi:type="dcterms:W3CDTF">2023-05-12T01:36:37Z</dcterms:created>
  <dcterms:modified xsi:type="dcterms:W3CDTF">2023-05-22T10:21:41Z</dcterms:modified>
</cp:coreProperties>
</file>